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8" r:id="rId5"/>
    <p:sldId id="11139" r:id="rId6"/>
    <p:sldId id="11204" r:id="rId7"/>
    <p:sldId id="11205" r:id="rId8"/>
    <p:sldId id="11148" r:id="rId9"/>
    <p:sldId id="11179" r:id="rId10"/>
    <p:sldId id="267" r:id="rId11"/>
    <p:sldId id="11170" r:id="rId12"/>
    <p:sldId id="11149" r:id="rId13"/>
    <p:sldId id="4848" r:id="rId14"/>
    <p:sldId id="11187" r:id="rId15"/>
    <p:sldId id="4849" r:id="rId16"/>
    <p:sldId id="11151" r:id="rId17"/>
    <p:sldId id="264" r:id="rId18"/>
    <p:sldId id="266" r:id="rId19"/>
  </p:sldIdLst>
  <p:sldSz cx="9144000" cy="5143500" type="screen16x9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33894D-BD0D-AA67-EDE6-DE7E4A228FB1}" name="Johansson Anette" initials="JA" userId="S::Anette.Johansson@boverket.se::a8cccbc6-81d6-4c44-b3e2-17daaea8d8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669900"/>
    <a:srgbClr val="ECF9FA"/>
    <a:srgbClr val="B5CBD6"/>
    <a:srgbClr val="B6CBD7"/>
    <a:srgbClr val="023660"/>
    <a:srgbClr val="333663"/>
    <a:srgbClr val="3A3E72"/>
    <a:srgbClr val="474468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6374" autoAdjust="0"/>
  </p:normalViewPr>
  <p:slideViewPr>
    <p:cSldViewPr>
      <p:cViewPr varScale="1">
        <p:scale>
          <a:sx n="148" d="100"/>
          <a:sy n="148" d="100"/>
        </p:scale>
        <p:origin x="588" y="12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062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2EDC2BA8-AB9C-44C0-BB1D-E36E4FAE8AFA}" type="datetimeFigureOut">
              <a:rPr lang="sv-SE" smtClean="0"/>
              <a:t>2024-02-13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D93F4F4E-35AE-4F13-AA94-8E98E18073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717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 kommer att ge en introduktion till remissförslaget, innehåll och berätta om varför förskrifter tas fram. Det kommer såklart att finnas möjlighet att ställa frågor.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Skriv gärna frågor i chatten. Eftersom vi inte har något anmälningsförfarande får ni gärna skriva vilken organisation ni representerar. Vi sparar frågorna till sist.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 är flera </a:t>
            </a:r>
            <a:r>
              <a:rPr lang="sv-SE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boverkare</a:t>
            </a:r>
            <a:r>
              <a:rPr lang="sv-S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som deltar och kommer att hjälpas åt att svara på frågorna.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4F4E-35AE-4F13-AA94-8E98E18073F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793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05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4F4E-35AE-4F13-AA94-8E98E18073F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9236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4F4E-35AE-4F13-AA94-8E98E18073F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273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4F4E-35AE-4F13-AA94-8E98E18073F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6059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4F4E-35AE-4F13-AA94-8E98E18073F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6605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4F4E-35AE-4F13-AA94-8E98E18073F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4197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4F4E-35AE-4F13-AA94-8E98E18073F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764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Avstamp i lagstiftningen för regionplan.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4F4E-35AE-4F13-AA94-8E98E18073F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15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8D08-AEAB-410C-AD41-8C884846BC8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373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8D08-AEAB-410C-AD41-8C884846BC8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372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4F4E-35AE-4F13-AA94-8E98E18073F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1817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b="0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8D08-AEAB-410C-AD41-8C884846BC8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869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4F4E-35AE-4F13-AA94-8E98E18073F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166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4F4E-35AE-4F13-AA94-8E98E18073F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0183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4F4E-35AE-4F13-AA94-8E98E18073F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233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5576" y="3240000"/>
            <a:ext cx="7772400" cy="81009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Skriv presentationens </a:t>
            </a:r>
            <a:br>
              <a:rPr lang="sv-SE" dirty="0"/>
            </a:br>
            <a:r>
              <a:rPr lang="sv-SE" dirty="0"/>
              <a:t>namn här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441376" y="4185000"/>
            <a:ext cx="640080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ditt namn </a:t>
            </a:r>
            <a:br>
              <a:rPr lang="sv-SE" dirty="0"/>
            </a:br>
            <a:r>
              <a:rPr lang="sv-SE" dirty="0"/>
              <a:t>och titel här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D0C5-E018-444F-92A8-3020608CA0C4}" type="datetimeFigureOut">
              <a:rPr lang="sv-SE" smtClean="0"/>
              <a:t>2024-02-13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C013-F727-4E01-878A-1532BF0324A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58" y="627534"/>
            <a:ext cx="3174436" cy="234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5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68000" y="270000"/>
            <a:ext cx="6660000" cy="81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Här skriver du 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68000" y="1215000"/>
            <a:ext cx="6660000" cy="337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000"/>
            </a:lvl2pPr>
            <a:lvl3pPr algn="l">
              <a:defRPr sz="20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sv-SE" dirty="0"/>
              <a:t>Textinnehåll, här skriver du din text, glöm inte </a:t>
            </a:r>
            <a:br>
              <a:rPr lang="sv-SE" dirty="0"/>
            </a:br>
            <a:r>
              <a:rPr lang="sv-SE" dirty="0"/>
              <a:t>– skriv kort och kärnfullt!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D0C5-E018-444F-92A8-3020608CA0C4}" type="datetimeFigureOut">
              <a:rPr lang="sv-SE" smtClean="0"/>
              <a:t>2024-02-13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C013-F727-4E01-878A-1532BF0324A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1" y="270001"/>
            <a:ext cx="897775" cy="453044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0"/>
            <a:ext cx="108000" cy="5143500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26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68000" y="270000"/>
            <a:ext cx="6660000" cy="81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Här skriver du rubriken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D0C5-E018-444F-92A8-3020608CA0C4}" type="datetimeFigureOut">
              <a:rPr lang="sv-SE" smtClean="0"/>
              <a:t>2024-02-13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C013-F727-4E01-878A-1532BF0324A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>
            <a:off x="0" y="0"/>
            <a:ext cx="108000" cy="5143500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68000" y="1215000"/>
            <a:ext cx="6660000" cy="337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>
                <a:srgbClr val="C10B25"/>
              </a:buClr>
              <a:buFont typeface="Arial" panose="020B0604020202020204" pitchFamily="34" charset="0"/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000"/>
            </a:lvl2pPr>
            <a:lvl3pPr algn="l">
              <a:defRPr sz="2000"/>
            </a:lvl3pPr>
            <a:lvl4pPr algn="l">
              <a:defRPr sz="2000"/>
            </a:lvl4pPr>
            <a:lvl5pPr algn="l">
              <a:defRPr sz="2000"/>
            </a:lvl5pPr>
          </a:lstStyle>
          <a:p>
            <a:pPr algn="l"/>
            <a:r>
              <a:rPr lang="sv-SE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Punktlisterubrik</a:t>
            </a:r>
            <a:endParaRPr lang="sv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C10B25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Punktlista</a:t>
            </a:r>
          </a:p>
          <a:p>
            <a:pPr marL="342900" indent="-342900" algn="l">
              <a:buClr>
                <a:srgbClr val="C10B25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Punktlista</a:t>
            </a:r>
          </a:p>
          <a:p>
            <a:pPr marL="342900" indent="-342900" algn="l">
              <a:buClr>
                <a:srgbClr val="C10B25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Punktlista</a:t>
            </a:r>
          </a:p>
          <a:p>
            <a:pPr algn="l">
              <a:buClr>
                <a:schemeClr val="tx1"/>
              </a:buClr>
            </a:pPr>
            <a:endParaRPr lang="sv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1" y="270001"/>
            <a:ext cx="897775" cy="4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8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000" y="270000"/>
            <a:ext cx="6660000" cy="81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D0C5-E018-444F-92A8-3020608CA0C4}" type="datetimeFigureOut">
              <a:rPr lang="sv-SE" smtClean="0"/>
              <a:t>2024-02-13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C013-F727-4E01-878A-1532BF0324A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08000" cy="5143500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868000" y="1215000"/>
            <a:ext cx="2880000" cy="3375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Bild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 hasCustomPrompt="1"/>
          </p:nvPr>
        </p:nvSpPr>
        <p:spPr>
          <a:xfrm>
            <a:off x="468313" y="1214438"/>
            <a:ext cx="5040000" cy="337542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sv-SE" dirty="0"/>
              <a:t>Textinnehåll, här skriver du din text, glöm inte – skriv kort och kärnfullt!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1" y="270001"/>
            <a:ext cx="897775" cy="4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10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000" y="270000"/>
            <a:ext cx="6660000" cy="81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D0C5-E018-444F-92A8-3020608CA0C4}" type="datetimeFigureOut">
              <a:rPr lang="sv-SE" smtClean="0"/>
              <a:t>2024-02-13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C013-F727-4E01-878A-1532BF0324A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08000" cy="5143500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8000" y="1215000"/>
            <a:ext cx="2880000" cy="3375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Bild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 hasCustomPrompt="1"/>
          </p:nvPr>
        </p:nvSpPr>
        <p:spPr>
          <a:xfrm>
            <a:off x="3708000" y="1218249"/>
            <a:ext cx="5040000" cy="337542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sv-SE" dirty="0"/>
              <a:t>Textinnehåll, här skriver du din text, glöm inte – skriv kort och kärnfullt!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1" y="270001"/>
            <a:ext cx="897775" cy="4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9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000" y="270000"/>
            <a:ext cx="6660000" cy="81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68000" y="1215000"/>
            <a:ext cx="3960000" cy="337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Textinnehåll, här skriver du din text, glöm inte – skriv kort och kärnfullt!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752000" y="1215000"/>
            <a:ext cx="3960000" cy="337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Textinnehåll, här skriver du din text, glöm inte – skriv kort och kärnfullt!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D0C5-E018-444F-92A8-3020608CA0C4}" type="datetimeFigureOut">
              <a:rPr lang="sv-SE" smtClean="0"/>
              <a:t>2024-02-13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C013-F727-4E01-878A-1532BF0324A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>
            <a:off x="0" y="0"/>
            <a:ext cx="108000" cy="5143500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1" y="270001"/>
            <a:ext cx="897775" cy="4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2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000" y="270000"/>
            <a:ext cx="6660000" cy="81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68000" y="1215000"/>
            <a:ext cx="3996000" cy="540000"/>
          </a:xfrm>
          <a:prstGeom prst="rect">
            <a:avLst/>
          </a:prstGeom>
          <a:solidFill>
            <a:srgbClr val="C10B25"/>
          </a:solidFill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D0C5-E018-444F-92A8-3020608CA0C4}" type="datetimeFigureOut">
              <a:rPr lang="sv-SE" smtClean="0"/>
              <a:t>2024-02-13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C013-F727-4E01-878A-1532BF0324A3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 10"/>
          <p:cNvSpPr/>
          <p:nvPr userDrawn="1"/>
        </p:nvSpPr>
        <p:spPr>
          <a:xfrm>
            <a:off x="0" y="0"/>
            <a:ext cx="108000" cy="5143500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text 2"/>
          <p:cNvSpPr>
            <a:spLocks noGrp="1"/>
          </p:cNvSpPr>
          <p:nvPr>
            <p:ph type="body" idx="13" hasCustomPrompt="1"/>
          </p:nvPr>
        </p:nvSpPr>
        <p:spPr>
          <a:xfrm>
            <a:off x="4680000" y="1215000"/>
            <a:ext cx="4040188" cy="540000"/>
          </a:xfrm>
          <a:prstGeom prst="rect">
            <a:avLst/>
          </a:prstGeom>
          <a:solidFill>
            <a:srgbClr val="C10B25"/>
          </a:solidFill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sz="half" idx="15" hasCustomPrompt="1"/>
          </p:nvPr>
        </p:nvSpPr>
        <p:spPr>
          <a:xfrm>
            <a:off x="468000" y="1811443"/>
            <a:ext cx="3960000" cy="2920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Textinnehåll, här skriver du din text, glöm inte – skriv kort och kärnfullt!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sz="half" idx="16" hasCustomPrompt="1"/>
          </p:nvPr>
        </p:nvSpPr>
        <p:spPr>
          <a:xfrm>
            <a:off x="4704981" y="1818538"/>
            <a:ext cx="4015207" cy="2920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Textinnehåll, här skriver du din text, glöm inte – skriv kort och kärnfullt!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1" y="270001"/>
            <a:ext cx="897775" cy="4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1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68000" y="270000"/>
            <a:ext cx="6660000" cy="81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Här skriver du rubriken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D0C5-E018-444F-92A8-3020608CA0C4}" type="datetimeFigureOut">
              <a:rPr lang="sv-SE" smtClean="0"/>
              <a:t>2024-02-13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C013-F727-4E01-878A-1532BF0324A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08000" cy="5143500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1" y="270001"/>
            <a:ext cx="897775" cy="4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7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D0C5-E018-444F-92A8-3020608CA0C4}" type="datetimeFigureOut">
              <a:rPr lang="sv-SE" smtClean="0"/>
              <a:t>2024-02-13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C013-F727-4E01-878A-1532BF0324A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08000" cy="5143500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6" hasCustomPrompt="1"/>
          </p:nvPr>
        </p:nvSpPr>
        <p:spPr>
          <a:xfrm>
            <a:off x="108000" y="0"/>
            <a:ext cx="9144000" cy="51435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Helsidesbild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5919766" y="3975906"/>
            <a:ext cx="3240000" cy="405000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5" hasCustomPrompt="1"/>
          </p:nvPr>
        </p:nvSpPr>
        <p:spPr>
          <a:xfrm>
            <a:off x="5919766" y="3975906"/>
            <a:ext cx="3044722" cy="405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rubrik eller värdeord.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1" y="270001"/>
            <a:ext cx="897775" cy="4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3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6BD0C5-E018-444F-92A8-3020608CA0C4}" type="datetimeFigureOut">
              <a:rPr lang="sv-SE" smtClean="0"/>
              <a:pPr/>
              <a:t>2024-02-13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C3C013-F727-4E01-878A-1532BF0324A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5063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4" r:id="rId5"/>
    <p:sldLayoutId id="2147483652" r:id="rId6"/>
    <p:sldLayoutId id="2147483653" r:id="rId7"/>
    <p:sldLayoutId id="2147483655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10B2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10B25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10B2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10B25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10B25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verket.se/sv/lag--ratt/boverkets-remisser/boverkets-forslag-till-foreskrifter-om-regionpla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showcase/digitalisering-f%C3%B6r-planering-byggande-och-boende/" TargetMode="External"/><Relationship Id="rId4" Type="http://schemas.openxmlformats.org/officeDocument/2006/relationships/hyperlink" Target="https://www.boverket.se/sv/samhallsplanering/digitalisering/digitalisering-av-planeringsprocess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25260FE-68B9-4E21-BADA-34B335363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2700" dirty="0"/>
              <a:t>Boverkets förslag till </a:t>
            </a:r>
            <a:br>
              <a:rPr lang="sv-SE" sz="2700" dirty="0"/>
            </a:br>
            <a:r>
              <a:rPr lang="sv-SE" sz="2700" dirty="0"/>
              <a:t>föreskrifter om regionplan </a:t>
            </a:r>
            <a:br>
              <a:rPr lang="sv-SE" sz="2400" dirty="0"/>
            </a:br>
            <a:r>
              <a:rPr lang="sv-SE" sz="2200" dirty="0"/>
              <a:t>- information under remissen </a:t>
            </a:r>
            <a:br>
              <a:rPr lang="sv-SE" sz="2400" dirty="0"/>
            </a:br>
            <a:br>
              <a:rPr lang="sv-SE" sz="2200" dirty="0"/>
            </a:br>
            <a:r>
              <a:rPr lang="sv-SE" sz="1800" dirty="0"/>
              <a:t>Anette Johansson och Amelie Fasth</a:t>
            </a:r>
            <a:br>
              <a:rPr lang="sv-SE" sz="1800" dirty="0"/>
            </a:br>
            <a:br>
              <a:rPr lang="sv-SE" sz="2000" dirty="0"/>
            </a:b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2683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9584ED9-4256-F3D2-1693-71B2893D0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36125"/>
            <a:ext cx="2555776" cy="425962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1DF707-8AD4-FDB3-1BA1-CA3262726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68" y="1059582"/>
            <a:ext cx="7128336" cy="3793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1 kap Innehåll och definitioner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2 kap Övergripande bestämmelser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3 kap Identifikation av regionplanens innehåll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sv-SE" dirty="0"/>
              <a:t>Utgår från innehållskraven i 7 kap. PBL - </a:t>
            </a:r>
            <a:r>
              <a:rPr lang="sv-SE" b="1" dirty="0"/>
              <a:t>reglerar hur informationen ska identifieras digitalt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A7BA0F3-3DB7-DE0C-FDE6-8F5F0A101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08" y="392346"/>
            <a:ext cx="7375312" cy="613140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68DFD8F-5765-1DD6-F72A-F66BD3D18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3598"/>
            <a:ext cx="6660000" cy="810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Författningsförslagets innehåll</a:t>
            </a:r>
          </a:p>
        </p:txBody>
      </p:sp>
    </p:spTree>
    <p:extLst>
      <p:ext uri="{BB962C8B-B14F-4D97-AF65-F5344CB8AC3E}">
        <p14:creationId xmlns:p14="http://schemas.microsoft.com/office/powerpoint/2010/main" val="103555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CC72794-F4E0-7231-887A-499ED5A8A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504" y="393598"/>
            <a:ext cx="7591336" cy="613140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2D88DE-4678-7EF1-26CE-1EA5EAA1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6738"/>
            <a:ext cx="6660000" cy="81000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rPr>
              <a:t>7 kap. PBL</a:t>
            </a:r>
            <a:endParaRPr lang="sv-SE" sz="2700" dirty="0">
              <a:solidFill>
                <a:schemeClr val="bg1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C7A16C7-4BBC-3867-C8A7-44CCF85AF81A}"/>
              </a:ext>
            </a:extLst>
          </p:cNvPr>
          <p:cNvSpPr txBox="1"/>
          <p:nvPr/>
        </p:nvSpPr>
        <p:spPr>
          <a:xfrm>
            <a:off x="539552" y="1131590"/>
            <a:ext cx="59762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800" dirty="0"/>
              <a:t>Grunddrag för användningen av mark- och vattenområden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800" dirty="0"/>
              <a:t>Riktlinjer för lokalisering av bebyggelse och byggnadsverk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800" dirty="0"/>
              <a:t>Allmänna intressen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800" dirty="0"/>
              <a:t>Riksintressen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800" dirty="0"/>
              <a:t>Miljökvalitetsnormer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800" dirty="0"/>
              <a:t>Regional utvecklingsstrategi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800" dirty="0"/>
              <a:t>Länsplan för regional transportinfrastruktur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800" dirty="0"/>
              <a:t>Trafikförsörjningsprogram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800" dirty="0"/>
              <a:t>Kommunala riktlinjer för bostadsförsörjning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800" dirty="0"/>
              <a:t>Mål, planer och program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800" dirty="0"/>
              <a:t>Genomförande av regionplan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800" dirty="0"/>
              <a:t>Konsekvenser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800" dirty="0"/>
              <a:t>Invändningar i länsstyrelsens granskningsyttrande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592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1436DCE-91AC-77A2-C0D9-F9EB0201B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08" y="373296"/>
            <a:ext cx="7303304" cy="613140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713A238-21ED-FED2-E644-C5496E39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3598"/>
            <a:ext cx="6660000" cy="810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Exempel på identifikation</a:t>
            </a:r>
          </a:p>
        </p:txBody>
      </p:sp>
      <p:pic>
        <p:nvPicPr>
          <p:cNvPr id="5" name="Bildobjekt 4" descr="Skärmavbild från regionplan">
            <a:extLst>
              <a:ext uri="{FF2B5EF4-FFF2-40B4-BE49-F238E27FC236}">
                <a16:creationId xmlns:a16="http://schemas.microsoft.com/office/drawing/2014/main" id="{C11973A6-8E1F-2AEE-E855-71BCF76560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000"/>
          <a:stretch/>
        </p:blipFill>
        <p:spPr>
          <a:xfrm>
            <a:off x="1259632" y="1066941"/>
            <a:ext cx="5544616" cy="370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8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 descr="Bilden visar landsbygd och tätorter från vilken information svävar upp mot molnen.">
            <a:extLst>
              <a:ext uri="{FF2B5EF4-FFF2-40B4-BE49-F238E27FC236}">
                <a16:creationId xmlns:a16="http://schemas.microsoft.com/office/drawing/2014/main" id="{85249B29-2CA7-3BA3-E35B-B24CD7DFD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/>
          <a:stretch/>
        </p:blipFill>
        <p:spPr>
          <a:xfrm>
            <a:off x="-1" y="-20538"/>
            <a:ext cx="9184063" cy="5164038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33A2085-717F-8292-B3C9-75E4CAA0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355726"/>
            <a:ext cx="2664296" cy="1098032"/>
          </a:xfrm>
        </p:spPr>
        <p:txBody>
          <a:bodyPr>
            <a:normAutofit fontScale="90000"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Föreskrifterna styr inte hur regionen ska planera eller hur planen ska presenteras.</a:t>
            </a:r>
          </a:p>
        </p:txBody>
      </p:sp>
    </p:spTree>
    <p:extLst>
      <p:ext uri="{BB962C8B-B14F-4D97-AF65-F5344CB8AC3E}">
        <p14:creationId xmlns:p14="http://schemas.microsoft.com/office/powerpoint/2010/main" val="275254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DCDE31B-4D66-1771-A238-91299F0E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96" y="374434"/>
            <a:ext cx="7092504" cy="613140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98CD0D7-D7D1-07E1-D596-1324DFB12F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8000" y="393597"/>
            <a:ext cx="6660000" cy="81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Fri disposition och manér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3E52EC8-33B0-7D80-8DCF-077090CCCAFE}"/>
              </a:ext>
            </a:extLst>
          </p:cNvPr>
          <p:cNvSpPr txBox="1"/>
          <p:nvPr/>
        </p:nvSpPr>
        <p:spPr>
          <a:xfrm>
            <a:off x="1475656" y="199568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Skåne och </a:t>
            </a:r>
            <a:r>
              <a:rPr lang="sv-SE" dirty="0" err="1"/>
              <a:t>Sthlms</a:t>
            </a:r>
            <a:r>
              <a:rPr lang="sv-SE" dirty="0"/>
              <a:t> kartor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7853B8C-10E8-864F-BFD8-2FE3ADFF0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13"/>
          <a:stretch/>
        </p:blipFill>
        <p:spPr>
          <a:xfrm>
            <a:off x="611560" y="1347614"/>
            <a:ext cx="3492440" cy="313527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5A02E5F-D8F5-0CCC-7090-C42A1DFF6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341627"/>
            <a:ext cx="3108745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3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C79DFA5-AD6C-96D1-85FF-B6F3A2F94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08" y="392346"/>
            <a:ext cx="7375312" cy="613140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C27DD0D-C04A-7FDD-26D2-090C128B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2346"/>
            <a:ext cx="6552272" cy="613140"/>
          </a:xfrm>
        </p:spPr>
        <p:txBody>
          <a:bodyPr>
            <a:normAutofit fontScale="90000"/>
          </a:bodyPr>
          <a:lstStyle/>
          <a:p>
            <a:r>
              <a:rPr lang="sv-SE" sz="3300" dirty="0">
                <a:solidFill>
                  <a:schemeClr val="bg1"/>
                </a:solidFill>
              </a:rPr>
              <a:t>Här kan du följa arbetet</a:t>
            </a:r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259D0D0-C20B-444C-A6F8-D3ABF94A3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215000"/>
            <a:ext cx="6660000" cy="3375000"/>
          </a:xfrm>
        </p:spPr>
        <p:txBody>
          <a:bodyPr>
            <a:normAutofit/>
          </a:bodyPr>
          <a:lstStyle/>
          <a:p>
            <a:pPr marL="342892" indent="-342892">
              <a:buFont typeface="Arial" panose="020B0604020202020204" pitchFamily="34" charset="0"/>
              <a:buChar char="•"/>
            </a:pPr>
            <a:r>
              <a:rPr lang="sv-SE" sz="1900" dirty="0"/>
              <a:t>Boverkets förslag till föreskrifter om regionsplan</a:t>
            </a:r>
            <a:br>
              <a:rPr lang="sv-SE" sz="1900" dirty="0"/>
            </a:br>
            <a:r>
              <a:rPr lang="sv-SE" sz="1800" dirty="0">
                <a:hlinkClick r:id="rId3"/>
              </a:rPr>
              <a:t>Boverkets förslag till föreskrifter om regionplan - Boverket</a:t>
            </a:r>
            <a:endParaRPr lang="sv-SE" sz="1800" dirty="0"/>
          </a:p>
          <a:p>
            <a:pPr marL="342892" indent="-342892">
              <a:buFont typeface="Arial" panose="020B0604020202020204" pitchFamily="34" charset="0"/>
              <a:buChar char="•"/>
            </a:pPr>
            <a:endParaRPr lang="sv-SE" sz="1900" dirty="0"/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sv-SE" sz="1900" dirty="0"/>
              <a:t>Digitalisering av planeringsprocessen</a:t>
            </a:r>
            <a:br>
              <a:rPr lang="sv-SE" sz="1900" dirty="0"/>
            </a:br>
            <a:r>
              <a:rPr lang="sv-SE" sz="1900" dirty="0">
                <a:hlinkClick r:id="rId4"/>
              </a:rPr>
              <a:t>Digitalisering av planeringsprocessen - Boverket</a:t>
            </a:r>
            <a:br>
              <a:rPr lang="sv-SE" sz="1900" dirty="0"/>
            </a:br>
            <a:endParaRPr lang="sv-SE" sz="1900" dirty="0"/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sv-SE" sz="1900" dirty="0"/>
              <a:t>LinkedIn-sida om digitalisering:</a:t>
            </a:r>
            <a:br>
              <a:rPr lang="sv-SE" sz="1900" dirty="0"/>
            </a:br>
            <a:r>
              <a:rPr lang="sv-SE" sz="1900" dirty="0">
                <a:hlinkClick r:id="rId5"/>
              </a:rPr>
              <a:t>Digitalisering för planering, byggande och boende</a:t>
            </a:r>
            <a:endParaRPr lang="sv-SE" sz="1900" dirty="0"/>
          </a:p>
          <a:p>
            <a:pPr marL="342892" indent="-342892">
              <a:buFont typeface="Arial" panose="020B0604020202020204" pitchFamily="34" charset="0"/>
              <a:buChar char="•"/>
            </a:pPr>
            <a:endParaRPr lang="sv-SE" sz="1900" b="1" dirty="0"/>
          </a:p>
          <a:p>
            <a:pPr marL="342892" indent="-342892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075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latshållare för innehåll 6" descr="Bilden visar landsbygd och tätorter från vilken information svävar upp mot molnen.">
            <a:extLst>
              <a:ext uri="{FF2B5EF4-FFF2-40B4-BE49-F238E27FC236}">
                <a16:creationId xmlns:a16="http://schemas.microsoft.com/office/drawing/2014/main" id="{79B4A7CE-2130-9582-40BD-D770DFC248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/>
          <a:stretch/>
        </p:blipFill>
        <p:spPr>
          <a:xfrm>
            <a:off x="-1" y="-129027"/>
            <a:ext cx="9184063" cy="516403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33A2085-717F-8292-B3C9-75E4CAA0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355726"/>
            <a:ext cx="2376264" cy="810000"/>
          </a:xfrm>
        </p:spPr>
        <p:txBody>
          <a:bodyPr>
            <a:normAutofit fontScale="90000"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Varför digitala</a:t>
            </a:r>
            <a:br>
              <a:rPr lang="sv-SE" sz="2400" dirty="0">
                <a:solidFill>
                  <a:schemeClr val="bg1"/>
                </a:solidFill>
              </a:rPr>
            </a:br>
            <a:r>
              <a:rPr lang="sv-SE" sz="2400" dirty="0">
                <a:solidFill>
                  <a:schemeClr val="bg1"/>
                </a:solidFill>
              </a:rPr>
              <a:t>regionplaner?</a:t>
            </a:r>
          </a:p>
        </p:txBody>
      </p:sp>
    </p:spTree>
    <p:extLst>
      <p:ext uri="{BB962C8B-B14F-4D97-AF65-F5344CB8AC3E}">
        <p14:creationId xmlns:p14="http://schemas.microsoft.com/office/powerpoint/2010/main" val="244499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26040E8-4005-389F-0747-C24AC8000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749" y="382484"/>
            <a:ext cx="7591336" cy="613140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6F9050D-D639-487F-A07C-38A05106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93598"/>
            <a:ext cx="6660000" cy="810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Plan- och bygglagen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8831B93D-C0B7-AB96-2FBB-70FF660E9076}"/>
              </a:ext>
            </a:extLst>
          </p:cNvPr>
          <p:cNvSpPr txBox="1"/>
          <p:nvPr/>
        </p:nvSpPr>
        <p:spPr>
          <a:xfrm>
            <a:off x="251519" y="1379552"/>
            <a:ext cx="33123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7 kap. PBL reglerar </a:t>
            </a:r>
            <a:r>
              <a:rPr lang="sv-SE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syftet, innehållet och processen för att ta fram en regionplan</a:t>
            </a:r>
            <a:endParaRPr lang="sv-S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 3" descr="En pyramid med Allmänna råd i botten. Däröver föreskrifter, förordning, lag och överst grundlag. Lag är markerat i rött.">
            <a:extLst>
              <a:ext uri="{FF2B5EF4-FFF2-40B4-BE49-F238E27FC236}">
                <a16:creationId xmlns:a16="http://schemas.microsoft.com/office/drawing/2014/main" id="{8A40DBB7-F912-40D5-A3EB-CC3E1A7076CE}"/>
              </a:ext>
            </a:extLst>
          </p:cNvPr>
          <p:cNvGrpSpPr/>
          <p:nvPr/>
        </p:nvGrpSpPr>
        <p:grpSpPr>
          <a:xfrm>
            <a:off x="3464172" y="1203216"/>
            <a:ext cx="5572324" cy="3462801"/>
            <a:chOff x="3464172" y="1203216"/>
            <a:chExt cx="5572324" cy="3462801"/>
          </a:xfrm>
        </p:grpSpPr>
        <p:pic>
          <p:nvPicPr>
            <p:cNvPr id="11" name="Picture 2" descr="En pyramid med olika lager av lagar från grundlagen i toppen till allmänna råd i botten. Skiktet lag är markerat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172" y="1203216"/>
              <a:ext cx="5572324" cy="3462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F88691B3-1CB3-F95E-C75D-D713F91F2D21}"/>
                </a:ext>
              </a:extLst>
            </p:cNvPr>
            <p:cNvSpPr/>
            <p:nvPr/>
          </p:nvSpPr>
          <p:spPr>
            <a:xfrm>
              <a:off x="5318760" y="1912620"/>
              <a:ext cx="1722120" cy="647700"/>
            </a:xfrm>
            <a:custGeom>
              <a:avLst/>
              <a:gdLst>
                <a:gd name="connsiteX0" fmla="*/ 419100 w 1722120"/>
                <a:gd name="connsiteY0" fmla="*/ 7620 h 647700"/>
                <a:gd name="connsiteX1" fmla="*/ 1318260 w 1722120"/>
                <a:gd name="connsiteY1" fmla="*/ 0 h 647700"/>
                <a:gd name="connsiteX2" fmla="*/ 1722120 w 1722120"/>
                <a:gd name="connsiteY2" fmla="*/ 647700 h 647700"/>
                <a:gd name="connsiteX3" fmla="*/ 0 w 1722120"/>
                <a:gd name="connsiteY3" fmla="*/ 647700 h 647700"/>
                <a:gd name="connsiteX4" fmla="*/ 419100 w 1722120"/>
                <a:gd name="connsiteY4" fmla="*/ 762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120" h="647700">
                  <a:moveTo>
                    <a:pt x="419100" y="7620"/>
                  </a:moveTo>
                  <a:lnTo>
                    <a:pt x="1318260" y="0"/>
                  </a:lnTo>
                  <a:lnTo>
                    <a:pt x="1722120" y="647700"/>
                  </a:lnTo>
                  <a:lnTo>
                    <a:pt x="0" y="647700"/>
                  </a:lnTo>
                  <a:lnTo>
                    <a:pt x="419100" y="762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80E1C6B2-462F-9716-1422-9C416A06C0AA}"/>
                </a:ext>
              </a:extLst>
            </p:cNvPr>
            <p:cNvSpPr txBox="1"/>
            <p:nvPr/>
          </p:nvSpPr>
          <p:spPr>
            <a:xfrm>
              <a:off x="5922056" y="2042861"/>
              <a:ext cx="594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  <a:latin typeface="+mj-lt"/>
                </a:rPr>
                <a:t>LAG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6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26040E8-4005-389F-0747-C24AC8000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749" y="382484"/>
            <a:ext cx="7591336" cy="613140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6F9050D-D639-487F-A07C-38A05106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93598"/>
            <a:ext cx="6660000" cy="810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Plan- och byggförordningen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EDA124C-EC2A-2854-477A-C6F0F7ED87A8}"/>
              </a:ext>
            </a:extLst>
          </p:cNvPr>
          <p:cNvSpPr txBox="1"/>
          <p:nvPr/>
        </p:nvSpPr>
        <p:spPr>
          <a:xfrm>
            <a:off x="240846" y="1167576"/>
            <a:ext cx="328213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2 kap. 5 c § PBF</a:t>
            </a:r>
          </a:p>
          <a:p>
            <a:endParaRPr lang="sv-S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Översiktsplaner och regionplaner ska utformas så att </a:t>
            </a:r>
            <a:r>
              <a:rPr lang="sv-SE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uppgifterna</a:t>
            </a:r>
            <a:r>
              <a:rPr lang="sv-SE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dem kan </a:t>
            </a:r>
            <a:r>
              <a:rPr lang="sv-SE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tillgängliggöras</a:t>
            </a:r>
            <a:r>
              <a:rPr lang="sv-SE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sv-SE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behandlas digitalt</a:t>
            </a:r>
            <a:r>
              <a:rPr lang="sv-SE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Träffar planer som påbörjas </a:t>
            </a:r>
            <a:r>
              <a:rPr lang="sv-SE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efter den 31 december 2026.</a:t>
            </a:r>
            <a:endParaRPr lang="sv-S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En pyramid med olika lager av lagar från grundlagen i toppen till Allmänna råd i botten. Skiktet förordning är markerat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72" y="1203216"/>
            <a:ext cx="5572324" cy="34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CFB3C2C8-E53C-9FA2-AC9E-92C22DB9F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3940" y="2613660"/>
            <a:ext cx="2590800" cy="640080"/>
          </a:xfrm>
          <a:custGeom>
            <a:avLst/>
            <a:gdLst>
              <a:gd name="connsiteX0" fmla="*/ 396240 w 2590800"/>
              <a:gd name="connsiteY0" fmla="*/ 7620 h 640080"/>
              <a:gd name="connsiteX1" fmla="*/ 2194560 w 2590800"/>
              <a:gd name="connsiteY1" fmla="*/ 0 h 640080"/>
              <a:gd name="connsiteX2" fmla="*/ 2590800 w 2590800"/>
              <a:gd name="connsiteY2" fmla="*/ 640080 h 640080"/>
              <a:gd name="connsiteX3" fmla="*/ 0 w 2590800"/>
              <a:gd name="connsiteY3" fmla="*/ 632460 h 640080"/>
              <a:gd name="connsiteX4" fmla="*/ 396240 w 2590800"/>
              <a:gd name="connsiteY4" fmla="*/ 762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40080">
                <a:moveTo>
                  <a:pt x="396240" y="7620"/>
                </a:moveTo>
                <a:lnTo>
                  <a:pt x="2194560" y="0"/>
                </a:lnTo>
                <a:lnTo>
                  <a:pt x="2590800" y="640080"/>
                </a:lnTo>
                <a:lnTo>
                  <a:pt x="0" y="632460"/>
                </a:lnTo>
                <a:lnTo>
                  <a:pt x="396240" y="76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47BDEA3-D796-7511-0F70-C367A3CE9AB3}"/>
              </a:ext>
            </a:extLst>
          </p:cNvPr>
          <p:cNvSpPr txBox="1"/>
          <p:nvPr/>
        </p:nvSpPr>
        <p:spPr>
          <a:xfrm>
            <a:off x="5428668" y="2734816"/>
            <a:ext cx="165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+mj-lt"/>
              </a:rPr>
              <a:t>FÖRORDNING</a:t>
            </a:r>
          </a:p>
        </p:txBody>
      </p:sp>
    </p:spTree>
    <p:extLst>
      <p:ext uri="{BB962C8B-B14F-4D97-AF65-F5344CB8AC3E}">
        <p14:creationId xmlns:p14="http://schemas.microsoft.com/office/powerpoint/2010/main" val="338201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6" descr="Bilden visar landsbygd och tätorter från vilken information svävar upp mot molnen.">
            <a:extLst>
              <a:ext uri="{FF2B5EF4-FFF2-40B4-BE49-F238E27FC236}">
                <a16:creationId xmlns:a16="http://schemas.microsoft.com/office/drawing/2014/main" id="{E38A9822-0A7A-42B1-E5E1-39F8C63BA6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/>
          <a:stretch/>
        </p:blipFill>
        <p:spPr>
          <a:xfrm>
            <a:off x="0" y="-36037"/>
            <a:ext cx="9244742" cy="516403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33A2085-717F-8292-B3C9-75E4CAA0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51670"/>
            <a:ext cx="2592288" cy="810000"/>
          </a:xfrm>
        </p:spPr>
        <p:txBody>
          <a:bodyPr>
            <a:normAutofit fontScale="90000"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Varför föreskrifter om regionplan?</a:t>
            </a:r>
          </a:p>
        </p:txBody>
      </p:sp>
    </p:spTree>
    <p:extLst>
      <p:ext uri="{BB962C8B-B14F-4D97-AF65-F5344CB8AC3E}">
        <p14:creationId xmlns:p14="http://schemas.microsoft.com/office/powerpoint/2010/main" val="102856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26040E8-4005-389F-0747-C24AC8000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45" y="393598"/>
            <a:ext cx="7591336" cy="613140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6F9050D-D639-487F-A07C-38A05106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93598"/>
            <a:ext cx="7254464" cy="810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Föreskrifter för regionplan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01238A77-9859-6A44-0F1F-EE0973F0DDF8}"/>
              </a:ext>
            </a:extLst>
          </p:cNvPr>
          <p:cNvSpPr txBox="1">
            <a:spLocks/>
          </p:cNvSpPr>
          <p:nvPr/>
        </p:nvSpPr>
        <p:spPr>
          <a:xfrm>
            <a:off x="179512" y="1131590"/>
            <a:ext cx="3744416" cy="401191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10B2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10B25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10B2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10B25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10B25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1600" dirty="0">
              <a:solidFill>
                <a:prstClr val="black"/>
              </a:solidFill>
            </a:endParaRPr>
          </a:p>
          <a:p>
            <a:r>
              <a:rPr lang="sv-SE" sz="3600" dirty="0">
                <a:solidFill>
                  <a:prstClr val="black"/>
                </a:solidFill>
              </a:rPr>
              <a:t>Bemyndigande till Boverket att skriva föreskrifter</a:t>
            </a:r>
          </a:p>
          <a:p>
            <a:endParaRPr lang="sv-SE" sz="3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/>
              <a:t>Stöttar regioner i hur de ska uppfylla kravet i PBF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/>
              <a:t>Anger hur informationen ska definieras och identifieras digitalt</a:t>
            </a:r>
          </a:p>
        </p:txBody>
      </p:sp>
      <p:pic>
        <p:nvPicPr>
          <p:cNvPr id="11" name="Picture 2" descr="En pyramid med olika lager av lagar från grundlagen i toppen till Allmänna råd i botten. Skiktet föreskrifter är markerat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72" y="1203216"/>
            <a:ext cx="5572324" cy="34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 8" descr="En pyramid med Allmänna råd i botten. Däröver föreskrifter, förordning, lag och överst grundlag. Föreskrifter är markerat i rött.">
            <a:extLst>
              <a:ext uri="{FF2B5EF4-FFF2-40B4-BE49-F238E27FC236}">
                <a16:creationId xmlns:a16="http://schemas.microsoft.com/office/drawing/2014/main" id="{298D4DFD-756C-4D01-7268-0E3AAED033BB}"/>
              </a:ext>
            </a:extLst>
          </p:cNvPr>
          <p:cNvGrpSpPr/>
          <p:nvPr/>
        </p:nvGrpSpPr>
        <p:grpSpPr>
          <a:xfrm>
            <a:off x="4471030" y="3295640"/>
            <a:ext cx="3454866" cy="644644"/>
            <a:chOff x="3009920" y="3295640"/>
            <a:chExt cx="3454866" cy="644644"/>
          </a:xfrm>
        </p:grpSpPr>
        <p:sp>
          <p:nvSpPr>
            <p:cNvPr id="5" name="Parallelltrapets 4">
              <a:extLst>
                <a:ext uri="{FF2B5EF4-FFF2-40B4-BE49-F238E27FC236}">
                  <a16:creationId xmlns:a16="http://schemas.microsoft.com/office/drawing/2014/main" id="{8CDCDC13-40D7-9E4A-64FD-9FEEA3191546}"/>
                </a:ext>
              </a:extLst>
            </p:cNvPr>
            <p:cNvSpPr/>
            <p:nvPr/>
          </p:nvSpPr>
          <p:spPr>
            <a:xfrm>
              <a:off x="3009920" y="3295640"/>
              <a:ext cx="3454866" cy="644644"/>
            </a:xfrm>
            <a:custGeom>
              <a:avLst/>
              <a:gdLst>
                <a:gd name="connsiteX0" fmla="*/ 0 w 3024336"/>
                <a:gd name="connsiteY0" fmla="*/ 576064 h 576064"/>
                <a:gd name="connsiteX1" fmla="*/ 144016 w 3024336"/>
                <a:gd name="connsiteY1" fmla="*/ 0 h 576064"/>
                <a:gd name="connsiteX2" fmla="*/ 2880320 w 3024336"/>
                <a:gd name="connsiteY2" fmla="*/ 0 h 576064"/>
                <a:gd name="connsiteX3" fmla="*/ 3024336 w 3024336"/>
                <a:gd name="connsiteY3" fmla="*/ 576064 h 576064"/>
                <a:gd name="connsiteX4" fmla="*/ 0 w 3024336"/>
                <a:gd name="connsiteY4" fmla="*/ 576064 h 576064"/>
                <a:gd name="connsiteX0" fmla="*/ 0 w 3332946"/>
                <a:gd name="connsiteY0" fmla="*/ 576064 h 644644"/>
                <a:gd name="connsiteX1" fmla="*/ 144016 w 3332946"/>
                <a:gd name="connsiteY1" fmla="*/ 0 h 644644"/>
                <a:gd name="connsiteX2" fmla="*/ 2880320 w 3332946"/>
                <a:gd name="connsiteY2" fmla="*/ 0 h 644644"/>
                <a:gd name="connsiteX3" fmla="*/ 3332946 w 3332946"/>
                <a:gd name="connsiteY3" fmla="*/ 644644 h 644644"/>
                <a:gd name="connsiteX4" fmla="*/ 0 w 3332946"/>
                <a:gd name="connsiteY4" fmla="*/ 576064 h 644644"/>
                <a:gd name="connsiteX0" fmla="*/ 0 w 3332946"/>
                <a:gd name="connsiteY0" fmla="*/ 576064 h 644644"/>
                <a:gd name="connsiteX1" fmla="*/ 144016 w 3332946"/>
                <a:gd name="connsiteY1" fmla="*/ 0 h 644644"/>
                <a:gd name="connsiteX2" fmla="*/ 2933660 w 3332946"/>
                <a:gd name="connsiteY2" fmla="*/ 26670 h 644644"/>
                <a:gd name="connsiteX3" fmla="*/ 3332946 w 3332946"/>
                <a:gd name="connsiteY3" fmla="*/ 644644 h 644644"/>
                <a:gd name="connsiteX4" fmla="*/ 0 w 3332946"/>
                <a:gd name="connsiteY4" fmla="*/ 576064 h 644644"/>
                <a:gd name="connsiteX0" fmla="*/ 0 w 3454866"/>
                <a:gd name="connsiteY0" fmla="*/ 648454 h 648454"/>
                <a:gd name="connsiteX1" fmla="*/ 265936 w 3454866"/>
                <a:gd name="connsiteY1" fmla="*/ 0 h 648454"/>
                <a:gd name="connsiteX2" fmla="*/ 3055580 w 3454866"/>
                <a:gd name="connsiteY2" fmla="*/ 26670 h 648454"/>
                <a:gd name="connsiteX3" fmla="*/ 3454866 w 3454866"/>
                <a:gd name="connsiteY3" fmla="*/ 644644 h 648454"/>
                <a:gd name="connsiteX4" fmla="*/ 0 w 3454866"/>
                <a:gd name="connsiteY4" fmla="*/ 648454 h 648454"/>
                <a:gd name="connsiteX0" fmla="*/ 0 w 3454866"/>
                <a:gd name="connsiteY0" fmla="*/ 621784 h 621784"/>
                <a:gd name="connsiteX1" fmla="*/ 467866 w 3454866"/>
                <a:gd name="connsiteY1" fmla="*/ 87630 h 621784"/>
                <a:gd name="connsiteX2" fmla="*/ 3055580 w 3454866"/>
                <a:gd name="connsiteY2" fmla="*/ 0 h 621784"/>
                <a:gd name="connsiteX3" fmla="*/ 3454866 w 3454866"/>
                <a:gd name="connsiteY3" fmla="*/ 617974 h 621784"/>
                <a:gd name="connsiteX4" fmla="*/ 0 w 3454866"/>
                <a:gd name="connsiteY4" fmla="*/ 621784 h 621784"/>
                <a:gd name="connsiteX0" fmla="*/ 0 w 3454866"/>
                <a:gd name="connsiteY0" fmla="*/ 637024 h 637024"/>
                <a:gd name="connsiteX1" fmla="*/ 403096 w 3454866"/>
                <a:gd name="connsiteY1" fmla="*/ 0 h 637024"/>
                <a:gd name="connsiteX2" fmla="*/ 3055580 w 3454866"/>
                <a:gd name="connsiteY2" fmla="*/ 15240 h 637024"/>
                <a:gd name="connsiteX3" fmla="*/ 3454866 w 3454866"/>
                <a:gd name="connsiteY3" fmla="*/ 633214 h 637024"/>
                <a:gd name="connsiteX4" fmla="*/ 0 w 3454866"/>
                <a:gd name="connsiteY4" fmla="*/ 637024 h 637024"/>
                <a:gd name="connsiteX0" fmla="*/ 0 w 3454866"/>
                <a:gd name="connsiteY0" fmla="*/ 656074 h 656074"/>
                <a:gd name="connsiteX1" fmla="*/ 395476 w 3454866"/>
                <a:gd name="connsiteY1" fmla="*/ 0 h 656074"/>
                <a:gd name="connsiteX2" fmla="*/ 3055580 w 3454866"/>
                <a:gd name="connsiteY2" fmla="*/ 34290 h 656074"/>
                <a:gd name="connsiteX3" fmla="*/ 3454866 w 3454866"/>
                <a:gd name="connsiteY3" fmla="*/ 652264 h 656074"/>
                <a:gd name="connsiteX4" fmla="*/ 0 w 3454866"/>
                <a:gd name="connsiteY4" fmla="*/ 656074 h 656074"/>
                <a:gd name="connsiteX0" fmla="*/ 0 w 3454866"/>
                <a:gd name="connsiteY0" fmla="*/ 644644 h 644644"/>
                <a:gd name="connsiteX1" fmla="*/ 395476 w 3454866"/>
                <a:gd name="connsiteY1" fmla="*/ 0 h 644644"/>
                <a:gd name="connsiteX2" fmla="*/ 3055580 w 3454866"/>
                <a:gd name="connsiteY2" fmla="*/ 22860 h 644644"/>
                <a:gd name="connsiteX3" fmla="*/ 3454866 w 3454866"/>
                <a:gd name="connsiteY3" fmla="*/ 640834 h 644644"/>
                <a:gd name="connsiteX4" fmla="*/ 0 w 3454866"/>
                <a:gd name="connsiteY4" fmla="*/ 644644 h 644644"/>
                <a:gd name="connsiteX0" fmla="*/ 0 w 3454866"/>
                <a:gd name="connsiteY0" fmla="*/ 644644 h 644644"/>
                <a:gd name="connsiteX1" fmla="*/ 395476 w 3454866"/>
                <a:gd name="connsiteY1" fmla="*/ 0 h 644644"/>
                <a:gd name="connsiteX2" fmla="*/ 3047960 w 3454866"/>
                <a:gd name="connsiteY2" fmla="*/ 11430 h 644644"/>
                <a:gd name="connsiteX3" fmla="*/ 3454866 w 3454866"/>
                <a:gd name="connsiteY3" fmla="*/ 640834 h 644644"/>
                <a:gd name="connsiteX4" fmla="*/ 0 w 3454866"/>
                <a:gd name="connsiteY4" fmla="*/ 644644 h 64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4866" h="644644">
                  <a:moveTo>
                    <a:pt x="0" y="644644"/>
                  </a:moveTo>
                  <a:lnTo>
                    <a:pt x="395476" y="0"/>
                  </a:lnTo>
                  <a:lnTo>
                    <a:pt x="3047960" y="11430"/>
                  </a:lnTo>
                  <a:lnTo>
                    <a:pt x="3454866" y="640834"/>
                  </a:lnTo>
                  <a:lnTo>
                    <a:pt x="0" y="644644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E47BDEA3-D796-7511-0F70-C367A3CE9AB3}"/>
                </a:ext>
              </a:extLst>
            </p:cNvPr>
            <p:cNvSpPr txBox="1"/>
            <p:nvPr/>
          </p:nvSpPr>
          <p:spPr>
            <a:xfrm>
              <a:off x="3923928" y="343584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  <a:latin typeface="+mj-lt"/>
                </a:rPr>
                <a:t>FÖRESKRIFTER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166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 descr="Bilden beskriver hur regionplanens information används i översiktsplan, mellankommunal samverkan och dialog med myndigheter. ">
            <a:extLst>
              <a:ext uri="{FF2B5EF4-FFF2-40B4-BE49-F238E27FC236}">
                <a16:creationId xmlns:a16="http://schemas.microsoft.com/office/drawing/2014/main" id="{FFEF3907-F505-7941-FEF0-9F940AE25F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550" y="993197"/>
            <a:ext cx="122413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Regionplan</a:t>
            </a:r>
          </a:p>
        </p:txBody>
      </p:sp>
      <p:pic>
        <p:nvPicPr>
          <p:cNvPr id="5" name="Platshållare för innehåll 4" descr="Bilden beskriver hur regionplanens information används i översiktsplan, mellankommunal samverkan och dialog med myndigheter.">
            <a:extLst>
              <a:ext uri="{FF2B5EF4-FFF2-40B4-BE49-F238E27FC236}">
                <a16:creationId xmlns:a16="http://schemas.microsoft.com/office/drawing/2014/main" id="{402581C8-69D2-1C69-078F-7C260805F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" t="22386" r="11883" b="17767"/>
          <a:stretch/>
        </p:blipFill>
        <p:spPr>
          <a:xfrm>
            <a:off x="1395374" y="0"/>
            <a:ext cx="5570453" cy="2471255"/>
          </a:xfrm>
        </p:spPr>
      </p:pic>
      <p:cxnSp>
        <p:nvCxnSpPr>
          <p:cNvPr id="66" name="Rak pilkoppling 65" descr="Bilden beskriver hur regionplanens information används i översiktsplan, mellankommunal samverkan och dialog med myndigheter. ">
            <a:extLst>
              <a:ext uri="{FF2B5EF4-FFF2-40B4-BE49-F238E27FC236}">
                <a16:creationId xmlns:a16="http://schemas.microsoft.com/office/drawing/2014/main" id="{BA226869-1753-BD63-4A21-96ED02ACFBD6}"/>
              </a:ext>
            </a:extLst>
          </p:cNvPr>
          <p:cNvCxnSpPr>
            <a:cxnSpLocks/>
          </p:cNvCxnSpPr>
          <p:nvPr/>
        </p:nvCxnSpPr>
        <p:spPr>
          <a:xfrm flipH="1">
            <a:off x="2123728" y="2211710"/>
            <a:ext cx="537533" cy="4858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latshållare för innehåll 4" descr="Bilden beskriver hur regionplanens information används i översiktsplan, mellankommunal samverkan och dialog med myndigheter. ">
            <a:extLst>
              <a:ext uri="{FF2B5EF4-FFF2-40B4-BE49-F238E27FC236}">
                <a16:creationId xmlns:a16="http://schemas.microsoft.com/office/drawing/2014/main" id="{57DEE071-4C48-43CD-CBC7-B5816063DF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38474" r="48829" b="15328"/>
          <a:stretch/>
        </p:blipFill>
        <p:spPr>
          <a:xfrm>
            <a:off x="251550" y="2841829"/>
            <a:ext cx="2791508" cy="1818153"/>
          </a:xfrm>
          <a:prstGeom prst="rect">
            <a:avLst/>
          </a:prstGeom>
        </p:spPr>
      </p:pic>
      <p:sp>
        <p:nvSpPr>
          <p:cNvPr id="17" name="textruta 16" descr="Bilden beskriver hur regionplanens information används i översiktsplan, mellankommunal samverkan och dialog med myndigheter. ">
            <a:extLst>
              <a:ext uri="{FF2B5EF4-FFF2-40B4-BE49-F238E27FC236}">
                <a16:creationId xmlns:a16="http://schemas.microsoft.com/office/drawing/2014/main" id="{6788AAA5-5B03-E561-7808-BD1FC1B81DE1}"/>
              </a:ext>
            </a:extLst>
          </p:cNvPr>
          <p:cNvSpPr txBox="1"/>
          <p:nvPr/>
        </p:nvSpPr>
        <p:spPr>
          <a:xfrm>
            <a:off x="1078831" y="4659982"/>
            <a:ext cx="176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Översiktsplan</a:t>
            </a:r>
          </a:p>
        </p:txBody>
      </p:sp>
      <p:cxnSp>
        <p:nvCxnSpPr>
          <p:cNvPr id="2" name="Rak pilkoppling 1" descr="Bilden beskriver hur regionplanens information används i översiktsplan, mellankommunal samverkan och dialog med myndigheter. ">
            <a:extLst>
              <a:ext uri="{FF2B5EF4-FFF2-40B4-BE49-F238E27FC236}">
                <a16:creationId xmlns:a16="http://schemas.microsoft.com/office/drawing/2014/main" id="{BB318064-BDDA-BBDC-91AA-899EE3650764}"/>
              </a:ext>
            </a:extLst>
          </p:cNvPr>
          <p:cNvCxnSpPr>
            <a:cxnSpLocks/>
          </p:cNvCxnSpPr>
          <p:nvPr/>
        </p:nvCxnSpPr>
        <p:spPr>
          <a:xfrm flipV="1">
            <a:off x="1433963" y="2355726"/>
            <a:ext cx="557128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ak pilkoppling 75" descr="Bilden beskriver hur regionplanens information används i översiktsplan, mellankommunal samverkan och dialog med myndigheter. ">
            <a:extLst>
              <a:ext uri="{FF2B5EF4-FFF2-40B4-BE49-F238E27FC236}">
                <a16:creationId xmlns:a16="http://schemas.microsoft.com/office/drawing/2014/main" id="{5B5D1816-FB1C-DDDE-C842-BAC5AB38BB24}"/>
              </a:ext>
            </a:extLst>
          </p:cNvPr>
          <p:cNvCxnSpPr>
            <a:cxnSpLocks/>
          </p:cNvCxnSpPr>
          <p:nvPr/>
        </p:nvCxnSpPr>
        <p:spPr>
          <a:xfrm>
            <a:off x="4208367" y="2139702"/>
            <a:ext cx="147609" cy="6856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 descr="Bilden beskriver hur regionplanens information används i översiktsplan, mellankommunal samverkan och dialog med myndigheter.">
            <a:extLst>
              <a:ext uri="{FF2B5EF4-FFF2-40B4-BE49-F238E27FC236}">
                <a16:creationId xmlns:a16="http://schemas.microsoft.com/office/drawing/2014/main" id="{16166DCA-EE9E-DC76-14D2-09F54CC58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75806"/>
            <a:ext cx="2350791" cy="1372299"/>
          </a:xfrm>
          <a:prstGeom prst="rect">
            <a:avLst/>
          </a:prstGeom>
        </p:spPr>
      </p:pic>
      <p:sp>
        <p:nvSpPr>
          <p:cNvPr id="64" name="textruta 63" descr="Bilden beskriver hur regionplanens information används i översiktsplan, mellankommunal samverkan och dialog med myndigheter. ">
            <a:extLst>
              <a:ext uri="{FF2B5EF4-FFF2-40B4-BE49-F238E27FC236}">
                <a16:creationId xmlns:a16="http://schemas.microsoft.com/office/drawing/2014/main" id="{4D22EECC-61FD-659C-0A4D-160163A3D160}"/>
              </a:ext>
            </a:extLst>
          </p:cNvPr>
          <p:cNvSpPr txBox="1"/>
          <p:nvPr/>
        </p:nvSpPr>
        <p:spPr>
          <a:xfrm>
            <a:off x="3674176" y="4515966"/>
            <a:ext cx="2085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Mellankommunal samverkan</a:t>
            </a:r>
          </a:p>
        </p:txBody>
      </p:sp>
      <p:cxnSp>
        <p:nvCxnSpPr>
          <p:cNvPr id="68" name="Rak pilkoppling 67" descr="Bilden beskriver hur regionplanens information används i översiktsplan, mellankommunal samverkan och dialog med myndigheter. ">
            <a:extLst>
              <a:ext uri="{FF2B5EF4-FFF2-40B4-BE49-F238E27FC236}">
                <a16:creationId xmlns:a16="http://schemas.microsoft.com/office/drawing/2014/main" id="{106D0BEB-7EED-7EC1-444E-6A0C4996E5C2}"/>
              </a:ext>
            </a:extLst>
          </p:cNvPr>
          <p:cNvCxnSpPr>
            <a:cxnSpLocks/>
          </p:cNvCxnSpPr>
          <p:nvPr/>
        </p:nvCxnSpPr>
        <p:spPr>
          <a:xfrm>
            <a:off x="6403588" y="2067694"/>
            <a:ext cx="426497" cy="720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objekt 12" descr="Bilden beskriver hur regionplanens information används i översiktsplan, mellankommunal samverkan och dialog med myndigheter.">
            <a:extLst>
              <a:ext uri="{FF2B5EF4-FFF2-40B4-BE49-F238E27FC236}">
                <a16:creationId xmlns:a16="http://schemas.microsoft.com/office/drawing/2014/main" id="{BC4D2DE3-BC45-C5B1-360A-FCDCAF28E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16" y="2825379"/>
            <a:ext cx="2616048" cy="1818153"/>
          </a:xfrm>
          <a:prstGeom prst="rect">
            <a:avLst/>
          </a:prstGeom>
        </p:spPr>
      </p:pic>
      <p:sp>
        <p:nvSpPr>
          <p:cNvPr id="16" name="textruta 15" descr="Bilden beskriver hur regionplanens information används i översiktsplan, mellankommunal samverkan och dialog med myndigheter. ">
            <a:extLst>
              <a:ext uri="{FF2B5EF4-FFF2-40B4-BE49-F238E27FC236}">
                <a16:creationId xmlns:a16="http://schemas.microsoft.com/office/drawing/2014/main" id="{E67AC124-626A-CD1E-FB47-0926F4B73FDE}"/>
              </a:ext>
            </a:extLst>
          </p:cNvPr>
          <p:cNvSpPr txBox="1"/>
          <p:nvPr/>
        </p:nvSpPr>
        <p:spPr>
          <a:xfrm>
            <a:off x="6110461" y="4669288"/>
            <a:ext cx="249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Dialog med myndigheter</a:t>
            </a:r>
          </a:p>
        </p:txBody>
      </p:sp>
    </p:spTree>
    <p:extLst>
      <p:ext uri="{BB962C8B-B14F-4D97-AF65-F5344CB8AC3E}">
        <p14:creationId xmlns:p14="http://schemas.microsoft.com/office/powerpoint/2010/main" val="388450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178DA40-E566-0899-0C3C-4831A2E90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7" y="342012"/>
            <a:ext cx="8756600" cy="613140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1" name="Rubrik 1">
            <a:extLst>
              <a:ext uri="{FF2B5EF4-FFF2-40B4-BE49-F238E27FC236}">
                <a16:creationId xmlns:a16="http://schemas.microsoft.com/office/drawing/2014/main" id="{54BBE31E-8BCC-3B93-C93F-27628FAD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11510"/>
            <a:ext cx="8239772" cy="810000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Överföring av digital information i PBL-systemet</a:t>
            </a:r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Bildobjekt 3" descr="Pilar visar hur digital info överförs mellan Regionplan, översiktsplan, detaljplan och bygglov.">
            <a:extLst>
              <a:ext uri="{FF2B5EF4-FFF2-40B4-BE49-F238E27FC236}">
                <a16:creationId xmlns:a16="http://schemas.microsoft.com/office/drawing/2014/main" id="{416EC27C-3C82-A645-B0B6-91ECBE630D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7" y="1005661"/>
            <a:ext cx="7448139" cy="4189578"/>
          </a:xfrm>
          <a:prstGeom prst="rect">
            <a:avLst/>
          </a:prstGeom>
        </p:spPr>
      </p:pic>
      <p:sp>
        <p:nvSpPr>
          <p:cNvPr id="38" name="textruta 37" descr="Information går från regionplan till översiktsplan och vidare till detaljplan och bygglov.">
            <a:extLst>
              <a:ext uri="{FF2B5EF4-FFF2-40B4-BE49-F238E27FC236}">
                <a16:creationId xmlns:a16="http://schemas.microsoft.com/office/drawing/2014/main" id="{A3738A57-5902-04E5-4965-5C9C7B3160C1}"/>
              </a:ext>
            </a:extLst>
          </p:cNvPr>
          <p:cNvSpPr txBox="1"/>
          <p:nvPr/>
        </p:nvSpPr>
        <p:spPr>
          <a:xfrm>
            <a:off x="421874" y="1603694"/>
            <a:ext cx="16169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dirty="0"/>
              <a:t>Regionplan</a:t>
            </a:r>
          </a:p>
        </p:txBody>
      </p:sp>
      <p:sp>
        <p:nvSpPr>
          <p:cNvPr id="46" name="textruta 45" descr="Information går från regionplan till översiktsplan och vidare till detaljplan och bygglov.">
            <a:extLst>
              <a:ext uri="{FF2B5EF4-FFF2-40B4-BE49-F238E27FC236}">
                <a16:creationId xmlns:a16="http://schemas.microsoft.com/office/drawing/2014/main" id="{CFA626E2-D578-3896-2998-A499EE1E05D1}"/>
              </a:ext>
            </a:extLst>
          </p:cNvPr>
          <p:cNvSpPr txBox="1"/>
          <p:nvPr/>
        </p:nvSpPr>
        <p:spPr>
          <a:xfrm>
            <a:off x="5980357" y="1356971"/>
            <a:ext cx="16169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dirty="0"/>
              <a:t>Översiktsplan</a:t>
            </a:r>
          </a:p>
        </p:txBody>
      </p:sp>
      <p:sp>
        <p:nvSpPr>
          <p:cNvPr id="47" name="textruta 46" descr="Information går från regionplan till översiktsplan och vidare till detaljplan och bygglov.">
            <a:extLst>
              <a:ext uri="{FF2B5EF4-FFF2-40B4-BE49-F238E27FC236}">
                <a16:creationId xmlns:a16="http://schemas.microsoft.com/office/drawing/2014/main" id="{0FE5F940-B3CC-1C8F-5088-02BB623F7C33}"/>
              </a:ext>
            </a:extLst>
          </p:cNvPr>
          <p:cNvSpPr txBox="1"/>
          <p:nvPr/>
        </p:nvSpPr>
        <p:spPr>
          <a:xfrm>
            <a:off x="3959025" y="3455410"/>
            <a:ext cx="16169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dirty="0"/>
              <a:t>Detaljplan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FA172188-E84F-4027-BA69-E9C835EC4092}"/>
              </a:ext>
            </a:extLst>
          </p:cNvPr>
          <p:cNvSpPr txBox="1"/>
          <p:nvPr/>
        </p:nvSpPr>
        <p:spPr>
          <a:xfrm>
            <a:off x="7125133" y="2992708"/>
            <a:ext cx="16169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dirty="0"/>
              <a:t>Bygglov</a:t>
            </a:r>
          </a:p>
        </p:txBody>
      </p:sp>
      <p:sp>
        <p:nvSpPr>
          <p:cNvPr id="49" name="textruta 48" descr="Information går från regionplan till översiktsplan och vidare till detaljplan och bygglov.">
            <a:extLst>
              <a:ext uri="{FF2B5EF4-FFF2-40B4-BE49-F238E27FC236}">
                <a16:creationId xmlns:a16="http://schemas.microsoft.com/office/drawing/2014/main" id="{253119A7-C508-DC64-0E60-70AD9DB843D4}"/>
              </a:ext>
            </a:extLst>
          </p:cNvPr>
          <p:cNvSpPr txBox="1"/>
          <p:nvPr/>
        </p:nvSpPr>
        <p:spPr>
          <a:xfrm rot="20622339">
            <a:off x="3510642" y="1703006"/>
            <a:ext cx="1161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Digital info</a:t>
            </a:r>
          </a:p>
        </p:txBody>
      </p:sp>
      <p:sp>
        <p:nvSpPr>
          <p:cNvPr id="50" name="textruta 49" descr="Information går från regionplan till översiktsplan och vidare till detaljplan och bygglov.">
            <a:extLst>
              <a:ext uri="{FF2B5EF4-FFF2-40B4-BE49-F238E27FC236}">
                <a16:creationId xmlns:a16="http://schemas.microsoft.com/office/drawing/2014/main" id="{8BF9624A-E98D-C19F-DCAD-FA32CF168917}"/>
              </a:ext>
            </a:extLst>
          </p:cNvPr>
          <p:cNvSpPr txBox="1"/>
          <p:nvPr/>
        </p:nvSpPr>
        <p:spPr>
          <a:xfrm rot="18152992">
            <a:off x="4885390" y="3119637"/>
            <a:ext cx="10453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Digital info</a:t>
            </a:r>
          </a:p>
        </p:txBody>
      </p:sp>
      <p:sp>
        <p:nvSpPr>
          <p:cNvPr id="64" name="textruta 63" descr="Information går från regionplan till översiktsplan och vidare till detaljplan och bygglov.">
            <a:extLst>
              <a:ext uri="{FF2B5EF4-FFF2-40B4-BE49-F238E27FC236}">
                <a16:creationId xmlns:a16="http://schemas.microsoft.com/office/drawing/2014/main" id="{553EAF8B-0A2A-B34F-9E7C-35271CEC93A8}"/>
              </a:ext>
            </a:extLst>
          </p:cNvPr>
          <p:cNvSpPr txBox="1"/>
          <p:nvPr/>
        </p:nvSpPr>
        <p:spPr>
          <a:xfrm rot="2921312">
            <a:off x="6386351" y="3159177"/>
            <a:ext cx="11618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25" dirty="0"/>
              <a:t>Digital info</a:t>
            </a:r>
          </a:p>
        </p:txBody>
      </p:sp>
      <p:sp>
        <p:nvSpPr>
          <p:cNvPr id="5" name="textruta 4" descr="Information går från regionplan till översiktsplan och vidare till detaljplan och bygglov.">
            <a:extLst>
              <a:ext uri="{FF2B5EF4-FFF2-40B4-BE49-F238E27FC236}">
                <a16:creationId xmlns:a16="http://schemas.microsoft.com/office/drawing/2014/main" id="{E21D1016-0E20-F636-FB47-1976B82B68B8}"/>
              </a:ext>
            </a:extLst>
          </p:cNvPr>
          <p:cNvSpPr txBox="1"/>
          <p:nvPr/>
        </p:nvSpPr>
        <p:spPr>
          <a:xfrm rot="21278219">
            <a:off x="5853784" y="4266927"/>
            <a:ext cx="11618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25" dirty="0"/>
              <a:t>Digital info</a:t>
            </a:r>
          </a:p>
        </p:txBody>
      </p:sp>
    </p:spTree>
    <p:extLst>
      <p:ext uri="{BB962C8B-B14F-4D97-AF65-F5344CB8AC3E}">
        <p14:creationId xmlns:p14="http://schemas.microsoft.com/office/powerpoint/2010/main" val="201147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6" descr="Bilden visar landsbygd och tätorter från vilken information svävar upp mot molnen.">
            <a:extLst>
              <a:ext uri="{FF2B5EF4-FFF2-40B4-BE49-F238E27FC236}">
                <a16:creationId xmlns:a16="http://schemas.microsoft.com/office/drawing/2014/main" id="{E7C55B90-418D-B0C1-C062-565AF3897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/>
          <a:stretch/>
        </p:blipFill>
        <p:spPr>
          <a:xfrm>
            <a:off x="-1" y="-20538"/>
            <a:ext cx="9184063" cy="516403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33A2085-717F-8292-B3C9-75E4CAA0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67694"/>
            <a:ext cx="1944216" cy="810000"/>
          </a:xfrm>
        </p:spPr>
        <p:txBody>
          <a:bodyPr>
            <a:normAutofit fontScale="90000"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Vad kommer föreskrifterna att innehålla?</a:t>
            </a:r>
          </a:p>
        </p:txBody>
      </p:sp>
    </p:spTree>
    <p:extLst>
      <p:ext uri="{BB962C8B-B14F-4D97-AF65-F5344CB8AC3E}">
        <p14:creationId xmlns:p14="http://schemas.microsoft.com/office/powerpoint/2010/main" val="1129893559"/>
      </p:ext>
    </p:extLst>
  </p:cSld>
  <p:clrMapOvr>
    <a:masterClrMapping/>
  </p:clrMapOvr>
</p:sld>
</file>

<file path=ppt/theme/theme1.xml><?xml version="1.0" encoding="utf-8"?>
<a:theme xmlns:a="http://schemas.openxmlformats.org/drawingml/2006/main" name="Boverket">
  <a:themeElements>
    <a:clrScheme name="Boverket">
      <a:dk1>
        <a:sysClr val="windowText" lastClr="000000"/>
      </a:dk1>
      <a:lt1>
        <a:sysClr val="window" lastClr="FFFFFF"/>
      </a:lt1>
      <a:dk2>
        <a:srgbClr val="6C5545"/>
      </a:dk2>
      <a:lt2>
        <a:srgbClr val="F6E9C7"/>
      </a:lt2>
      <a:accent1>
        <a:srgbClr val="C4122F"/>
      </a:accent1>
      <a:accent2>
        <a:srgbClr val="BCBEC0"/>
      </a:accent2>
      <a:accent3>
        <a:srgbClr val="E8C453"/>
      </a:accent3>
      <a:accent4>
        <a:srgbClr val="F79548"/>
      </a:accent4>
      <a:accent5>
        <a:srgbClr val="6C5545"/>
      </a:accent5>
      <a:accent6>
        <a:srgbClr val="F6E9C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verket grundmall 2015 - ny.potx" id="{1EE593AD-7A47-434F-93B6-D24B51616B4F}" vid="{B0131E19-2216-4475-9465-8AD7ACCABB7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9F5C6CF424BF449ADD79FE2D7A607E" ma:contentTypeVersion="0" ma:contentTypeDescription="Skapa ett nytt dokument." ma:contentTypeScope="" ma:versionID="42a7bd26f5d9292ca420eaad1f136ad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d6e29e769b66843de68ee1c4bf393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4BD155-73C2-4CDB-833B-E3B2BA8E5D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B2B318-E451-43BE-8691-FDB3E80214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07D922-FB66-493B-908F-63429ED701F9}">
  <ds:schemaRefs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Boverket 16-9</Template>
  <TotalTime>11639</TotalTime>
  <Words>388</Words>
  <Application>Microsoft Office PowerPoint</Application>
  <PresentationFormat>Bildspel på skärmen (16:9)</PresentationFormat>
  <Paragraphs>95</Paragraphs>
  <Slides>15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8" baseType="lpstr">
      <vt:lpstr>Arial</vt:lpstr>
      <vt:lpstr>Calibri</vt:lpstr>
      <vt:lpstr>Boverket</vt:lpstr>
      <vt:lpstr>Boverkets förslag till  föreskrifter om regionplan  - information under remissen   Anette Johansson och Amelie Fasth  </vt:lpstr>
      <vt:lpstr>Varför digitala regionplaner?</vt:lpstr>
      <vt:lpstr>Plan- och bygglagen</vt:lpstr>
      <vt:lpstr>Plan- och byggförordningen</vt:lpstr>
      <vt:lpstr>Varför föreskrifter om regionplan?</vt:lpstr>
      <vt:lpstr>Föreskrifter för regionplan</vt:lpstr>
      <vt:lpstr>Regionplan</vt:lpstr>
      <vt:lpstr>Överföring av digital information i PBL-systemet </vt:lpstr>
      <vt:lpstr>Vad kommer föreskrifterna att innehålla?</vt:lpstr>
      <vt:lpstr>Författningsförslagets innehåll</vt:lpstr>
      <vt:lpstr> 7 kap. PBL</vt:lpstr>
      <vt:lpstr>Exempel på identifikation</vt:lpstr>
      <vt:lpstr>Föreskrifterna styr inte hur regionen ska planera eller hur planen ska presenteras.</vt:lpstr>
      <vt:lpstr>Fri disposition och manér</vt:lpstr>
      <vt:lpstr>Här kan du följa arbetet </vt:lpstr>
    </vt:vector>
  </TitlesOfParts>
  <Company>Boverket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presentation</dc:title>
  <dc:creator>Andersson Karolina</dc:creator>
  <cp:lastModifiedBy>Magnusson Lina</cp:lastModifiedBy>
  <cp:revision>248</cp:revision>
  <cp:lastPrinted>2024-02-07T11:29:44Z</cp:lastPrinted>
  <dcterms:created xsi:type="dcterms:W3CDTF">2022-02-01T10:57:55Z</dcterms:created>
  <dcterms:modified xsi:type="dcterms:W3CDTF">2024-02-13T13:12:12Z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0x010100529F5C6CF424BF449ADD79FE2D7A607E</vt:lpwstr>
  </property>
</Properties>
</file>