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7" r:id="rId2"/>
    <p:sldId id="265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</p:sldIdLst>
  <p:sldSz cx="9144000" cy="5143500" type="screen16x9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2326"/>
    <a:srgbClr val="C10B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69" autoAdjust="0"/>
    <p:restoredTop sz="60511" autoAdjust="0"/>
  </p:normalViewPr>
  <p:slideViewPr>
    <p:cSldViewPr>
      <p:cViewPr varScale="1">
        <p:scale>
          <a:sx n="91" d="100"/>
          <a:sy n="91" d="100"/>
        </p:scale>
        <p:origin x="2508" y="78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7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DC2BA8-AB9C-44C0-BB1D-E36E4FAE8AFA}" type="datetimeFigureOut">
              <a:rPr lang="sv-SE" smtClean="0"/>
              <a:t>2023-02-14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F4F4E-35AE-4F13-AA94-8E98E18073F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7174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3F4F4E-35AE-4F13-AA94-8E98E18073F4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1873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3F4F4E-35AE-4F13-AA94-8E98E18073F4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5367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3F4F4E-35AE-4F13-AA94-8E98E18073F4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7903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3F4F4E-35AE-4F13-AA94-8E98E18073F4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4113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3F4F4E-35AE-4F13-AA94-8E98E18073F4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06756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3F4F4E-35AE-4F13-AA94-8E98E18073F4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25538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3F4F4E-35AE-4F13-AA94-8E98E18073F4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30499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3F4F4E-35AE-4F13-AA94-8E98E18073F4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51728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3F4F4E-35AE-4F13-AA94-8E98E18073F4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27131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3F4F4E-35AE-4F13-AA94-8E98E18073F4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4492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755576" y="3240000"/>
            <a:ext cx="7772400" cy="810090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3200" b="1" baseline="0"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sv-SE" dirty="0"/>
              <a:t>Skriv presentationens </a:t>
            </a:r>
            <a:br>
              <a:rPr lang="sv-SE" dirty="0"/>
            </a:br>
            <a:r>
              <a:rPr lang="sv-SE" dirty="0"/>
              <a:t>namn här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441376" y="4185000"/>
            <a:ext cx="6400800" cy="43204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 baseline="0">
                <a:solidFill>
                  <a:schemeClr val="tx1"/>
                </a:solidFill>
                <a:latin typeface="Etelka Light" panose="02000503030000020004" pitchFamily="2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ditt namn </a:t>
            </a:r>
            <a:br>
              <a:rPr lang="sv-SE" dirty="0"/>
            </a:br>
            <a:r>
              <a:rPr lang="sv-SE" dirty="0"/>
              <a:t>och titel här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BD0C5-E018-444F-92A8-3020608CA0C4}" type="datetimeFigureOut">
              <a:rPr lang="sv-SE" smtClean="0"/>
              <a:t>2023-02-14</a:t>
            </a:fld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C013-F727-4E01-878A-1532BF0324A3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4558" y="627534"/>
            <a:ext cx="3174436" cy="2344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0593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8000" y="270000"/>
            <a:ext cx="6660000" cy="810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BD0C5-E018-444F-92A8-3020608CA0C4}" type="datetimeFigureOut">
              <a:rPr lang="sv-SE" smtClean="0"/>
              <a:t>2023-02-14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C013-F727-4E01-878A-1532BF0324A3}" type="slidenum">
              <a:rPr lang="sv-SE" smtClean="0"/>
              <a:t>‹#›</a:t>
            </a:fld>
            <a:endParaRPr lang="sv-SE"/>
          </a:p>
        </p:txBody>
      </p:sp>
      <p:sp>
        <p:nvSpPr>
          <p:cNvPr id="7" name="Rektangel 6"/>
          <p:cNvSpPr/>
          <p:nvPr userDrawn="1"/>
        </p:nvSpPr>
        <p:spPr>
          <a:xfrm>
            <a:off x="0" y="0"/>
            <a:ext cx="108000" cy="5143500"/>
          </a:xfrm>
          <a:prstGeom prst="rect">
            <a:avLst/>
          </a:prstGeom>
          <a:solidFill>
            <a:srgbClr val="C10B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468000" y="1215000"/>
            <a:ext cx="2880000" cy="33750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Bild</a:t>
            </a:r>
          </a:p>
        </p:txBody>
      </p:sp>
      <p:sp>
        <p:nvSpPr>
          <p:cNvPr id="10" name="Platshållare för innehåll 9"/>
          <p:cNvSpPr>
            <a:spLocks noGrp="1"/>
          </p:cNvSpPr>
          <p:nvPr>
            <p:ph sz="quarter" idx="13" hasCustomPrompt="1"/>
          </p:nvPr>
        </p:nvSpPr>
        <p:spPr>
          <a:xfrm>
            <a:off x="3708000" y="1218249"/>
            <a:ext cx="5040000" cy="337542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sv-SE" dirty="0"/>
              <a:t>Textinnehåll, här skriver du din text, glöm inte – skriv kort och kärnfullt!</a:t>
            </a:r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1" y="270001"/>
            <a:ext cx="897775" cy="453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896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8000" y="270000"/>
            <a:ext cx="6660000" cy="810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468000" y="1215000"/>
            <a:ext cx="3960000" cy="3375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Textinnehåll, här skriver du din text, glöm inte – skriv kort och kärnfullt!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4752000" y="1215000"/>
            <a:ext cx="3960000" cy="3375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Textinnehåll, här skriver du din text, glöm inte – skriv kort och kärnfullt!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BD0C5-E018-444F-92A8-3020608CA0C4}" type="datetimeFigureOut">
              <a:rPr lang="sv-SE" smtClean="0"/>
              <a:t>2023-02-14</a:t>
            </a:fld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C013-F727-4E01-878A-1532BF0324A3}" type="slidenum">
              <a:rPr lang="sv-SE" smtClean="0"/>
              <a:t>‹#›</a:t>
            </a:fld>
            <a:endParaRPr lang="sv-SE"/>
          </a:p>
        </p:txBody>
      </p:sp>
      <p:sp>
        <p:nvSpPr>
          <p:cNvPr id="9" name="Rektangel 8"/>
          <p:cNvSpPr/>
          <p:nvPr userDrawn="1"/>
        </p:nvSpPr>
        <p:spPr>
          <a:xfrm>
            <a:off x="0" y="0"/>
            <a:ext cx="108000" cy="5143500"/>
          </a:xfrm>
          <a:prstGeom prst="rect">
            <a:avLst/>
          </a:prstGeom>
          <a:solidFill>
            <a:srgbClr val="C10B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1" y="270001"/>
            <a:ext cx="897775" cy="453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5299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8000" y="270000"/>
            <a:ext cx="6660000" cy="810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468000" y="1215000"/>
            <a:ext cx="3996000" cy="540000"/>
          </a:xfrm>
          <a:prstGeom prst="rect">
            <a:avLst/>
          </a:prstGeom>
          <a:solidFill>
            <a:srgbClr val="C10B25"/>
          </a:solidFill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BD0C5-E018-444F-92A8-3020608CA0C4}" type="datetimeFigureOut">
              <a:rPr lang="sv-SE" smtClean="0"/>
              <a:t>2023-02-14</a:t>
            </a:fld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C013-F727-4E01-878A-1532BF0324A3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Rektangel 10"/>
          <p:cNvSpPr/>
          <p:nvPr userDrawn="1"/>
        </p:nvSpPr>
        <p:spPr>
          <a:xfrm>
            <a:off x="0" y="0"/>
            <a:ext cx="108000" cy="5143500"/>
          </a:xfrm>
          <a:prstGeom prst="rect">
            <a:avLst/>
          </a:prstGeom>
          <a:solidFill>
            <a:srgbClr val="C10B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text 2"/>
          <p:cNvSpPr>
            <a:spLocks noGrp="1"/>
          </p:cNvSpPr>
          <p:nvPr>
            <p:ph type="body" idx="13" hasCustomPrompt="1"/>
          </p:nvPr>
        </p:nvSpPr>
        <p:spPr>
          <a:xfrm>
            <a:off x="4680000" y="1215000"/>
            <a:ext cx="4040188" cy="540000"/>
          </a:xfrm>
          <a:prstGeom prst="rect">
            <a:avLst/>
          </a:prstGeom>
          <a:solidFill>
            <a:srgbClr val="C10B25"/>
          </a:solidFill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14" name="Platshållare för innehåll 2"/>
          <p:cNvSpPr>
            <a:spLocks noGrp="1"/>
          </p:cNvSpPr>
          <p:nvPr>
            <p:ph sz="half" idx="15" hasCustomPrompt="1"/>
          </p:nvPr>
        </p:nvSpPr>
        <p:spPr>
          <a:xfrm>
            <a:off x="468000" y="1811443"/>
            <a:ext cx="3960000" cy="29205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Textinnehåll, här skriver du din text, glöm inte – skriv kort och kärnfullt!</a:t>
            </a:r>
          </a:p>
        </p:txBody>
      </p:sp>
      <p:sp>
        <p:nvSpPr>
          <p:cNvPr id="15" name="Platshållare för innehåll 2"/>
          <p:cNvSpPr>
            <a:spLocks noGrp="1"/>
          </p:cNvSpPr>
          <p:nvPr>
            <p:ph sz="half" idx="16" hasCustomPrompt="1"/>
          </p:nvPr>
        </p:nvSpPr>
        <p:spPr>
          <a:xfrm>
            <a:off x="4704981" y="1818538"/>
            <a:ext cx="4015207" cy="29205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Textinnehåll, här skriver du din text, glöm inte – skriv kort och kärnfullt!</a:t>
            </a:r>
          </a:p>
        </p:txBody>
      </p:sp>
      <p:pic>
        <p:nvPicPr>
          <p:cNvPr id="13" name="Bildobjekt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1" y="270001"/>
            <a:ext cx="897775" cy="453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519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468000" y="270000"/>
            <a:ext cx="6660000" cy="810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0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dirty="0"/>
              <a:t>Här skriver du rubriken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BD0C5-E018-444F-92A8-3020608CA0C4}" type="datetimeFigureOut">
              <a:rPr lang="sv-SE" smtClean="0"/>
              <a:t>2023-02-14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C013-F727-4E01-878A-1532BF0324A3}" type="slidenum">
              <a:rPr lang="sv-SE" smtClean="0"/>
              <a:t>‹#›</a:t>
            </a:fld>
            <a:endParaRPr lang="sv-SE"/>
          </a:p>
        </p:txBody>
      </p:sp>
      <p:sp>
        <p:nvSpPr>
          <p:cNvPr id="7" name="Rektangel 6"/>
          <p:cNvSpPr/>
          <p:nvPr userDrawn="1"/>
        </p:nvSpPr>
        <p:spPr>
          <a:xfrm>
            <a:off x="0" y="0"/>
            <a:ext cx="108000" cy="5143500"/>
          </a:xfrm>
          <a:prstGeom prst="rect">
            <a:avLst/>
          </a:prstGeom>
          <a:solidFill>
            <a:srgbClr val="C10B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1" y="270001"/>
            <a:ext cx="897775" cy="453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2724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BD0C5-E018-444F-92A8-3020608CA0C4}" type="datetimeFigureOut">
              <a:rPr lang="sv-SE" smtClean="0"/>
              <a:t>2023-02-14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C013-F727-4E01-878A-1532BF0324A3}" type="slidenum">
              <a:rPr lang="sv-SE" smtClean="0"/>
              <a:t>‹#›</a:t>
            </a:fld>
            <a:endParaRPr lang="sv-SE"/>
          </a:p>
        </p:txBody>
      </p:sp>
      <p:sp>
        <p:nvSpPr>
          <p:cNvPr id="7" name="Rektangel 6"/>
          <p:cNvSpPr/>
          <p:nvPr userDrawn="1"/>
        </p:nvSpPr>
        <p:spPr>
          <a:xfrm>
            <a:off x="0" y="0"/>
            <a:ext cx="108000" cy="5143500"/>
          </a:xfrm>
          <a:prstGeom prst="rect">
            <a:avLst/>
          </a:prstGeom>
          <a:solidFill>
            <a:srgbClr val="C10B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innehåll 9"/>
          <p:cNvSpPr>
            <a:spLocks noGrp="1"/>
          </p:cNvSpPr>
          <p:nvPr>
            <p:ph sz="quarter" idx="16" hasCustomPrompt="1"/>
          </p:nvPr>
        </p:nvSpPr>
        <p:spPr>
          <a:xfrm>
            <a:off x="108000" y="0"/>
            <a:ext cx="9144000" cy="51435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Helsidesbild</a:t>
            </a:r>
          </a:p>
        </p:txBody>
      </p:sp>
      <p:sp>
        <p:nvSpPr>
          <p:cNvPr id="4" name="Rektangel 3"/>
          <p:cNvSpPr/>
          <p:nvPr userDrawn="1"/>
        </p:nvSpPr>
        <p:spPr>
          <a:xfrm>
            <a:off x="5919766" y="3975906"/>
            <a:ext cx="3240000" cy="405000"/>
          </a:xfrm>
          <a:prstGeom prst="rect">
            <a:avLst/>
          </a:prstGeom>
          <a:solidFill>
            <a:srgbClr val="C10B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innehåll 3"/>
          <p:cNvSpPr>
            <a:spLocks noGrp="1"/>
          </p:cNvSpPr>
          <p:nvPr>
            <p:ph sz="half" idx="15" hasCustomPrompt="1"/>
          </p:nvPr>
        </p:nvSpPr>
        <p:spPr>
          <a:xfrm>
            <a:off x="5919766" y="3975906"/>
            <a:ext cx="3044722" cy="4050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rubrik eller värdeord.</a:t>
            </a:r>
          </a:p>
        </p:txBody>
      </p:sp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1" y="270001"/>
            <a:ext cx="897775" cy="453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631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Rubrikbild Rö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755576" y="3003798"/>
            <a:ext cx="7772400" cy="81009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200" b="1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sv-SE" dirty="0"/>
              <a:t>Skriv presentationens </a:t>
            </a:r>
            <a:br>
              <a:rPr lang="sv-SE" dirty="0"/>
            </a:br>
            <a:r>
              <a:rPr lang="sv-SE" dirty="0"/>
              <a:t>namn här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755576" y="4074551"/>
            <a:ext cx="6400800" cy="43204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ditt namn </a:t>
            </a:r>
            <a:br>
              <a:rPr lang="sv-SE" dirty="0"/>
            </a:br>
            <a:r>
              <a:rPr lang="sv-SE" dirty="0"/>
              <a:t>och titel här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16BD0C5-E018-444F-92A8-3020608CA0C4}" type="datetimeFigureOut">
              <a:rPr lang="sv-SE" smtClean="0"/>
              <a:pPr/>
              <a:t>2023-02-14</a:t>
            </a:fld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C3C013-F727-4E01-878A-1532BF0324A3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D7256982-E462-2D31-DDC3-93932CF1D1E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4314218"/>
            <a:ext cx="903573" cy="453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45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Rubrikbild Rö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755576" y="3003798"/>
            <a:ext cx="7772400" cy="81009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dirty="0"/>
              <a:t>Skriv presentationens </a:t>
            </a:r>
            <a:br>
              <a:rPr lang="sv-SE" dirty="0"/>
            </a:br>
            <a:r>
              <a:rPr lang="sv-SE" dirty="0"/>
              <a:t>namn här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755576" y="4074551"/>
            <a:ext cx="6400800" cy="43204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ditt namn </a:t>
            </a:r>
            <a:br>
              <a:rPr lang="sv-SE" dirty="0"/>
            </a:br>
            <a:r>
              <a:rPr lang="sv-SE" dirty="0"/>
              <a:t>och titel här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16BD0C5-E018-444F-92A8-3020608CA0C4}" type="datetimeFigureOut">
              <a:rPr lang="sv-SE" smtClean="0"/>
              <a:pPr/>
              <a:t>2023-02-14</a:t>
            </a:fld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C3C013-F727-4E01-878A-1532BF0324A3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71AE1633-745F-ABF0-79C5-A77BC1C0053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1" y="267494"/>
            <a:ext cx="903573" cy="453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388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468000" y="270000"/>
            <a:ext cx="6660000" cy="810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dirty="0"/>
              <a:t>Här skriver du rubriken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468000" y="1215000"/>
            <a:ext cx="6660000" cy="3375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>
              <a:defRPr sz="2000"/>
            </a:lvl2pPr>
            <a:lvl3pPr algn="l">
              <a:defRPr sz="20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sv-SE" dirty="0"/>
              <a:t>Textinnehåll, här skriver du din text, glöm inte </a:t>
            </a:r>
            <a:br>
              <a:rPr lang="sv-SE" dirty="0"/>
            </a:br>
            <a:r>
              <a:rPr lang="sv-SE" dirty="0"/>
              <a:t>– skriv kort och kärnfullt!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BD0C5-E018-444F-92A8-3020608CA0C4}" type="datetimeFigureOut">
              <a:rPr lang="sv-SE" smtClean="0"/>
              <a:t>2023-02-14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C013-F727-4E01-878A-1532BF0324A3}" type="slidenum">
              <a:rPr lang="sv-SE" smtClean="0"/>
              <a:t>‹#›</a:t>
            </a:fld>
            <a:endParaRPr lang="sv-SE"/>
          </a:p>
        </p:txBody>
      </p:sp>
      <p:sp>
        <p:nvSpPr>
          <p:cNvPr id="9" name="Rektangel 8"/>
          <p:cNvSpPr/>
          <p:nvPr userDrawn="1"/>
        </p:nvSpPr>
        <p:spPr>
          <a:xfrm>
            <a:off x="0" y="0"/>
            <a:ext cx="108000" cy="5143500"/>
          </a:xfrm>
          <a:prstGeom prst="rect">
            <a:avLst/>
          </a:prstGeom>
          <a:solidFill>
            <a:srgbClr val="C10B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92960B57-33CB-C9B9-72DD-9E72133BB0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1" y="270001"/>
            <a:ext cx="897775" cy="453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2607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Rubrik och innehål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En bild som visar text&#10;&#10;Automatiskt genererad beskrivning">
            <a:extLst>
              <a:ext uri="{FF2B5EF4-FFF2-40B4-BE49-F238E27FC236}">
                <a16:creationId xmlns:a16="http://schemas.microsoft.com/office/drawing/2014/main" id="{673349C0-B912-7BAE-98CE-79E1FE113B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242000" y="1491630"/>
            <a:ext cx="6660000" cy="810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dirty="0"/>
              <a:t>Här skriver du rubriken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1242000" y="2436630"/>
            <a:ext cx="6660000" cy="13567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>
              <a:defRPr sz="2000"/>
            </a:lvl2pPr>
            <a:lvl3pPr algn="l">
              <a:defRPr sz="20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sv-SE" dirty="0"/>
              <a:t>Textinnehåll, här skriver du din text, glöm inte </a:t>
            </a:r>
            <a:br>
              <a:rPr lang="sv-SE" dirty="0"/>
            </a:br>
            <a:r>
              <a:rPr lang="sv-SE" dirty="0"/>
              <a:t>– skriv kort och kärnfullt!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BD0C5-E018-444F-92A8-3020608CA0C4}" type="datetimeFigureOut">
              <a:rPr lang="sv-SE" smtClean="0"/>
              <a:t>2023-02-14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C013-F727-4E01-878A-1532BF0324A3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DE2FFF6B-B332-4A48-E4FE-1BBCE76B95A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1" y="267494"/>
            <a:ext cx="903573" cy="453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23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Rubrik och innehål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>
            <a:extLst>
              <a:ext uri="{FF2B5EF4-FFF2-40B4-BE49-F238E27FC236}">
                <a16:creationId xmlns:a16="http://schemas.microsoft.com/office/drawing/2014/main" id="{EEB7D800-E80A-43EB-FF8F-CFAB7C7C18F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242000" y="2211710"/>
            <a:ext cx="6660000" cy="810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dirty="0"/>
              <a:t>Här skriver du rubriken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BD0C5-E018-444F-92A8-3020608CA0C4}" type="datetimeFigureOut">
              <a:rPr lang="sv-SE" smtClean="0"/>
              <a:t>2023-02-14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C013-F727-4E01-878A-1532BF0324A3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B0EC1A7C-3AE4-E54C-EF11-FDD6AA21065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1" y="267494"/>
            <a:ext cx="903573" cy="453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7537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Rubrik och innehå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6C40F12B-DB9F-F97F-D46E-BB44DEDC4D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242000" y="1491630"/>
            <a:ext cx="6660000" cy="810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dirty="0"/>
              <a:t>Här skriver du rubriken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1242000" y="2436630"/>
            <a:ext cx="6660000" cy="13567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>
              <a:defRPr sz="2000"/>
            </a:lvl2pPr>
            <a:lvl3pPr algn="l">
              <a:defRPr sz="20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sv-SE" dirty="0"/>
              <a:t>Textinnehåll, här skriver du din text, glöm inte </a:t>
            </a:r>
            <a:br>
              <a:rPr lang="sv-SE" dirty="0"/>
            </a:br>
            <a:r>
              <a:rPr lang="sv-SE" dirty="0"/>
              <a:t>– skriv kort och kärnfullt!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BD0C5-E018-444F-92A8-3020608CA0C4}" type="datetimeFigureOut">
              <a:rPr lang="sv-SE" smtClean="0"/>
              <a:t>2023-02-14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C013-F727-4E01-878A-1532BF0324A3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03B61434-E274-9CEE-8A9C-83ACCFFDA52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1" y="270001"/>
            <a:ext cx="897775" cy="453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3369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468000" y="270000"/>
            <a:ext cx="6660000" cy="810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dirty="0"/>
              <a:t>Här skriver du rubriken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BD0C5-E018-444F-92A8-3020608CA0C4}" type="datetimeFigureOut">
              <a:rPr lang="sv-SE" smtClean="0"/>
              <a:t>2023-02-14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C013-F727-4E01-878A-1532BF0324A3}" type="slidenum">
              <a:rPr lang="sv-SE" smtClean="0"/>
              <a:t>‹#›</a:t>
            </a:fld>
            <a:endParaRPr lang="sv-SE"/>
          </a:p>
        </p:txBody>
      </p:sp>
      <p:sp>
        <p:nvSpPr>
          <p:cNvPr id="9" name="Rektangel 8"/>
          <p:cNvSpPr/>
          <p:nvPr userDrawn="1"/>
        </p:nvSpPr>
        <p:spPr>
          <a:xfrm>
            <a:off x="0" y="0"/>
            <a:ext cx="108000" cy="5143500"/>
          </a:xfrm>
          <a:prstGeom prst="rect">
            <a:avLst/>
          </a:prstGeom>
          <a:solidFill>
            <a:srgbClr val="C10B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468000" y="1215000"/>
            <a:ext cx="6660000" cy="3375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Clr>
                <a:srgbClr val="C10B25"/>
              </a:buClr>
              <a:buFont typeface="Arial" panose="020B0604020202020204" pitchFamily="34" charset="0"/>
              <a:buNone/>
              <a:defRPr sz="20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>
              <a:defRPr sz="2000"/>
            </a:lvl2pPr>
            <a:lvl3pPr algn="l">
              <a:defRPr sz="2000"/>
            </a:lvl3pPr>
            <a:lvl4pPr algn="l">
              <a:defRPr sz="2000"/>
            </a:lvl4pPr>
            <a:lvl5pPr algn="l">
              <a:defRPr sz="2000"/>
            </a:lvl5pPr>
          </a:lstStyle>
          <a:p>
            <a:pPr algn="l"/>
            <a:r>
              <a:rPr lang="sv-SE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Punktlisterubrik</a:t>
            </a:r>
            <a:endParaRPr lang="sv-SE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rgbClr val="C10B25"/>
              </a:buClr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Punktlista</a:t>
            </a:r>
          </a:p>
          <a:p>
            <a:pPr marL="342900" indent="-342900" algn="l">
              <a:buClr>
                <a:srgbClr val="C10B25"/>
              </a:buClr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Punktlista</a:t>
            </a:r>
          </a:p>
          <a:p>
            <a:pPr marL="342900" indent="-342900" algn="l">
              <a:buClr>
                <a:srgbClr val="C10B25"/>
              </a:buClr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Punktlista</a:t>
            </a:r>
          </a:p>
          <a:p>
            <a:pPr algn="l">
              <a:buClr>
                <a:schemeClr val="tx1"/>
              </a:buClr>
            </a:pPr>
            <a:endParaRPr lang="sv-SE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1" y="270001"/>
            <a:ext cx="897775" cy="453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482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8000" y="270000"/>
            <a:ext cx="6660000" cy="810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BD0C5-E018-444F-92A8-3020608CA0C4}" type="datetimeFigureOut">
              <a:rPr lang="sv-SE" smtClean="0"/>
              <a:t>2023-02-14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C013-F727-4E01-878A-1532BF0324A3}" type="slidenum">
              <a:rPr lang="sv-SE" smtClean="0"/>
              <a:t>‹#›</a:t>
            </a:fld>
            <a:endParaRPr lang="sv-SE"/>
          </a:p>
        </p:txBody>
      </p:sp>
      <p:sp>
        <p:nvSpPr>
          <p:cNvPr id="7" name="Rektangel 6"/>
          <p:cNvSpPr/>
          <p:nvPr userDrawn="1"/>
        </p:nvSpPr>
        <p:spPr>
          <a:xfrm>
            <a:off x="0" y="0"/>
            <a:ext cx="108000" cy="5143500"/>
          </a:xfrm>
          <a:prstGeom prst="rect">
            <a:avLst/>
          </a:prstGeom>
          <a:solidFill>
            <a:srgbClr val="C10B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5868000" y="1215000"/>
            <a:ext cx="2880000" cy="33750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Bild</a:t>
            </a:r>
          </a:p>
        </p:txBody>
      </p:sp>
      <p:sp>
        <p:nvSpPr>
          <p:cNvPr id="10" name="Platshållare för innehåll 9"/>
          <p:cNvSpPr>
            <a:spLocks noGrp="1"/>
          </p:cNvSpPr>
          <p:nvPr>
            <p:ph sz="quarter" idx="13" hasCustomPrompt="1"/>
          </p:nvPr>
        </p:nvSpPr>
        <p:spPr>
          <a:xfrm>
            <a:off x="468313" y="1214438"/>
            <a:ext cx="5040000" cy="337542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sv-SE" dirty="0"/>
              <a:t>Textinnehåll, här skriver du din text, glöm inte – skriv kort och kärnfullt!</a:t>
            </a:r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1" y="270001"/>
            <a:ext cx="897775" cy="453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8103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16BD0C5-E018-444F-92A8-3020608CA0C4}" type="datetimeFigureOut">
              <a:rPr lang="sv-SE" smtClean="0"/>
              <a:pPr/>
              <a:t>2023-02-14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EC3C013-F727-4E01-878A-1532BF0324A3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Platshållare för text 1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050634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60" r:id="rId3"/>
    <p:sldLayoutId id="2147483650" r:id="rId4"/>
    <p:sldLayoutId id="2147483661" r:id="rId5"/>
    <p:sldLayoutId id="2147483663" r:id="rId6"/>
    <p:sldLayoutId id="2147483662" r:id="rId7"/>
    <p:sldLayoutId id="2147483658" r:id="rId8"/>
    <p:sldLayoutId id="2147483656" r:id="rId9"/>
    <p:sldLayoutId id="2147483654" r:id="rId10"/>
    <p:sldLayoutId id="2147483652" r:id="rId11"/>
    <p:sldLayoutId id="2147483653" r:id="rId12"/>
    <p:sldLayoutId id="2147483655" r:id="rId13"/>
    <p:sldLayoutId id="2147483657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C10B25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C10B25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C10B25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C10B25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C10B25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0F2B80-D6E5-312E-B50F-AD5729C3A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dirty="0"/>
              <a:t>De rätta frågorna?</a:t>
            </a:r>
          </a:p>
        </p:txBody>
      </p:sp>
    </p:spTree>
    <p:extLst>
      <p:ext uri="{BB962C8B-B14F-4D97-AF65-F5344CB8AC3E}">
        <p14:creationId xmlns:p14="http://schemas.microsoft.com/office/powerpoint/2010/main" val="3291397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0F2B80-D6E5-312E-B50F-AD5729C3A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Kan ditt arbete bidra till att uppmuntra till möten mellan personer ur olika samhällsgrupper?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1EE9AAD-5E16-A418-ACB2-CB177A142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Försök se på möjligheterna till ökat samspel för ömsesidig nytta. </a:t>
            </a:r>
          </a:p>
        </p:txBody>
      </p:sp>
    </p:spTree>
    <p:extLst>
      <p:ext uri="{BB962C8B-B14F-4D97-AF65-F5344CB8AC3E}">
        <p14:creationId xmlns:p14="http://schemas.microsoft.com/office/powerpoint/2010/main" val="3836274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0F2B80-D6E5-312E-B50F-AD5729C3A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Påverkar det du arbetar med människor, direkt eller indirekt, och i så fall hur?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1EE9AAD-5E16-A418-ACB2-CB177A142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Tänk på att vidga ditt perspektiv. Ett neutralt svar kan kännas rättvist, men riskerar att exkludera dem som har störst utmaningar i samhället.</a:t>
            </a:r>
          </a:p>
        </p:txBody>
      </p:sp>
    </p:spTree>
    <p:extLst>
      <p:ext uri="{BB962C8B-B14F-4D97-AF65-F5344CB8AC3E}">
        <p14:creationId xmlns:p14="http://schemas.microsoft.com/office/powerpoint/2010/main" val="1857017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0F2B80-D6E5-312E-B50F-AD5729C3A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Berörs olika grupper av människor på olika sätt av ditt arbete, och i så fall hur?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1EE9AAD-5E16-A418-ACB2-CB177A142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Det kan vara såväl positivt som negativt. Ta hänsyn till allas olika förutsättningar och behov.</a:t>
            </a:r>
          </a:p>
        </p:txBody>
      </p:sp>
    </p:spTree>
    <p:extLst>
      <p:ext uri="{BB962C8B-B14F-4D97-AF65-F5344CB8AC3E}">
        <p14:creationId xmlns:p14="http://schemas.microsoft.com/office/powerpoint/2010/main" val="1144004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0F2B80-D6E5-312E-B50F-AD5729C3A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Finns det något som behöver förändras eller förbättras, och hur kan du då bidra?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1EE9AAD-5E16-A418-ACB2-CB177A142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Fundera över om du kan identifiera några åtgärder som behövs och som du kan vidta för att inkludera jämlikhetsperspektiven. Kanske börja med det som verkar enklast. </a:t>
            </a:r>
          </a:p>
        </p:txBody>
      </p:sp>
    </p:spTree>
    <p:extLst>
      <p:ext uri="{BB962C8B-B14F-4D97-AF65-F5344CB8AC3E}">
        <p14:creationId xmlns:p14="http://schemas.microsoft.com/office/powerpoint/2010/main" val="1689227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0F2B80-D6E5-312E-B50F-AD5729C3A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Finns det goda exempel som redan är genomförda, och hur kan dessa ge inspiration?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1EE9AAD-5E16-A418-ACB2-CB177A142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Du kan säkert peppa andra genom att lyfta lyckade projekt, verktyg, rapporter eller formuleringar. </a:t>
            </a:r>
          </a:p>
        </p:txBody>
      </p:sp>
    </p:spTree>
    <p:extLst>
      <p:ext uri="{BB962C8B-B14F-4D97-AF65-F5344CB8AC3E}">
        <p14:creationId xmlns:p14="http://schemas.microsoft.com/office/powerpoint/2010/main" val="80719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0F2B80-D6E5-312E-B50F-AD5729C3A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Kan ditt arbete bidra till ökad delaktighet kring platsens utformning och användning?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1EE9AAD-5E16-A418-ACB2-CB177A142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Det kan vara viktigt att säkerställa ett medbestämmande när ett nytt område tar form. </a:t>
            </a:r>
          </a:p>
        </p:txBody>
      </p:sp>
    </p:spTree>
    <p:extLst>
      <p:ext uri="{BB962C8B-B14F-4D97-AF65-F5344CB8AC3E}">
        <p14:creationId xmlns:p14="http://schemas.microsoft.com/office/powerpoint/2010/main" val="296883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0F2B80-D6E5-312E-B50F-AD5729C3A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Kan ditt arbete bidra till ökad tillgänglighet, </a:t>
            </a:r>
            <a:br>
              <a:rPr lang="sv-SE" dirty="0"/>
            </a:br>
            <a:r>
              <a:rPr lang="sv-SE" dirty="0"/>
              <a:t>och i så fall hur och för vilka grupper?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1EE9AAD-5E16-A418-ACB2-CB177A142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Fundera över om alla kommer att kunna ta sig fram och orientera sig ordentligt. </a:t>
            </a:r>
          </a:p>
        </p:txBody>
      </p:sp>
    </p:spTree>
    <p:extLst>
      <p:ext uri="{BB962C8B-B14F-4D97-AF65-F5344CB8AC3E}">
        <p14:creationId xmlns:p14="http://schemas.microsoft.com/office/powerpoint/2010/main" val="667523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0F2B80-D6E5-312E-B50F-AD5729C3A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Kan ditt arbete bidra till ökad trivsel, trygghet och säkerhet, och i så fall hur?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1EE9AAD-5E16-A418-ACB2-CB177A142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Gå igenom upplägget en extra gång för att skapa förutsättningar för en känsla av trygghet. </a:t>
            </a:r>
          </a:p>
        </p:txBody>
      </p:sp>
    </p:spTree>
    <p:extLst>
      <p:ext uri="{BB962C8B-B14F-4D97-AF65-F5344CB8AC3E}">
        <p14:creationId xmlns:p14="http://schemas.microsoft.com/office/powerpoint/2010/main" val="1630073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0F2B80-D6E5-312E-B50F-AD5729C3A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Kan ditt arbete bidra till en ökad tillgång till </a:t>
            </a:r>
            <a:br>
              <a:rPr lang="sv-SE" dirty="0"/>
            </a:br>
            <a:r>
              <a:rPr lang="sv-SE" dirty="0"/>
              <a:t>eller bättre fördelning av serviceutbudet?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1EE9AAD-5E16-A418-ACB2-CB177A142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God tillgång till nytta och nöje kan ha stor betydelse för många berörda. </a:t>
            </a:r>
          </a:p>
        </p:txBody>
      </p:sp>
    </p:spTree>
    <p:extLst>
      <p:ext uri="{BB962C8B-B14F-4D97-AF65-F5344CB8AC3E}">
        <p14:creationId xmlns:p14="http://schemas.microsoft.com/office/powerpoint/2010/main" val="425312562"/>
      </p:ext>
    </p:extLst>
  </p:cSld>
  <p:clrMapOvr>
    <a:masterClrMapping/>
  </p:clrMapOvr>
</p:sld>
</file>

<file path=ppt/theme/theme1.xml><?xml version="1.0" encoding="utf-8"?>
<a:theme xmlns:a="http://schemas.openxmlformats.org/drawingml/2006/main" name="Boverket">
  <a:themeElements>
    <a:clrScheme name="Egen 1">
      <a:dk1>
        <a:srgbClr val="000000"/>
      </a:dk1>
      <a:lt1>
        <a:srgbClr val="FFFFFF"/>
      </a:lt1>
      <a:dk2>
        <a:srgbClr val="6C5545"/>
      </a:dk2>
      <a:lt2>
        <a:srgbClr val="F6E9C7"/>
      </a:lt2>
      <a:accent1>
        <a:srgbClr val="C10B24"/>
      </a:accent1>
      <a:accent2>
        <a:srgbClr val="BCBEC0"/>
      </a:accent2>
      <a:accent3>
        <a:srgbClr val="E8C453"/>
      </a:accent3>
      <a:accent4>
        <a:srgbClr val="F79548"/>
      </a:accent4>
      <a:accent5>
        <a:srgbClr val="6C5545"/>
      </a:accent5>
      <a:accent6>
        <a:srgbClr val="F6E9C7"/>
      </a:accent6>
      <a:hlink>
        <a:srgbClr val="007CBE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overket grundmall 2015 - ny.potx" id="{1EE593AD-7A47-434F-93B6-D24B51616B4F}" vid="{B0131E19-2216-4475-9465-8AD7ACCABB7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Boverket 16-9</Template>
  <TotalTime>415</TotalTime>
  <Words>321</Words>
  <Application>Microsoft Office PowerPoint</Application>
  <PresentationFormat>Bildspel på skärmen (16:9)</PresentationFormat>
  <Paragraphs>29</Paragraphs>
  <Slides>10</Slides>
  <Notes>10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4" baseType="lpstr">
      <vt:lpstr>Arial</vt:lpstr>
      <vt:lpstr>Calibri</vt:lpstr>
      <vt:lpstr>Etelka Light</vt:lpstr>
      <vt:lpstr>Boverket</vt:lpstr>
      <vt:lpstr>De rätta frågorna?</vt:lpstr>
      <vt:lpstr>Påverkar det du arbetar med människor, direkt eller indirekt, och i så fall hur?</vt:lpstr>
      <vt:lpstr>Berörs olika grupper av människor på olika sätt av ditt arbete, och i så fall hur? </vt:lpstr>
      <vt:lpstr>Finns det något som behöver förändras eller förbättras, och hur kan du då bidra?</vt:lpstr>
      <vt:lpstr>Finns det goda exempel som redan är genomförda, och hur kan dessa ge inspiration? </vt:lpstr>
      <vt:lpstr>Kan ditt arbete bidra till ökad delaktighet kring platsens utformning och användning?</vt:lpstr>
      <vt:lpstr>Kan ditt arbete bidra till ökad tillgänglighet,  och i så fall hur och för vilka grupper? </vt:lpstr>
      <vt:lpstr>Kan ditt arbete bidra till ökad trivsel, trygghet och säkerhet, och i så fall hur? </vt:lpstr>
      <vt:lpstr>Kan ditt arbete bidra till en ökad tillgång till  eller bättre fördelning av serviceutbudet? </vt:lpstr>
      <vt:lpstr>Kan ditt arbete bidra till att uppmuntra till möten mellan personer ur olika samhällsgrupper? </vt:lpstr>
    </vt:vector>
  </TitlesOfParts>
  <Company>Boverket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Lilja, Jenny</dc:creator>
  <cp:lastModifiedBy>Magnusson Lina</cp:lastModifiedBy>
  <cp:revision>14</cp:revision>
  <dcterms:created xsi:type="dcterms:W3CDTF">2022-01-26T14:39:15Z</dcterms:created>
  <dcterms:modified xsi:type="dcterms:W3CDTF">2023-02-14T06:44:10Z</dcterms:modified>
</cp:coreProperties>
</file>