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handoutMasterIdLst>
    <p:handoutMasterId r:id="rId34"/>
  </p:handoutMasterIdLst>
  <p:sldIdLst>
    <p:sldId id="258" r:id="rId5"/>
    <p:sldId id="291" r:id="rId6"/>
    <p:sldId id="297" r:id="rId7"/>
    <p:sldId id="293" r:id="rId8"/>
    <p:sldId id="298" r:id="rId9"/>
    <p:sldId id="259" r:id="rId10"/>
    <p:sldId id="300" r:id="rId11"/>
    <p:sldId id="299" r:id="rId12"/>
    <p:sldId id="301" r:id="rId13"/>
    <p:sldId id="302" r:id="rId14"/>
    <p:sldId id="303" r:id="rId15"/>
    <p:sldId id="304" r:id="rId16"/>
    <p:sldId id="308" r:id="rId17"/>
    <p:sldId id="309" r:id="rId18"/>
    <p:sldId id="310" r:id="rId19"/>
    <p:sldId id="313" r:id="rId20"/>
    <p:sldId id="314" r:id="rId21"/>
    <p:sldId id="319" r:id="rId22"/>
    <p:sldId id="325" r:id="rId23"/>
    <p:sldId id="277" r:id="rId24"/>
    <p:sldId id="279" r:id="rId25"/>
    <p:sldId id="280" r:id="rId26"/>
    <p:sldId id="349" r:id="rId27"/>
    <p:sldId id="350" r:id="rId28"/>
    <p:sldId id="351" r:id="rId29"/>
    <p:sldId id="352" r:id="rId30"/>
    <p:sldId id="353" r:id="rId31"/>
    <p:sldId id="340" r:id="rId32"/>
  </p:sldIdLst>
  <p:sldSz cx="9144000" cy="5143500" type="screen16x9"/>
  <p:notesSz cx="7104063" cy="102346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D7567F-5F31-8FE9-6B82-F3629FDD3BB1}" name="Lilja Jenny" initials="JL" userId="S::Jenny.Lilja@boverket.se::2b7c4aa7-6532-4a01-95dd-431d0ed860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10B25"/>
    <a:srgbClr val="E2EEF5"/>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174" autoAdjust="0"/>
  </p:normalViewPr>
  <p:slideViewPr>
    <p:cSldViewPr>
      <p:cViewPr varScale="1">
        <p:scale>
          <a:sx n="67" d="100"/>
          <a:sy n="67" d="100"/>
        </p:scale>
        <p:origin x="1212" y="32"/>
      </p:cViewPr>
      <p:guideLst>
        <p:guide orient="horz" pos="2160"/>
        <p:guide pos="2880"/>
        <p:guide orient="horz" pos="162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2" d="100"/>
          <a:sy n="82" d="100"/>
        </p:scale>
        <p:origin x="3876" y="102"/>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B8EA0D0F-8BA2-49EF-ADDD-4DC8DD051B57}"/>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sv-SE"/>
          </a:p>
        </p:txBody>
      </p:sp>
      <p:sp>
        <p:nvSpPr>
          <p:cNvPr id="3" name="Platshållare för datum 2">
            <a:extLst>
              <a:ext uri="{FF2B5EF4-FFF2-40B4-BE49-F238E27FC236}">
                <a16:creationId xmlns:a16="http://schemas.microsoft.com/office/drawing/2014/main" id="{7C2E2353-D4B5-4FAD-99B7-7D522AC57D33}"/>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135D54B8-9F72-4BDC-B424-7632ACBC307A}" type="datetimeFigureOut">
              <a:rPr lang="sv-SE" smtClean="0"/>
              <a:t>2026-06-25</a:t>
            </a:fld>
            <a:endParaRPr lang="sv-SE"/>
          </a:p>
        </p:txBody>
      </p:sp>
      <p:sp>
        <p:nvSpPr>
          <p:cNvPr id="4" name="Platshållare för sidfot 3">
            <a:extLst>
              <a:ext uri="{FF2B5EF4-FFF2-40B4-BE49-F238E27FC236}">
                <a16:creationId xmlns:a16="http://schemas.microsoft.com/office/drawing/2014/main" id="{CC429611-5A8D-4B99-ADE0-D283358690C2}"/>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sv-SE"/>
          </a:p>
        </p:txBody>
      </p:sp>
      <p:sp>
        <p:nvSpPr>
          <p:cNvPr id="5" name="Platshållare för bildnummer 4">
            <a:extLst>
              <a:ext uri="{FF2B5EF4-FFF2-40B4-BE49-F238E27FC236}">
                <a16:creationId xmlns:a16="http://schemas.microsoft.com/office/drawing/2014/main" id="{2E5D5829-9CB2-4242-BA7F-41BDD9739002}"/>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45C5895A-E907-4E16-A91D-DE76DEFCCFC4}" type="slidenum">
              <a:rPr lang="sv-SE" smtClean="0"/>
              <a:t>‹#›</a:t>
            </a:fld>
            <a:endParaRPr lang="sv-SE"/>
          </a:p>
        </p:txBody>
      </p:sp>
    </p:spTree>
    <p:extLst>
      <p:ext uri="{BB962C8B-B14F-4D97-AF65-F5344CB8AC3E}">
        <p14:creationId xmlns:p14="http://schemas.microsoft.com/office/powerpoint/2010/main" val="160185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sv-SE"/>
          </a:p>
        </p:txBody>
      </p:sp>
      <p:sp>
        <p:nvSpPr>
          <p:cNvPr id="3" name="Platshållare för datum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2EDC2BA8-AB9C-44C0-BB1D-E36E4FAE8AFA}" type="datetimeFigureOut">
              <a:rPr lang="sv-SE" smtClean="0"/>
              <a:t>2026-06-25</a:t>
            </a:fld>
            <a:endParaRPr lang="sv-SE"/>
          </a:p>
        </p:txBody>
      </p:sp>
      <p:sp>
        <p:nvSpPr>
          <p:cNvPr id="4" name="Platshållare för bildobjekt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sv-SE"/>
          </a:p>
        </p:txBody>
      </p:sp>
      <p:sp>
        <p:nvSpPr>
          <p:cNvPr id="5" name="Platshållare för anteckningar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sv-SE"/>
          </a:p>
        </p:txBody>
      </p:sp>
      <p:sp>
        <p:nvSpPr>
          <p:cNvPr id="7" name="Platshållare för bildnummer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D93F4F4E-35AE-4F13-AA94-8E98E18073F4}" type="slidenum">
              <a:rPr lang="sv-SE" smtClean="0"/>
              <a:t>‹#›</a:t>
            </a:fld>
            <a:endParaRPr lang="sv-SE"/>
          </a:p>
        </p:txBody>
      </p:sp>
    </p:spTree>
    <p:extLst>
      <p:ext uri="{BB962C8B-B14F-4D97-AF65-F5344CB8AC3E}">
        <p14:creationId xmlns:p14="http://schemas.microsoft.com/office/powerpoint/2010/main" val="837174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93F4F4E-35AE-4F13-AA94-8E98E18073F4}" type="slidenum">
              <a:rPr lang="sv-SE" smtClean="0"/>
              <a:t>1</a:t>
            </a:fld>
            <a:endParaRPr lang="sv-SE"/>
          </a:p>
        </p:txBody>
      </p:sp>
    </p:spTree>
    <p:extLst>
      <p:ext uri="{BB962C8B-B14F-4D97-AF65-F5344CB8AC3E}">
        <p14:creationId xmlns:p14="http://schemas.microsoft.com/office/powerpoint/2010/main" val="2924319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30DA1-899A-5733-49EF-7E22B6880C8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B43743C-1FA6-FE04-41E2-9EE8EFF1D71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857DE2E-9DF3-FF69-3691-B8E65F4A3B06}"/>
              </a:ext>
            </a:extLst>
          </p:cNvPr>
          <p:cNvSpPr>
            <a:spLocks noGrp="1"/>
          </p:cNvSpPr>
          <p:nvPr>
            <p:ph type="body" idx="1"/>
          </p:nvPr>
        </p:nvSpPr>
        <p:spPr/>
        <p:txBody>
          <a:bodyPr/>
          <a:lstStyle/>
          <a:p>
            <a:pPr marL="342900" indent="-342900">
              <a:buFont typeface="Wingdings" panose="05000000000000000000" pitchFamily="2" charset="2"/>
              <a:buChar char="§"/>
            </a:pPr>
            <a:r>
              <a:rPr lang="sv-SE" sz="1200" dirty="0"/>
              <a:t>Trädgårdsstaden innehåller en mångfald av platser och gemensamma ytor: Mångfalden av platser gör att människor kan mötas utifrån olika sociala och fysiska behov och att barns lek och rörelse kan uppmuntras. Trädgårdsstadens gator och stråk är viktiga offentliga eller halvoffentliga rum och gestaltas för att vara sociala platser. </a:t>
            </a:r>
          </a:p>
          <a:p>
            <a:pPr marL="342900" indent="-342900">
              <a:buFont typeface="Wingdings" panose="05000000000000000000" pitchFamily="2" charset="2"/>
              <a:buChar char="§"/>
            </a:pPr>
            <a:endParaRPr lang="sv-SE" sz="1200" dirty="0"/>
          </a:p>
          <a:p>
            <a:pPr marL="342900" indent="-342900">
              <a:buFont typeface="Wingdings" panose="05000000000000000000" pitchFamily="2" charset="2"/>
              <a:buChar char="§"/>
            </a:pPr>
            <a:r>
              <a:rPr lang="sv-SE" sz="1200" dirty="0"/>
              <a:t>Trädgårdsstadens bebyggelse utgörs av blandade boende- och upplåtelseformer: I trädgårdsstaden finns boendeformer till en mångfald av människor som ger förutsättningar för en social sammanhållning och integration, gemenskap och möjligheten att kunna bo kvar i området över tid trots förändrade livssituationer. Småskaliga bostadstyper, olika upplåtelseformer och bostadsstorlekar ligger i så stor utsträckning som möjligt integrerat inom kvarteren eller längs gatorna. </a:t>
            </a:r>
          </a:p>
          <a:p>
            <a:pPr marL="342900" indent="-342900">
              <a:buFont typeface="Wingdings" panose="05000000000000000000" pitchFamily="2" charset="2"/>
              <a:buChar char="§"/>
            </a:pPr>
            <a:endParaRPr lang="sv-SE" sz="1200" dirty="0"/>
          </a:p>
          <a:p>
            <a:pPr marL="342900" indent="-342900">
              <a:buFont typeface="Wingdings" panose="05000000000000000000" pitchFamily="2" charset="2"/>
              <a:buChar char="§"/>
            </a:pPr>
            <a:r>
              <a:rPr lang="sv-SE" sz="1200" dirty="0"/>
              <a:t>I trädgårdsstaden finns trädgårdar eller odlingsmöjligheter till alla: Varje bostad i trädgårdsstaden har en egen trädgård eller tillgång till en lägenhetsträdgård i nära anslutning till bostaden. Trädgården ger markkontakt och möjlighet till utevistelse, avkoppling, rörelse och social interaktion i vardagen. Trädgården är sammankopplad och samspelar med andra gemensamma ytor som små stråk och platsbildningar.</a:t>
            </a:r>
          </a:p>
          <a:p>
            <a:endParaRPr lang="sv-SE" dirty="0"/>
          </a:p>
        </p:txBody>
      </p:sp>
      <p:sp>
        <p:nvSpPr>
          <p:cNvPr id="4" name="Platshållare för bildnummer 3">
            <a:extLst>
              <a:ext uri="{FF2B5EF4-FFF2-40B4-BE49-F238E27FC236}">
                <a16:creationId xmlns:a16="http://schemas.microsoft.com/office/drawing/2014/main" id="{2AA51269-7274-A294-E3D2-41DD5C506952}"/>
              </a:ext>
            </a:extLst>
          </p:cNvPr>
          <p:cNvSpPr>
            <a:spLocks noGrp="1"/>
          </p:cNvSpPr>
          <p:nvPr>
            <p:ph type="sldNum" sz="quarter" idx="5"/>
          </p:nvPr>
        </p:nvSpPr>
        <p:spPr/>
        <p:txBody>
          <a:bodyPr/>
          <a:lstStyle/>
          <a:p>
            <a:fld id="{D93F4F4E-35AE-4F13-AA94-8E98E18073F4}" type="slidenum">
              <a:rPr lang="sv-SE" smtClean="0"/>
              <a:t>10</a:t>
            </a:fld>
            <a:endParaRPr lang="sv-SE"/>
          </a:p>
        </p:txBody>
      </p:sp>
    </p:spTree>
    <p:extLst>
      <p:ext uri="{BB962C8B-B14F-4D97-AF65-F5344CB8AC3E}">
        <p14:creationId xmlns:p14="http://schemas.microsoft.com/office/powerpoint/2010/main" val="2022667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400" b="0" i="0" kern="1200" dirty="0">
                <a:solidFill>
                  <a:schemeClr val="tx1"/>
                </a:solidFill>
                <a:effectLst/>
                <a:latin typeface="+mn-lt"/>
                <a:ea typeface="+mn-ea"/>
                <a:cs typeface="+mn-cs"/>
              </a:rPr>
              <a:t>Medan grundidéerna beskriver </a:t>
            </a:r>
            <a:r>
              <a:rPr lang="sv-SE" sz="1400" b="0" i="1" kern="1200" dirty="0">
                <a:solidFill>
                  <a:schemeClr val="tx1"/>
                </a:solidFill>
                <a:effectLst/>
                <a:latin typeface="+mn-lt"/>
                <a:ea typeface="+mn-ea"/>
                <a:cs typeface="+mn-cs"/>
              </a:rPr>
              <a:t>vilken typ av miljö</a:t>
            </a:r>
            <a:r>
              <a:rPr lang="sv-SE" sz="1400" b="0" i="0" kern="1200" dirty="0">
                <a:solidFill>
                  <a:schemeClr val="tx1"/>
                </a:solidFill>
                <a:effectLst/>
                <a:latin typeface="+mn-lt"/>
                <a:ea typeface="+mn-ea"/>
                <a:cs typeface="+mn-cs"/>
              </a:rPr>
              <a:t> som trädgårdsstaden har och dess </a:t>
            </a:r>
            <a:r>
              <a:rPr lang="sv-SE" sz="1400" b="0" i="1" kern="1200" dirty="0">
                <a:solidFill>
                  <a:schemeClr val="tx1"/>
                </a:solidFill>
                <a:effectLst/>
                <a:latin typeface="+mn-lt"/>
                <a:ea typeface="+mn-ea"/>
                <a:cs typeface="+mn-cs"/>
              </a:rPr>
              <a:t>grundläggande värden</a:t>
            </a:r>
            <a:r>
              <a:rPr lang="sv-SE" sz="1400" b="0" i="0" kern="1200" dirty="0">
                <a:solidFill>
                  <a:schemeClr val="tx1"/>
                </a:solidFill>
                <a:effectLst/>
                <a:latin typeface="+mn-lt"/>
                <a:ea typeface="+mn-ea"/>
                <a:cs typeface="+mn-cs"/>
              </a:rPr>
              <a:t>, beskriver utformningsprinciperna </a:t>
            </a:r>
            <a:r>
              <a:rPr lang="sv-SE" sz="1400" b="0" i="1" kern="1200" dirty="0">
                <a:solidFill>
                  <a:schemeClr val="tx1"/>
                </a:solidFill>
                <a:effectLst/>
                <a:latin typeface="+mn-lt"/>
                <a:ea typeface="+mn-ea"/>
                <a:cs typeface="+mn-cs"/>
              </a:rPr>
              <a:t>hur man kan gestalta </a:t>
            </a:r>
            <a:r>
              <a:rPr lang="sv-SE" sz="1400" b="0" i="0" kern="1200" dirty="0">
                <a:solidFill>
                  <a:schemeClr val="tx1"/>
                </a:solidFill>
                <a:effectLst/>
                <a:latin typeface="+mn-lt"/>
                <a:ea typeface="+mn-ea"/>
                <a:cs typeface="+mn-cs"/>
              </a:rPr>
              <a:t>för att nå dessa grundidéer/värden. Viktigt att komma ihåg är att utformningsprinciperna måste kunna omtolkas utifrån platsspecifika förutsättningar och specifika projekt – men </a:t>
            </a:r>
            <a:r>
              <a:rPr lang="sv-SE" sz="1400" b="0" i="1" kern="1200" dirty="0">
                <a:solidFill>
                  <a:schemeClr val="tx1"/>
                </a:solidFill>
                <a:effectLst/>
                <a:latin typeface="+mn-lt"/>
                <a:ea typeface="+mn-ea"/>
                <a:cs typeface="+mn-cs"/>
              </a:rPr>
              <a:t>utan</a:t>
            </a:r>
            <a:r>
              <a:rPr lang="sv-SE" sz="1400" b="0" i="0" kern="1200" dirty="0">
                <a:solidFill>
                  <a:schemeClr val="tx1"/>
                </a:solidFill>
                <a:effectLst/>
                <a:latin typeface="+mn-lt"/>
                <a:ea typeface="+mn-ea"/>
                <a:cs typeface="+mn-cs"/>
              </a:rPr>
              <a:t> att grundidéerna går förlorade.</a:t>
            </a:r>
          </a:p>
          <a:p>
            <a:endParaRPr lang="sv-SE" sz="1400" b="0" i="0" kern="1200" dirty="0">
              <a:solidFill>
                <a:schemeClr val="tx1"/>
              </a:solidFill>
              <a:effectLst/>
              <a:latin typeface="+mn-lt"/>
              <a:ea typeface="+mn-ea"/>
              <a:cs typeface="+mn-cs"/>
            </a:endParaRPr>
          </a:p>
          <a:p>
            <a:r>
              <a:rPr lang="sv-SE" sz="1400" b="0" i="0" kern="1200" dirty="0">
                <a:solidFill>
                  <a:schemeClr val="tx1"/>
                </a:solidFill>
                <a:effectLst/>
                <a:latin typeface="+mn-lt"/>
                <a:ea typeface="+mn-ea"/>
                <a:cs typeface="+mn-cs"/>
              </a:rPr>
              <a:t>De bärande principerna sammanfattas under fem teman, varav det första är:</a:t>
            </a:r>
          </a:p>
          <a:p>
            <a:endParaRPr lang="sv-SE" sz="1400" b="0" i="0" kern="1200" dirty="0">
              <a:solidFill>
                <a:schemeClr val="tx1"/>
              </a:solidFill>
              <a:effectLst/>
              <a:latin typeface="+mn-lt"/>
              <a:ea typeface="+mn-ea"/>
              <a:cs typeface="+mn-cs"/>
            </a:endParaRPr>
          </a:p>
          <a:p>
            <a:r>
              <a:rPr lang="sv-SE" sz="1400" b="1" i="0" kern="1200" dirty="0">
                <a:solidFill>
                  <a:schemeClr val="tx1"/>
                </a:solidFill>
                <a:effectLst/>
                <a:latin typeface="+mn-lt"/>
                <a:ea typeface="+mn-ea"/>
                <a:cs typeface="+mn-cs"/>
              </a:rPr>
              <a:t>Gröna rum och platser har en starkt formgivande roll och en tydlig koppling till landskapet:</a:t>
            </a:r>
          </a:p>
          <a:p>
            <a:endParaRPr lang="sv-SE" sz="1400" b="1" i="0" kern="1200" dirty="0">
              <a:solidFill>
                <a:schemeClr val="tx1"/>
              </a:solidFill>
              <a:effectLst/>
              <a:latin typeface="+mn-lt"/>
              <a:ea typeface="+mn-ea"/>
              <a:cs typeface="+mn-cs"/>
            </a:endParaRPr>
          </a:p>
          <a:p>
            <a:r>
              <a:rPr lang="sv-SE" sz="1400" b="0" i="0" kern="1200" dirty="0">
                <a:solidFill>
                  <a:schemeClr val="tx1"/>
                </a:solidFill>
                <a:effectLst/>
                <a:latin typeface="+mn-lt"/>
                <a:ea typeface="+mn-ea"/>
                <a:cs typeface="+mn-cs"/>
              </a:rPr>
              <a:t>Det gröna har en huvudroll i gestaltningen och tar utgångspunkt i platsens natur- och kulturvärden och med tydliga kopplingar till omgivande grön- och bebyggelsestrukturer tex Kafferepet och Biskopshagen. Till exempel kan kullar, stenmurar, åkerholmar, talldungar, stenrösen eller andra landskapselement bli strukturbildande för den gröna väven och utvecklingen av stråk och platser. Då naturgivna förutsättningar är få eller saknas ges det gröna ett helt nytt uttryck tex Solhem. På så vis identifieras de bärande stråken och platserna i den gröna väven. </a:t>
            </a:r>
          </a:p>
          <a:p>
            <a:endParaRPr lang="sv-SE" sz="1300" dirty="0"/>
          </a:p>
          <a:p>
            <a:r>
              <a:rPr lang="sv-SE" sz="1300" dirty="0"/>
              <a:t>I en trädgårdsstad kan små gröna platsbildningar skapas genom olika gestaltningsgrepp. Till exempel kan en platsbildning få uppstå i en korsningspunkt</a:t>
            </a:r>
          </a:p>
          <a:p>
            <a:r>
              <a:rPr lang="sv-SE" sz="1300" dirty="0"/>
              <a:t>mellan flera gator, genom att bebyggelse ramar in platsbildningen, genom att bebyggelse skjuts in från gatans sträckning eller genom att kröka gatans form. </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3F4F4E-35AE-4F13-AA94-8E98E18073F4}" type="slidenum">
              <a:rPr kumimoji="0" lang="sv-S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8613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1" dirty="0"/>
              <a:t>Gator inbjuder till möten, rörelse och upplevelser: </a:t>
            </a:r>
          </a:p>
          <a:p>
            <a:endParaRPr lang="sv-SE" sz="1300" dirty="0"/>
          </a:p>
          <a:p>
            <a:r>
              <a:rPr lang="sv-SE" sz="1300" dirty="0"/>
              <a:t>Trädgårdsstadens gator bildar ett sammanhängande, finmaskigt och </a:t>
            </a:r>
            <a:r>
              <a:rPr lang="sv-SE" sz="1300" dirty="0" err="1"/>
              <a:t>genomsilande</a:t>
            </a:r>
            <a:r>
              <a:rPr lang="sv-SE" sz="1300" dirty="0"/>
              <a:t> nät som är anpassat till landskapet och hierarkiskt ordnat (huvudgata, lokalgata, smitväg). Gaturummen utgör sociala, gröna och upplevelserika platser. Genom att arbeta med mer organiska former ges olika rumsupplevelser och rumssamband samt en levande och omväxlande stadsbild. Detta förstärks av att varje gata har sin egen individuella karaktär i form av olika breda och djupa gaturum, varierande bebyggelse och skiftande grönska.</a:t>
            </a:r>
          </a:p>
          <a:p>
            <a:endParaRPr lang="sv-SE" sz="1300" dirty="0"/>
          </a:p>
          <a:p>
            <a:r>
              <a:rPr lang="sv-SE" sz="1300" dirty="0"/>
              <a:t>Huvudgator (ca 7 meter beroende på innehåll) med alléer ger struktur, orienterbarhet och plats för viss service. Gatans bredd är beroende av flera faktorer såsom trafikslag, inslag av handel och service, parkeringsplatser, trädplanteringar och omhändertagande av dagvatten.</a:t>
            </a:r>
          </a:p>
          <a:p>
            <a:endParaRPr lang="sv-SE" sz="1300" dirty="0"/>
          </a:p>
          <a:p>
            <a:r>
              <a:rPr lang="sv-SE" sz="1300" dirty="0"/>
              <a:t>De mer intima bostadsgatorna/lokalgator (ca 5 meter) skapar lugna, barnvänliga bostadsgator med stark grön karaktär. Lokalgatorna är halvoffentliga till sin karaktär, vilket förstärks av den mindre skalan med husens fasader tätt på ömse sidor av gatan, tillsammans med entréer, förgårdsmark och tillhörande växtlighet. Växtligheten i form av häckar eller träd är förstärkande element för upplevelsen av intimitet. Dessa gator kan även innehålla små gröna platsbildningar längs med gatustråken, vilka fungerar som naturliga mötesplatser i vardagen.</a:t>
            </a:r>
          </a:p>
          <a:p>
            <a:endParaRPr lang="sv-SE" sz="1300" dirty="0"/>
          </a:p>
          <a:p>
            <a:r>
              <a:rPr lang="sv-SE" sz="1300" dirty="0"/>
              <a:t>Smitvägar mellan tomter och genom gårdar ger genvägar, vardagsrörelse och spontana möten. Gångvägarna stärker gemenskapen, skapar alternativa rörelsemönster och erbjuder upplevelserika miljöer. De är särskilt viktiga för barns rörelse och lek.</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3F4F4E-35AE-4F13-AA94-8E98E18073F4}" type="slidenum">
              <a:rPr kumimoji="0" lang="sv-S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3393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t>Småskalighet, måttfullhet, blandning och mänsklig skala:</a:t>
            </a:r>
          </a:p>
          <a:p>
            <a:endParaRPr lang="sv-SE" sz="1200" dirty="0"/>
          </a:p>
          <a:p>
            <a:r>
              <a:rPr lang="sv-SE" dirty="0"/>
              <a:t>Trädgårdsstaden kännetecknas av en småskalig och lättöverskådlig bebyggelse med hus i 1,5–2,5 våningar (ibland upp till 3-4 i väl valda lägen som längs huvudgata eller vid ett torg). Den mänsklig skalan innebär att gårdsrum och gator är överblickbara och stärker trygghet och vardagsgemenskap. Tätheten är måttfull – högre än i villaområden men lägre än i kvartersstad – vilket ger utrymme för både privata trädgårdar, grönska och ett tillräckligt befolkningsunderlag för service och kollektivtrafik. Vanliga exploateringstal ligger mellan 0,15 och 0,5.</a:t>
            </a:r>
          </a:p>
          <a:p>
            <a:endParaRPr lang="sv-SE" dirty="0"/>
          </a:p>
          <a:p>
            <a:r>
              <a:rPr lang="sv-SE" dirty="0"/>
              <a:t>Bebyggelsen består av en blandning av </a:t>
            </a:r>
            <a:r>
              <a:rPr lang="sv-SE" dirty="0" err="1"/>
              <a:t>yteffektiva</a:t>
            </a:r>
            <a:r>
              <a:rPr lang="sv-SE" dirty="0"/>
              <a:t> småhus, parhus, radhus, kedjehus och mindre flerbostadshus samt olika upplåtelseformer (inom samma område och ofta samma kvarter). Detta skapar social variation och möjliggör boende genom olika livsskeden.</a:t>
            </a:r>
          </a:p>
          <a:p>
            <a:endParaRPr lang="sv-SE" dirty="0"/>
          </a:p>
          <a:p>
            <a:r>
              <a:rPr lang="sv-SE" dirty="0"/>
              <a:t>Husen placeras vanligtvis parallellt med gatan, med entréer och förgårdsmark mot gaturummet och väl avvägda proportioner mellan gata och byggnad. En gemensam byggnadslinje och en sammanhållen gestaltning med variation inom gemensamt tema. Grönskan gestaltas i samspel med hus och gata eller plats så att varje gata och kvarter får en egen karaktär med utgångspunkt i det gemensamma temat.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3F4F4E-35AE-4F13-AA94-8E98E18073F4}" type="slidenum">
              <a:rPr kumimoji="0" lang="sv-S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1417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Trädgårdar, förgårdsmark och entréer spelar en central roll: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Trädgårdsstaden byggs upp av ett system av entréer, förgårdsmark, trädgårdar, bostadsgårdar och smitvägar som skapar en gradvis övergång från offentligt till privat. Förgårdsmarken fungerar som ett halvprivat rum mellan gata och hus, viktigt för sociala möten, trygghet, grönska och gatans helhetsintryck. Djupet bör normalt vara ca 1,5–4 meter för att inte riskera att bli en dekorativ yta eller helt privat yta med parkering. Häckar och staket ska vara låga nog för att bibehålla kontakt med gaturummet.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3F4F4E-35AE-4F13-AA94-8E98E18073F4}" type="slidenum">
              <a:rPr kumimoji="0" lang="sv-S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3326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Trädgårdar, förgårdsmark och entréer spelar en central roll: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Entréer placeras oftast mot gatan för att stärka livet i gaturummet. För parhus kan entréer placeras på gaveln. Varje småhus har en samlad, ofta långsmal trädgård på 300–600 kvm (ibland mindre eller större), vilket ger effektivt utnyttjad yta, god solinstrålning, plats för träd, lek och odling – i vissa fall även viss självhushållning.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3F4F4E-35AE-4F13-AA94-8E98E18073F4}" type="slidenum">
              <a:rPr kumimoji="0" lang="sv-S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3943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Trädgårdar, förgårdsmark och entréer spelar en central roll: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Gårdar vid flerbostadshus kan kombinera gemensamma grönytor med små privata trädgårdsdelar, vilket ger både avskildhet och närhet till social samvaro. </a:t>
            </a:r>
            <a:r>
              <a:rPr lang="sv-SE" sz="1200" kern="1200" dirty="0" err="1">
                <a:solidFill>
                  <a:schemeClr val="tx1"/>
                </a:solidFill>
                <a:effectLst/>
                <a:latin typeface="+mn-lt"/>
                <a:ea typeface="+mn-ea"/>
                <a:cs typeface="+mn-cs"/>
              </a:rPr>
              <a:t>Husiegård</a:t>
            </a:r>
            <a:r>
              <a:rPr lang="sv-SE" sz="1200" kern="1200" dirty="0">
                <a:solidFill>
                  <a:schemeClr val="tx1"/>
                </a:solidFill>
                <a:effectLst/>
                <a:latin typeface="+mn-lt"/>
                <a:ea typeface="+mn-ea"/>
                <a:cs typeface="+mn-cs"/>
              </a:rPr>
              <a:t> är ett fint exempel på mindre flerbostadshus där lägenheterna på övre plan kan få egna små avskilda lägenhetsträdgårdar på den gemensamma gården.</a:t>
            </a:r>
          </a:p>
          <a:p>
            <a:endParaRPr lang="sv-SE" dirty="0"/>
          </a:p>
        </p:txBody>
      </p:sp>
      <p:sp>
        <p:nvSpPr>
          <p:cNvPr id="4" name="Platshållare för bildnummer 3"/>
          <p:cNvSpPr>
            <a:spLocks noGrp="1"/>
          </p:cNvSpPr>
          <p:nvPr>
            <p:ph type="sldNum" sz="quarter" idx="5"/>
          </p:nvPr>
        </p:nvSpPr>
        <p:spPr/>
        <p:txBody>
          <a:bodyPr/>
          <a:lstStyle/>
          <a:p>
            <a:fld id="{D93F4F4E-35AE-4F13-AA94-8E98E18073F4}" type="slidenum">
              <a:rPr lang="sv-SE" smtClean="0"/>
              <a:t>16</a:t>
            </a:fld>
            <a:endParaRPr lang="sv-SE"/>
          </a:p>
        </p:txBody>
      </p:sp>
    </p:spTree>
    <p:extLst>
      <p:ext uri="{BB962C8B-B14F-4D97-AF65-F5344CB8AC3E}">
        <p14:creationId xmlns:p14="http://schemas.microsoft.com/office/powerpoint/2010/main" val="4093166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t>Parkeringar integreras finskaligt i bebyggelsestrukturen:</a:t>
            </a:r>
          </a:p>
          <a:p>
            <a:endParaRPr lang="sv-SE" sz="1200" dirty="0"/>
          </a:p>
          <a:p>
            <a:r>
              <a:rPr lang="sv-SE" dirty="0"/>
              <a:t>Den parkering som behövs behöver lösas utifrån trädgårdsstadens grundidéer med småskalighet, intima gaturum och grönska. </a:t>
            </a:r>
          </a:p>
          <a:p>
            <a:endParaRPr lang="sv-SE" dirty="0"/>
          </a:p>
          <a:p>
            <a:r>
              <a:rPr lang="sv-SE" dirty="0"/>
              <a:t>Några principer att ta utgångspunkt i är:</a:t>
            </a:r>
          </a:p>
          <a:p>
            <a:pPr marL="171450" indent="-171450">
              <a:buFont typeface="Arial" panose="020B0604020202020204" pitchFamily="34" charset="0"/>
              <a:buChar char="•"/>
            </a:pPr>
            <a:r>
              <a:rPr lang="sv-SE" dirty="0"/>
              <a:t>Parkeringen integreras finskaligt i den hierarkiska gatustrukturen.  </a:t>
            </a:r>
          </a:p>
          <a:p>
            <a:pPr marL="171450" indent="-171450">
              <a:buFont typeface="Arial" panose="020B0604020202020204" pitchFamily="34" charset="0"/>
              <a:buChar char="•"/>
            </a:pPr>
            <a:r>
              <a:rPr lang="sv-SE" dirty="0"/>
              <a:t>Kantstensparkering kan finnas längs huvudgator, gestaltad ihop med trädrader.  </a:t>
            </a:r>
          </a:p>
          <a:p>
            <a:pPr marL="171450" indent="-171450">
              <a:buFont typeface="Arial" panose="020B0604020202020204" pitchFamily="34" charset="0"/>
              <a:buChar char="•"/>
            </a:pPr>
            <a:r>
              <a:rPr lang="sv-SE" dirty="0"/>
              <a:t>Begränsad kantstensparkering på bostadsgator, på ena sidan och i små enheter med träd emellan.  </a:t>
            </a:r>
          </a:p>
          <a:p>
            <a:pPr marL="171450" indent="-171450">
              <a:buFont typeface="Arial" panose="020B0604020202020204" pitchFamily="34" charset="0"/>
              <a:buChar char="•"/>
            </a:pPr>
            <a:r>
              <a:rPr lang="sv-SE" dirty="0"/>
              <a:t>Individuella parkeringsplatser vid hus, parhus och enfamiljshus.  </a:t>
            </a:r>
          </a:p>
          <a:p>
            <a:pPr marL="171450" indent="-171450">
              <a:buFont typeface="Arial" panose="020B0604020202020204" pitchFamily="34" charset="0"/>
              <a:buChar char="•"/>
            </a:pPr>
            <a:r>
              <a:rPr lang="sv-SE" dirty="0"/>
              <a:t>Samlade parkeringsytor för radhus och mindre flerfamiljshus, placerade som mindre enheter intill gatan, inte i gårdsrummet.  </a:t>
            </a:r>
          </a:p>
          <a:p>
            <a:pPr marL="171450" indent="-171450">
              <a:buFont typeface="Arial" panose="020B0604020202020204" pitchFamily="34" charset="0"/>
              <a:buChar char="•"/>
            </a:pPr>
            <a:r>
              <a:rPr lang="sv-SE" dirty="0"/>
              <a:t>Samlade parkeringar markeras med grindstolpar, plank och/eller häck.  </a:t>
            </a:r>
          </a:p>
          <a:p>
            <a:pPr marL="171450" indent="-171450">
              <a:buFont typeface="Arial" panose="020B0604020202020204" pitchFamily="34" charset="0"/>
              <a:buChar char="•"/>
            </a:pPr>
            <a:r>
              <a:rPr lang="sv-SE" dirty="0"/>
              <a:t>Garageuppfarter på tomter hålls smala för att undvika stora hårdgjorda ytor mot gatan.  </a:t>
            </a:r>
          </a:p>
          <a:p>
            <a:pPr marL="171450" indent="-171450">
              <a:buFont typeface="Arial" panose="020B0604020202020204" pitchFamily="34" charset="0"/>
              <a:buChar char="•"/>
            </a:pPr>
            <a:r>
              <a:rPr lang="sv-SE" dirty="0"/>
              <a:t>Planering för minskat privat </a:t>
            </a:r>
            <a:r>
              <a:rPr lang="sv-SE" dirty="0" err="1"/>
              <a:t>bilägande</a:t>
            </a:r>
            <a:r>
              <a:rPr lang="sv-SE" dirty="0"/>
              <a:t> genom bilpooler, cykelpooler samt satsningar på gång-, cykel- och kollektivtrafik.  </a:t>
            </a:r>
          </a:p>
          <a:p>
            <a:endParaRPr lang="sv-SE" dirty="0"/>
          </a:p>
          <a:p>
            <a:r>
              <a:rPr lang="sv-SE" dirty="0"/>
              <a:t>Det är viktigt att bilen inte blir styrande för planeringen, utan att trädgårdsstadens kvaliteter kan bevaras.</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3F4F4E-35AE-4F13-AA94-8E98E18073F4}" type="slidenum">
              <a:rPr kumimoji="0" lang="sv-S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8706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I vägledningen jämförs trädgårdsstaden med andra stadstyper.</a:t>
            </a:r>
          </a:p>
          <a:p>
            <a:br>
              <a:rPr lang="sv-SE" sz="1200" b="0"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Den småskaliga kvartersstaden har slutna kvarter och en tät struktur med tydlig </a:t>
            </a:r>
            <a:r>
              <a:rPr lang="sv-SE" sz="1200" b="0" i="0" kern="1200" dirty="0" err="1">
                <a:solidFill>
                  <a:schemeClr val="tx1"/>
                </a:solidFill>
                <a:effectLst/>
                <a:latin typeface="+mn-lt"/>
                <a:ea typeface="+mn-ea"/>
                <a:cs typeface="+mn-cs"/>
              </a:rPr>
              <a:t>stadskänsla</a:t>
            </a:r>
            <a:r>
              <a:rPr lang="sv-SE" sz="1200" b="0" i="0" kern="1200" dirty="0">
                <a:solidFill>
                  <a:schemeClr val="tx1"/>
                </a:solidFill>
                <a:effectLst/>
                <a:latin typeface="+mn-lt"/>
                <a:ea typeface="+mn-ea"/>
                <a:cs typeface="+mn-cs"/>
              </a:rPr>
              <a:t>. I villastaden är tomterna större och bebyggelsen glesare – gatunätet hänger fortfarande ihop, men husen relaterar svagare till gatan och grönskan är framför allt privat.</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Skillnaden mellan trädgårdsstad och mer traditionella villaområdena är större. Där saknas ofta den klassiska stadens principer som varierade gaturum, tydliga platser, bra koppling mellan gata och byggnad och en sammanhållen gestaltning. Grönskan är privat och det är svårt att få underlag för service och kollektivtrafik.</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Trädgårdsstaden placerar sig mitt emellan tät kvartersstad och gles villabebyggelse. Här finns ett sammanhängande gatunät och relativt tät bebyggelse, men också mycket grönt mellan husen – trädgårdar, gårdar, parker och stråk. Grönskan formar rummen, med mjuka övergångar från gata till förgård till trädgård.</a:t>
            </a:r>
          </a:p>
          <a:p>
            <a:endParaRPr lang="sv-SE" sz="1300" dirty="0"/>
          </a:p>
        </p:txBody>
      </p:sp>
      <p:sp>
        <p:nvSpPr>
          <p:cNvPr id="4" name="Platshållare för bildnummer 3"/>
          <p:cNvSpPr>
            <a:spLocks noGrp="1"/>
          </p:cNvSpPr>
          <p:nvPr>
            <p:ph type="sldNum" sz="quarter" idx="5"/>
          </p:nvPr>
        </p:nvSpPr>
        <p:spPr/>
        <p:txBody>
          <a:bodyPr/>
          <a:lstStyle/>
          <a:p>
            <a:fld id="{D93F4F4E-35AE-4F13-AA94-8E98E18073F4}" type="slidenum">
              <a:rPr lang="sv-SE" smtClean="0"/>
              <a:t>18</a:t>
            </a:fld>
            <a:endParaRPr lang="sv-SE"/>
          </a:p>
        </p:txBody>
      </p:sp>
    </p:spTree>
    <p:extLst>
      <p:ext uri="{BB962C8B-B14F-4D97-AF65-F5344CB8AC3E}">
        <p14:creationId xmlns:p14="http://schemas.microsoft.com/office/powerpoint/2010/main" val="3293205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Trädgårdsstadens principer kan användas i många sammanhang, både när vi bygger nytt och när vi utvecklar det vi redan har. Ofta handlar det inte om helt nya fristående stadsdelar, utan om att komplettera, överbrygga och läka befintliga strukturer. Även små tillägg kan ge stora värden.</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Trädgårdsstaden kan tillföra bostadsnära grönska och större variation av bostadstyper, skapa nya stadsdelar som kopplar på befintlig stad – ofta i stationsnära lägen – eller bidra till att stärka gatunät, kvarter och social blandning i miljonprogramsområden.</a:t>
            </a:r>
          </a:p>
          <a:p>
            <a:endParaRPr lang="sv-SE" sz="1200" b="0" i="0" kern="1200" dirty="0">
              <a:solidFill>
                <a:schemeClr val="tx1"/>
              </a:solidFill>
              <a:effectLst/>
              <a:latin typeface="+mn-lt"/>
              <a:ea typeface="+mn-ea"/>
              <a:cs typeface="+mn-cs"/>
            </a:endParaRPr>
          </a:p>
          <a:p>
            <a:endParaRPr lang="sv-S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kern="1200" baseline="0" dirty="0">
              <a:solidFill>
                <a:schemeClr val="tx1"/>
              </a:solidFill>
              <a:latin typeface="+mn-lt"/>
              <a:ea typeface="+mn-ea"/>
              <a:cs typeface="+mn-cs"/>
            </a:endParaRPr>
          </a:p>
          <a:p>
            <a:endParaRPr lang="sv-SE" sz="1300" dirty="0"/>
          </a:p>
          <a:p>
            <a:endParaRPr lang="sv-SE" dirty="0"/>
          </a:p>
        </p:txBody>
      </p:sp>
      <p:sp>
        <p:nvSpPr>
          <p:cNvPr id="4" name="Platshållare för bildnummer 3"/>
          <p:cNvSpPr>
            <a:spLocks noGrp="1"/>
          </p:cNvSpPr>
          <p:nvPr>
            <p:ph type="sldNum" sz="quarter" idx="5"/>
          </p:nvPr>
        </p:nvSpPr>
        <p:spPr/>
        <p:txBody>
          <a:bodyPr/>
          <a:lstStyle/>
          <a:p>
            <a:fld id="{D93F4F4E-35AE-4F13-AA94-8E98E18073F4}" type="slidenum">
              <a:rPr lang="sv-SE" smtClean="0"/>
              <a:t>19</a:t>
            </a:fld>
            <a:endParaRPr lang="sv-SE"/>
          </a:p>
        </p:txBody>
      </p:sp>
    </p:spTree>
    <p:extLst>
      <p:ext uri="{BB962C8B-B14F-4D97-AF65-F5344CB8AC3E}">
        <p14:creationId xmlns:p14="http://schemas.microsoft.com/office/powerpoint/2010/main" val="824481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dirty="0"/>
              <a:t>Idag är trädgårdsstäder heta i stadsbyggnadsdebatten. Trädgårdsstaden lyfts som ett sätt att förena småhusbyggandet med hållbart, kvalitativt och </a:t>
            </a:r>
            <a:r>
              <a:rPr lang="sv-SE" sz="1200" dirty="0" err="1"/>
              <a:t>yteffektivt</a:t>
            </a:r>
            <a:r>
              <a:rPr lang="sv-SE" sz="1200" dirty="0"/>
              <a:t> stadsbyggande. Det råder dock viss begreppsförvirring och namnet trädgårdsstad används i vissa fall lite vidlyftigt.</a:t>
            </a:r>
          </a:p>
          <a:p>
            <a:pPr marL="371532" indent="-371532">
              <a:buFont typeface="Arial" panose="020B0604020202020204" pitchFamily="34" charset="0"/>
              <a:buChar char="•"/>
            </a:pPr>
            <a:endParaRPr lang="sv-SE" dirty="0"/>
          </a:p>
          <a:p>
            <a:pPr marL="0" indent="0">
              <a:buFont typeface="Arial" panose="020B0604020202020204" pitchFamily="34" charset="0"/>
              <a:buNone/>
            </a:pPr>
            <a:r>
              <a:rPr lang="sv-SE" dirty="0"/>
              <a:t>Framtagen vägledning ”Att planera och gestalta trädgårdsstäder i modern tid” svarar på ett regeringsuppdrag som Boverket fick 2025.</a:t>
            </a:r>
          </a:p>
          <a:p>
            <a:pPr marL="0" indent="0">
              <a:buFont typeface="Arial" panose="020B0604020202020204" pitchFamily="34" charset="0"/>
              <a:buNone/>
            </a:pPr>
            <a:endParaRPr lang="sv-SE" dirty="0"/>
          </a:p>
          <a:p>
            <a:pPr marL="0" indent="0">
              <a:buFont typeface="Arial" panose="020B0604020202020204" pitchFamily="34" charset="0"/>
              <a:buNone/>
            </a:pPr>
            <a:r>
              <a:rPr lang="sv-SE" dirty="0"/>
              <a:t>Uppdraget handlade om att vägleda kommuner i hur de genom planering av trädgårdsstäder kan bidra till ökad tillgång till bostadsnära natur för att främja livskvalitet, hälsa och välbefinnande samt öka möjligheterna till friluftsliv och fysisk aktivitet.</a:t>
            </a:r>
          </a:p>
          <a:p>
            <a:pPr marL="0" indent="0">
              <a:buFont typeface="Arial" panose="020B0604020202020204" pitchFamily="34" charset="0"/>
              <a:buNone/>
            </a:pPr>
            <a:endParaRPr lang="sv-SE" dirty="0"/>
          </a:p>
          <a:p>
            <a:pPr marL="0" indent="0">
              <a:buFont typeface="Arial" panose="020B0604020202020204" pitchFamily="34" charset="0"/>
              <a:buNone/>
            </a:pPr>
            <a:r>
              <a:rPr lang="sv-SE" dirty="0"/>
              <a:t>Vägledningen är tillsammans med andra uppdrag en del av regeringens strategi för levande och trygga städer (fokusområde 13 som handlar om trädgårdsstäder) och Egnahemskommissionärens uppdrag att öka småhusbyggandet i Sverige.</a:t>
            </a:r>
          </a:p>
          <a:p>
            <a:pPr marL="0" indent="0">
              <a:buFont typeface="Arial" panose="020B0604020202020204" pitchFamily="34" charset="0"/>
              <a:buNone/>
            </a:pPr>
            <a:endParaRPr lang="sv-SE" dirty="0"/>
          </a:p>
          <a:p>
            <a:pPr marL="0" indent="0">
              <a:buFont typeface="Arial" panose="020B0604020202020204" pitchFamily="34" charset="0"/>
              <a:buNone/>
            </a:pPr>
            <a:r>
              <a:rPr lang="sv-SE" dirty="0"/>
              <a:t>Vägledningen vänder sig till den kommunala stadsutvecklings- och planeringspraktiken men önskar också nå personer som arbetar i stadsbyggnadsprocessen med gatu-, park och mark- och exploateringsfrågor samt politiken. </a:t>
            </a:r>
          </a:p>
          <a:p>
            <a:endParaRPr lang="sv-SE" dirty="0"/>
          </a:p>
        </p:txBody>
      </p:sp>
      <p:sp>
        <p:nvSpPr>
          <p:cNvPr id="4" name="Platshållare för bildnummer 3"/>
          <p:cNvSpPr>
            <a:spLocks noGrp="1"/>
          </p:cNvSpPr>
          <p:nvPr>
            <p:ph type="sldNum" sz="quarter" idx="5"/>
          </p:nvPr>
        </p:nvSpPr>
        <p:spPr/>
        <p:txBody>
          <a:bodyPr/>
          <a:lstStyle/>
          <a:p>
            <a:fld id="{D93F4F4E-35AE-4F13-AA94-8E98E18073F4}" type="slidenum">
              <a:rPr lang="sv-SE" smtClean="0"/>
              <a:t>2</a:t>
            </a:fld>
            <a:endParaRPr lang="sv-SE"/>
          </a:p>
        </p:txBody>
      </p:sp>
    </p:spTree>
    <p:extLst>
      <p:ext uri="{BB962C8B-B14F-4D97-AF65-F5344CB8AC3E}">
        <p14:creationId xmlns:p14="http://schemas.microsoft.com/office/powerpoint/2010/main" val="3616686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6697B-B1C6-60CB-19B3-1E37EA8AEAD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FBA8BA3-2516-6694-7364-BEA94108A3F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76B752E-5FBB-E3B1-CEE6-66B7207C3CB8}"/>
              </a:ext>
            </a:extLst>
          </p:cNvPr>
          <p:cNvSpPr>
            <a:spLocks noGrp="1"/>
          </p:cNvSpPr>
          <p:nvPr>
            <p:ph type="body" idx="1"/>
          </p:nvPr>
        </p:nvSpPr>
        <p:spPr/>
        <p:txBody>
          <a:bodyPr/>
          <a:lstStyle/>
          <a:p>
            <a:r>
              <a:rPr lang="sv-SE" sz="1400" b="0" i="0" kern="1200" dirty="0">
                <a:solidFill>
                  <a:schemeClr val="tx1"/>
                </a:solidFill>
                <a:effectLst/>
                <a:latin typeface="+mn-lt"/>
                <a:ea typeface="+mn-ea"/>
                <a:cs typeface="+mn-cs"/>
              </a:rPr>
              <a:t>För att trädgårdsstaden ska bli verklighet krävs en proaktiv och samordnad planering genom hela processen</a:t>
            </a:r>
            <a:r>
              <a:rPr lang="sv-SE" sz="1300" b="0" dirty="0"/>
              <a:t>. Kommunen behöver använda hela sin verktygslåda, och både nyttja de lagreglerade verktygen (ÖP, program, DP osv), men också de kompletterande verktygen (gestaltnings- och kvalitetsprogram, parallella uppdrag och arkitekttävlingar) som är viktiga för att hålla vid den röda tråden. </a:t>
            </a:r>
          </a:p>
          <a:p>
            <a:endParaRPr lang="sv-SE" sz="1300" b="0" dirty="0"/>
          </a:p>
          <a:p>
            <a:r>
              <a:rPr lang="sv-SE" sz="1200" b="0" i="0" kern="1200" dirty="0">
                <a:solidFill>
                  <a:schemeClr val="tx1"/>
                </a:solidFill>
                <a:effectLst/>
                <a:latin typeface="+mn-lt"/>
                <a:ea typeface="+mn-ea"/>
                <a:cs typeface="+mn-cs"/>
              </a:rPr>
              <a:t>Om kommunen äger marken finns större möjlighet att ställa tydliga gestaltningskrav, till exempel genom markanvisningstävlingar där arkitektonisk kvalitet och platsanpassning väger tungt – inte bara pris.</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En viktig erfarenhet är att den gemensamma målbilden måste hållas levande från vision via planering och byggande till förvaltning. </a:t>
            </a:r>
            <a:endParaRPr lang="sv-SE" sz="1300" dirty="0"/>
          </a:p>
        </p:txBody>
      </p:sp>
      <p:sp>
        <p:nvSpPr>
          <p:cNvPr id="4" name="Platshållare för bildnummer 3">
            <a:extLst>
              <a:ext uri="{FF2B5EF4-FFF2-40B4-BE49-F238E27FC236}">
                <a16:creationId xmlns:a16="http://schemas.microsoft.com/office/drawing/2014/main" id="{D8736FC6-C3B5-6B36-08A5-D2D789FC311C}"/>
              </a:ext>
            </a:extLst>
          </p:cNvPr>
          <p:cNvSpPr>
            <a:spLocks noGrp="1"/>
          </p:cNvSpPr>
          <p:nvPr>
            <p:ph type="sldNum" sz="quarter" idx="5"/>
          </p:nvPr>
        </p:nvSpPr>
        <p:spPr/>
        <p:txBody>
          <a:bodyPr/>
          <a:lstStyle/>
          <a:p>
            <a:fld id="{D93F4F4E-35AE-4F13-AA94-8E98E18073F4}" type="slidenum">
              <a:rPr lang="sv-SE" smtClean="0"/>
              <a:t>20</a:t>
            </a:fld>
            <a:endParaRPr lang="sv-SE"/>
          </a:p>
        </p:txBody>
      </p:sp>
    </p:spTree>
    <p:extLst>
      <p:ext uri="{BB962C8B-B14F-4D97-AF65-F5344CB8AC3E}">
        <p14:creationId xmlns:p14="http://schemas.microsoft.com/office/powerpoint/2010/main" val="502601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D78E1-E8D2-9006-1B62-C2A609FD0C4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C0A2C85-D73D-5113-BA01-366D52F1997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A15F8D2-2ACB-9DB5-061D-FEF83A37268C}"/>
              </a:ext>
            </a:extLst>
          </p:cNvPr>
          <p:cNvSpPr>
            <a:spLocks noGrp="1"/>
          </p:cNvSpPr>
          <p:nvPr>
            <p:ph type="body" idx="1"/>
          </p:nvPr>
        </p:nvSpPr>
        <p:spPr/>
        <p:txBody>
          <a:bodyPr/>
          <a:lstStyle/>
          <a:p>
            <a:r>
              <a:rPr lang="sv-SE" sz="1300" dirty="0"/>
              <a:t>Redan i översiktsplanen </a:t>
            </a:r>
            <a:r>
              <a:rPr lang="sv-SE" sz="1300" b="0" dirty="0"/>
              <a:t>behöver man identifiera var trädgårdsstaden som stadstyp bäst lokaliseras, </a:t>
            </a:r>
          </a:p>
          <a:p>
            <a:endParaRPr lang="sv-SE" sz="1300" dirty="0"/>
          </a:p>
          <a:p>
            <a:r>
              <a:rPr lang="sv-SE" sz="1400" b="0" i="0" kern="1200" dirty="0">
                <a:solidFill>
                  <a:schemeClr val="tx1"/>
                </a:solidFill>
                <a:effectLst/>
                <a:latin typeface="+mn-lt"/>
                <a:ea typeface="+mn-ea"/>
                <a:cs typeface="+mn-cs"/>
              </a:rPr>
              <a:t>Det handlar om lägen där man kan stärka sambanden mellan stad och landsbygd, skapa goda förutsättningar för kollektivtrafik, gång- och cykelstråk samt förstärka gröna samband och rekreation.</a:t>
            </a:r>
          </a:p>
          <a:p>
            <a:endParaRPr lang="sv-SE" sz="1400" b="0" i="0" kern="1200" dirty="0">
              <a:solidFill>
                <a:schemeClr val="tx1"/>
              </a:solidFill>
              <a:effectLst/>
              <a:latin typeface="+mn-lt"/>
              <a:ea typeface="+mn-ea"/>
              <a:cs typeface="+mn-cs"/>
            </a:endParaRPr>
          </a:p>
          <a:p>
            <a:r>
              <a:rPr lang="sv-SE" sz="1400" b="0" i="0" kern="1200" dirty="0">
                <a:solidFill>
                  <a:schemeClr val="tx1"/>
                </a:solidFill>
                <a:effectLst/>
                <a:latin typeface="+mn-lt"/>
                <a:ea typeface="+mn-ea"/>
                <a:cs typeface="+mn-cs"/>
              </a:rPr>
              <a:t>I översiktsplanen kan övergripande mål för bostadsblandning, sociala och ekologiska värden och ambitionsnivån för platsanpassning och gestaltning formuleras.</a:t>
            </a:r>
          </a:p>
          <a:p>
            <a:endParaRPr lang="sv-SE" sz="1400" b="0" i="0" kern="1200" dirty="0">
              <a:solidFill>
                <a:schemeClr val="tx1"/>
              </a:solidFill>
              <a:effectLst/>
              <a:latin typeface="+mn-lt"/>
              <a:ea typeface="+mn-ea"/>
              <a:cs typeface="+mn-cs"/>
            </a:endParaRPr>
          </a:p>
          <a:p>
            <a:r>
              <a:rPr lang="sv-SE" sz="1400" b="0" i="0" kern="1200" dirty="0">
                <a:solidFill>
                  <a:schemeClr val="tx1"/>
                </a:solidFill>
                <a:effectLst/>
                <a:latin typeface="+mn-lt"/>
                <a:ea typeface="+mn-ea"/>
                <a:cs typeface="+mn-cs"/>
              </a:rPr>
              <a:t>Genom tidig medborgardialog kan man skapa lokalt stöd. </a:t>
            </a:r>
          </a:p>
          <a:p>
            <a:endParaRPr lang="sv-SE" sz="1400" b="0" i="0" kern="1200" dirty="0">
              <a:solidFill>
                <a:schemeClr val="tx1"/>
              </a:solidFill>
              <a:effectLst/>
              <a:latin typeface="+mn-lt"/>
              <a:ea typeface="+mn-ea"/>
              <a:cs typeface="+mn-cs"/>
            </a:endParaRPr>
          </a:p>
          <a:p>
            <a:r>
              <a:rPr lang="sv-SE" sz="1400" b="0" i="0" kern="1200" dirty="0">
                <a:solidFill>
                  <a:schemeClr val="tx1"/>
                </a:solidFill>
                <a:effectLst/>
                <a:latin typeface="+mn-lt"/>
                <a:ea typeface="+mn-ea"/>
                <a:cs typeface="+mn-cs"/>
              </a:rPr>
              <a:t>I översiktsplanen kan även kommunen i grova drag klargöra markägande och huvudmannaskap – till exempel var kommunen bör äga mark och om det behövs strategiska markförvärv.</a:t>
            </a:r>
          </a:p>
          <a:p>
            <a:endParaRPr lang="sv-SE" sz="1300" dirty="0"/>
          </a:p>
          <a:p>
            <a:endParaRPr lang="sv-SE" sz="1300" dirty="0"/>
          </a:p>
          <a:p>
            <a:endParaRPr lang="sv-SE" sz="1300" dirty="0"/>
          </a:p>
          <a:p>
            <a:endParaRPr lang="sv-SE" sz="1300" dirty="0"/>
          </a:p>
          <a:p>
            <a:endParaRPr lang="sv-SE" sz="1300" dirty="0"/>
          </a:p>
          <a:p>
            <a:endParaRPr lang="sv-SE" sz="1300" dirty="0"/>
          </a:p>
        </p:txBody>
      </p:sp>
      <p:sp>
        <p:nvSpPr>
          <p:cNvPr id="4" name="Platshållare för bildnummer 3">
            <a:extLst>
              <a:ext uri="{FF2B5EF4-FFF2-40B4-BE49-F238E27FC236}">
                <a16:creationId xmlns:a16="http://schemas.microsoft.com/office/drawing/2014/main" id="{86893601-5C20-B3D8-2F65-78D7A6517BDB}"/>
              </a:ext>
            </a:extLst>
          </p:cNvPr>
          <p:cNvSpPr>
            <a:spLocks noGrp="1"/>
          </p:cNvSpPr>
          <p:nvPr>
            <p:ph type="sldNum" sz="quarter" idx="5"/>
          </p:nvPr>
        </p:nvSpPr>
        <p:spPr/>
        <p:txBody>
          <a:bodyPr/>
          <a:lstStyle/>
          <a:p>
            <a:fld id="{D93F4F4E-35AE-4F13-AA94-8E98E18073F4}" type="slidenum">
              <a:rPr lang="sv-SE" smtClean="0"/>
              <a:t>21</a:t>
            </a:fld>
            <a:endParaRPr lang="sv-SE"/>
          </a:p>
        </p:txBody>
      </p:sp>
    </p:spTree>
    <p:extLst>
      <p:ext uri="{BB962C8B-B14F-4D97-AF65-F5344CB8AC3E}">
        <p14:creationId xmlns:p14="http://schemas.microsoft.com/office/powerpoint/2010/main" val="2352551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78C34-B725-5729-BE3C-BCA764ABA6F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40064F4-C203-E22A-C712-B6762CAFF77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92F3E13-1B20-96E3-AD2F-F52E93465693}"/>
              </a:ext>
            </a:extLst>
          </p:cNvPr>
          <p:cNvSpPr>
            <a:spLocks noGrp="1"/>
          </p:cNvSpPr>
          <p:nvPr>
            <p:ph type="body" idx="1"/>
          </p:nvPr>
        </p:nvSpPr>
        <p:spPr/>
        <p:txBody>
          <a:bodyPr/>
          <a:lstStyle/>
          <a:p>
            <a:r>
              <a:rPr lang="sv-SE" sz="1200" b="0" i="0" kern="1200" dirty="0">
                <a:solidFill>
                  <a:schemeClr val="tx1"/>
                </a:solidFill>
                <a:effectLst/>
                <a:latin typeface="+mn-lt"/>
                <a:ea typeface="+mn-ea"/>
                <a:cs typeface="+mn-cs"/>
              </a:rPr>
              <a:t>I en mer detaljerad del av översiktsplanen eller ett program – blir gestaltningsprinciperna mer konkreta.</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Övergripande gestaltningsprinciper kan tas fram, exempelvis en grov gatuhierarki, se över kvarterens storlek och form, trädgårdarnas djup och olika gårdstyper, samt skissa på var parker och gröna eller blå stråk ska ligga.</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Här finns också möjlighet att göra fördjupade analyser av topografi, natur- och kulturvärden, ekosystemtjänster, gatunät, mötesplatser och grönstruktur.</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Kompletterande verktyg som parallella uppdrag, arkitekttävlingar och gestaltnings- eller kvalitetsprogram är viktiga för att få den röda tråden och hjälper till att säkra kvaliteten. </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Nyckeln i det här skedet är tvärsektoriellt arbete inom kommunen tillsammans med tidiga dialoger med exploatörer och boende, så att trädgårdsstadens principer verkligen genomsyrar den fortsatta planeringen.</a:t>
            </a:r>
          </a:p>
          <a:p>
            <a:endParaRPr lang="sv-SE" sz="1200" b="0" i="0" kern="1200" dirty="0">
              <a:solidFill>
                <a:schemeClr val="tx1"/>
              </a:solidFill>
              <a:effectLst/>
              <a:latin typeface="+mn-lt"/>
              <a:ea typeface="+mn-ea"/>
              <a:cs typeface="+mn-cs"/>
            </a:endParaRPr>
          </a:p>
          <a:p>
            <a:endParaRPr lang="sv-SE" sz="1200" b="0" i="0" kern="1200" dirty="0">
              <a:solidFill>
                <a:schemeClr val="tx1"/>
              </a:solidFill>
              <a:effectLst/>
              <a:latin typeface="+mn-lt"/>
              <a:ea typeface="+mn-ea"/>
              <a:cs typeface="+mn-cs"/>
            </a:endParaRPr>
          </a:p>
          <a:p>
            <a:endParaRPr lang="sv-SE" sz="1300" dirty="0"/>
          </a:p>
        </p:txBody>
      </p:sp>
      <p:sp>
        <p:nvSpPr>
          <p:cNvPr id="4" name="Platshållare för bildnummer 3">
            <a:extLst>
              <a:ext uri="{FF2B5EF4-FFF2-40B4-BE49-F238E27FC236}">
                <a16:creationId xmlns:a16="http://schemas.microsoft.com/office/drawing/2014/main" id="{68BB2063-3456-00E5-3646-E2EF8F13F920}"/>
              </a:ext>
            </a:extLst>
          </p:cNvPr>
          <p:cNvSpPr>
            <a:spLocks noGrp="1"/>
          </p:cNvSpPr>
          <p:nvPr>
            <p:ph type="sldNum" sz="quarter" idx="5"/>
          </p:nvPr>
        </p:nvSpPr>
        <p:spPr/>
        <p:txBody>
          <a:bodyPr/>
          <a:lstStyle/>
          <a:p>
            <a:fld id="{D93F4F4E-35AE-4F13-AA94-8E98E18073F4}" type="slidenum">
              <a:rPr lang="sv-SE" smtClean="0"/>
              <a:t>22</a:t>
            </a:fld>
            <a:endParaRPr lang="sv-SE"/>
          </a:p>
        </p:txBody>
      </p:sp>
    </p:spTree>
    <p:extLst>
      <p:ext uri="{BB962C8B-B14F-4D97-AF65-F5344CB8AC3E}">
        <p14:creationId xmlns:p14="http://schemas.microsoft.com/office/powerpoint/2010/main" val="2612740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E19C9-AF71-262A-7FE3-A7300E58A8D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2E1C7A8-745D-F99D-5CDF-2BF64F07EEB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990BD59-E35C-B18E-3C6F-FE3BA9230724}"/>
              </a:ext>
            </a:extLst>
          </p:cNvPr>
          <p:cNvSpPr>
            <a:spLocks noGrp="1"/>
          </p:cNvSpPr>
          <p:nvPr>
            <p:ph type="body" idx="1"/>
          </p:nvPr>
        </p:nvSpPr>
        <p:spPr/>
        <p:txBody>
          <a:bodyPr/>
          <a:lstStyle/>
          <a:p>
            <a:r>
              <a:rPr lang="sv-SE" sz="1200" b="0" i="0" kern="1200" dirty="0">
                <a:solidFill>
                  <a:schemeClr val="tx1"/>
                </a:solidFill>
                <a:effectLst/>
                <a:latin typeface="+mn-lt"/>
                <a:ea typeface="+mn-ea"/>
                <a:cs typeface="+mn-cs"/>
              </a:rPr>
              <a:t>Det är i detaljplanen som det faktiskt går att säkerställa trädgårdsstadens kvaliteter, och också möjliggöra att de håller över tid. Planen bör ha ett tydligt syfte där de bärande principerna formuleras.</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Principerna behöver vidare översättas till konkreta planbestämmelser. Det handlar både om att reglera det offentliga rummet – allmän plats, gatubredd, kvartersstruktur, viktiga stråk och smitvägar – och samtidigt säkra den blå‑gröna strukturen och anpassa bebyggelsen till landskapet, till exempel genom att bevara naturinslag och använda topografin för dagvatten och robusta gröna miljöer.</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Med gatusektioner, byggnadslinjer, höjder och förgårdsdjup kan tydliga, gröna gaturum skapas, där förgårdsmarken ges utrymme för entréer och grönska. Parkering behöver integreras finskaligt utifrån gatuhierarkin.</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Genom regler om placering, exploateringsgrad, höjd, </a:t>
            </a:r>
            <a:r>
              <a:rPr lang="sv-SE" sz="1200" b="0" i="0" kern="1200" dirty="0" err="1">
                <a:solidFill>
                  <a:schemeClr val="tx1"/>
                </a:solidFill>
                <a:effectLst/>
                <a:latin typeface="+mn-lt"/>
                <a:ea typeface="+mn-ea"/>
                <a:cs typeface="+mn-cs"/>
              </a:rPr>
              <a:t>takform</a:t>
            </a:r>
            <a:r>
              <a:rPr lang="sv-SE" sz="1200" b="0" i="0" kern="1200" dirty="0">
                <a:solidFill>
                  <a:schemeClr val="tx1"/>
                </a:solidFill>
                <a:effectLst/>
                <a:latin typeface="+mn-lt"/>
                <a:ea typeface="+mn-ea"/>
                <a:cs typeface="+mn-cs"/>
              </a:rPr>
              <a:t>, material och färg kan man skapa en variation inom ett gemensamt tema, och blandning av bostäder och verksamheter uppnås, utan att helheten blir spretig.</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Detaljplanen kan (och bör helst) kompletteras med ett gestaltnings- och kvalitetsprogram för att styra sådant som planen inte fullt ut kan reglera. I de fall kommunen äger marken utgör även markanvisningsavtal ett viktigt verktyg.</a:t>
            </a:r>
          </a:p>
          <a:p>
            <a:endParaRPr lang="sv-SE" sz="1400" dirty="0"/>
          </a:p>
        </p:txBody>
      </p:sp>
      <p:sp>
        <p:nvSpPr>
          <p:cNvPr id="4" name="Platshållare för bildnummer 3">
            <a:extLst>
              <a:ext uri="{FF2B5EF4-FFF2-40B4-BE49-F238E27FC236}">
                <a16:creationId xmlns:a16="http://schemas.microsoft.com/office/drawing/2014/main" id="{F95E1310-6833-AA15-9CC7-D0D3C029BE77}"/>
              </a:ext>
            </a:extLst>
          </p:cNvPr>
          <p:cNvSpPr>
            <a:spLocks noGrp="1"/>
          </p:cNvSpPr>
          <p:nvPr>
            <p:ph type="sldNum" sz="quarter" idx="5"/>
          </p:nvPr>
        </p:nvSpPr>
        <p:spPr/>
        <p:txBody>
          <a:bodyPr/>
          <a:lstStyle/>
          <a:p>
            <a:fld id="{D93F4F4E-35AE-4F13-AA94-8E98E18073F4}" type="slidenum">
              <a:rPr lang="sv-SE" smtClean="0"/>
              <a:t>23</a:t>
            </a:fld>
            <a:endParaRPr lang="sv-SE"/>
          </a:p>
        </p:txBody>
      </p:sp>
    </p:spTree>
    <p:extLst>
      <p:ext uri="{BB962C8B-B14F-4D97-AF65-F5344CB8AC3E}">
        <p14:creationId xmlns:p14="http://schemas.microsoft.com/office/powerpoint/2010/main" val="2766183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37783-EC02-0FCA-458A-365950FF770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E7973E2-FB9D-5954-438F-4FBC1B11E86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DB0A3B0-B92E-89A2-70BF-30D71FCD735C}"/>
              </a:ext>
            </a:extLst>
          </p:cNvPr>
          <p:cNvSpPr>
            <a:spLocks noGrp="1"/>
          </p:cNvSpPr>
          <p:nvPr>
            <p:ph type="body" idx="1"/>
          </p:nvPr>
        </p:nvSpPr>
        <p:spPr/>
        <p:txBody>
          <a:bodyPr/>
          <a:lstStyle/>
          <a:p>
            <a:r>
              <a:rPr lang="sv-SE" sz="1300" dirty="0"/>
              <a:t>I bygglovet omsätts trädgårdsstadens gestaltning i praktiken – det är här som visionen förverkligas. Bygglovsprövningen </a:t>
            </a:r>
            <a:r>
              <a:rPr lang="sv-SE" sz="1300" b="0" dirty="0"/>
              <a:t>säkerställer att detaljplanens syfte följs, och att PBL:s utformningskrav uppfylls. Gestaltningens bedöms i flera skalor, t.ex. hur byggnader passar in i helheten, tomtens ordnande samt detaljer som entréer, fönster, material och färg. Underlag som kan stödja bedömningen är planbeskrivning, gestaltnings- och kvalitetsprogram, arkitekturstrategi och bygganvisningar.</a:t>
            </a:r>
          </a:p>
        </p:txBody>
      </p:sp>
      <p:sp>
        <p:nvSpPr>
          <p:cNvPr id="4" name="Platshållare för bildnummer 3">
            <a:extLst>
              <a:ext uri="{FF2B5EF4-FFF2-40B4-BE49-F238E27FC236}">
                <a16:creationId xmlns:a16="http://schemas.microsoft.com/office/drawing/2014/main" id="{BA5225D2-7C41-C56D-3C76-5E7D811699DA}"/>
              </a:ext>
            </a:extLst>
          </p:cNvPr>
          <p:cNvSpPr>
            <a:spLocks noGrp="1"/>
          </p:cNvSpPr>
          <p:nvPr>
            <p:ph type="sldNum" sz="quarter" idx="5"/>
          </p:nvPr>
        </p:nvSpPr>
        <p:spPr/>
        <p:txBody>
          <a:bodyPr/>
          <a:lstStyle/>
          <a:p>
            <a:fld id="{D93F4F4E-35AE-4F13-AA94-8E98E18073F4}" type="slidenum">
              <a:rPr lang="sv-SE" smtClean="0"/>
              <a:t>24</a:t>
            </a:fld>
            <a:endParaRPr lang="sv-SE"/>
          </a:p>
        </p:txBody>
      </p:sp>
    </p:spTree>
    <p:extLst>
      <p:ext uri="{BB962C8B-B14F-4D97-AF65-F5344CB8AC3E}">
        <p14:creationId xmlns:p14="http://schemas.microsoft.com/office/powerpoint/2010/main" val="1705592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4700A-8631-D7E5-6EAA-100F2A87242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56E2D7C-1352-20FE-EEA8-A01221C02A8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95B6575-1F33-4DC4-A856-01A75E7592D1}"/>
              </a:ext>
            </a:extLst>
          </p:cNvPr>
          <p:cNvSpPr>
            <a:spLocks noGrp="1"/>
          </p:cNvSpPr>
          <p:nvPr>
            <p:ph type="body" idx="1"/>
          </p:nvPr>
        </p:nvSpPr>
        <p:spPr/>
        <p:txBody>
          <a:bodyPr/>
          <a:lstStyle/>
          <a:p>
            <a:r>
              <a:rPr lang="sv-SE" sz="1300" dirty="0"/>
              <a:t>När det kommer till anläggning och förvaltning av trädgårdsstäder är det viktigt att tänka långsiktigt. Det handlar om att </a:t>
            </a:r>
          </a:p>
          <a:p>
            <a:pPr marL="285750" indent="-285750">
              <a:buFontTx/>
              <a:buChar char="-"/>
            </a:pPr>
            <a:r>
              <a:rPr lang="sv-SE" sz="1300" b="0" dirty="0"/>
              <a:t>hantera förvaltnings- och skötselfrågor tidigt i processen</a:t>
            </a:r>
          </a:p>
          <a:p>
            <a:pPr marL="285750" indent="-285750">
              <a:buFontTx/>
              <a:buChar char="-"/>
            </a:pPr>
            <a:r>
              <a:rPr lang="sv-SE" sz="1300" b="0" dirty="0"/>
              <a:t>väga anläggnings- och skötselkostnader mot långsiktiga samhällsvinster</a:t>
            </a:r>
          </a:p>
          <a:p>
            <a:pPr marL="285750" indent="-285750">
              <a:buFontTx/>
              <a:buChar char="-"/>
            </a:pPr>
            <a:r>
              <a:rPr lang="sv-SE" sz="1300" b="0" dirty="0"/>
              <a:t>integrera naturbaserade lösningar, t.ex. genom att bevara naturmark som har ett lägre skötselbehov. </a:t>
            </a:r>
          </a:p>
          <a:p>
            <a:pPr marL="285750" indent="-285750">
              <a:buFontTx/>
              <a:buChar char="-"/>
            </a:pPr>
            <a:endParaRPr lang="sv-SE" sz="1300" dirty="0"/>
          </a:p>
          <a:p>
            <a:pPr marL="0" indent="0">
              <a:buFontTx/>
              <a:buNone/>
            </a:pPr>
            <a:r>
              <a:rPr lang="sv-SE" sz="1300" b="0" dirty="0"/>
              <a:t>Några generella medskick till kommuner är att agera förebild på allmän platsmark, arbeta med kommunikationsinsatser och stötta boende/föreningar med råd om trädgårdsskötsel och odling, samt våga pröva innovativa skötselmetoder.</a:t>
            </a:r>
          </a:p>
        </p:txBody>
      </p:sp>
      <p:sp>
        <p:nvSpPr>
          <p:cNvPr id="4" name="Platshållare för bildnummer 3">
            <a:extLst>
              <a:ext uri="{FF2B5EF4-FFF2-40B4-BE49-F238E27FC236}">
                <a16:creationId xmlns:a16="http://schemas.microsoft.com/office/drawing/2014/main" id="{18A33504-4894-8A68-C323-3407F2F2ABD7}"/>
              </a:ext>
            </a:extLst>
          </p:cNvPr>
          <p:cNvSpPr>
            <a:spLocks noGrp="1"/>
          </p:cNvSpPr>
          <p:nvPr>
            <p:ph type="sldNum" sz="quarter" idx="5"/>
          </p:nvPr>
        </p:nvSpPr>
        <p:spPr/>
        <p:txBody>
          <a:bodyPr/>
          <a:lstStyle/>
          <a:p>
            <a:fld id="{D93F4F4E-35AE-4F13-AA94-8E98E18073F4}" type="slidenum">
              <a:rPr lang="sv-SE" smtClean="0"/>
              <a:t>25</a:t>
            </a:fld>
            <a:endParaRPr lang="sv-SE"/>
          </a:p>
        </p:txBody>
      </p:sp>
    </p:spTree>
    <p:extLst>
      <p:ext uri="{BB962C8B-B14F-4D97-AF65-F5344CB8AC3E}">
        <p14:creationId xmlns:p14="http://schemas.microsoft.com/office/powerpoint/2010/main" val="2798252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Vägledningens sista kapitel utgörs av en </a:t>
            </a:r>
            <a:r>
              <a:rPr lang="sv-SE" sz="1200" b="0" dirty="0"/>
              <a:t>exempelsamling. Här presenteras tio kommuner som byggt trädgårdsstäder eller områden med trädgårdsstadskaraktär i modern tid, eller som implementerat trädgårdsstadens principer i befintliga stadsdelar. </a:t>
            </a:r>
          </a:p>
          <a:p>
            <a:endParaRPr lang="sv-SE" sz="1200" b="0" dirty="0"/>
          </a:p>
          <a:p>
            <a:r>
              <a:rPr lang="sv-SE" sz="1200" b="0" dirty="0"/>
              <a:t>Syftet med exempelsamlingen är att inspirera och ge vägledning till kommuner och aktörer som står inför liknande projekt. Det är viktigt att poängtera att inget av exemplen i samlingen utgör en heltäckande trädgårdsstad enligt definitionen. I stället har varje projekt lyckats väl med vissa aspekter av trädgårdsstadens principer. </a:t>
            </a:r>
          </a:p>
          <a:p>
            <a:endParaRPr lang="sv-SE" sz="1200" dirty="0"/>
          </a:p>
          <a:p>
            <a:endParaRPr lang="sv-SE" dirty="0"/>
          </a:p>
        </p:txBody>
      </p:sp>
      <p:sp>
        <p:nvSpPr>
          <p:cNvPr id="4" name="Platshållare för bildnummer 3"/>
          <p:cNvSpPr>
            <a:spLocks noGrp="1"/>
          </p:cNvSpPr>
          <p:nvPr>
            <p:ph type="sldNum" sz="quarter" idx="5"/>
          </p:nvPr>
        </p:nvSpPr>
        <p:spPr/>
        <p:txBody>
          <a:bodyPr/>
          <a:lstStyle/>
          <a:p>
            <a:fld id="{D93F4F4E-35AE-4F13-AA94-8E98E18073F4}" type="slidenum">
              <a:rPr lang="sv-SE" smtClean="0"/>
              <a:t>26</a:t>
            </a:fld>
            <a:endParaRPr lang="sv-SE"/>
          </a:p>
        </p:txBody>
      </p:sp>
    </p:spTree>
    <p:extLst>
      <p:ext uri="{BB962C8B-B14F-4D97-AF65-F5344CB8AC3E}">
        <p14:creationId xmlns:p14="http://schemas.microsoft.com/office/powerpoint/2010/main" val="3787853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Utmaningar som det här regeringsuppdraget har visat på är att:</a:t>
            </a:r>
          </a:p>
          <a:p>
            <a:pPr marL="171450" indent="-171450">
              <a:buFontTx/>
              <a:buChar char="-"/>
            </a:pPr>
            <a:r>
              <a:rPr lang="sv-SE" dirty="0"/>
              <a:t>Det inte går att reglera ny vegetation och grönska på kvartersmark med PBL</a:t>
            </a:r>
          </a:p>
          <a:p>
            <a:pPr marL="171450" indent="-171450">
              <a:buFontTx/>
              <a:buChar char="-"/>
            </a:pPr>
            <a:r>
              <a:rPr lang="sv-SE" dirty="0"/>
              <a:t>Bygglovsbefriade åtgärder kan innebära att planens intentioner och den gestaltade helheten över tid kan förändras</a:t>
            </a:r>
          </a:p>
          <a:p>
            <a:pPr marL="171450" indent="-171450">
              <a:buFontTx/>
              <a:buChar char="-"/>
            </a:pPr>
            <a:r>
              <a:rPr lang="sv-SE" dirty="0"/>
              <a:t>Social blandning kan vara svår att uppnå eftersom det inte går att reglera upplåtelseformer i detaljplan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200" dirty="0"/>
              <a:t>Balansen </a:t>
            </a:r>
            <a:r>
              <a:rPr lang="sv-SE" sz="1200" dirty="0" err="1"/>
              <a:t>täthet-grönska-platsanpassning</a:t>
            </a:r>
            <a:r>
              <a:rPr lang="sv-SE" sz="1200" dirty="0"/>
              <a:t> kan vara en utmaning: krav på ekonomi, kollektivtrafik och teknik kan pressa bort småskaligheten och de gröna kvaliteterna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200" dirty="0"/>
              <a:t>Tekniska normer är inte alltid förenliga med målet om smala, gröna och sociala gaturum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200" dirty="0"/>
              <a:t>Avslutningsvis: att bygga en trädgårdsstad tar många år. Utan t.ex. gestaltnings- och kvalitetsprogram, tydliga planbestämmelser och långsiktig samordning kan det vara svårt att hålla visionen levande hela vägen.</a:t>
            </a:r>
            <a:endParaRPr lang="sv-S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171450" indent="-171450">
              <a:buFontTx/>
              <a:buChar char="-"/>
            </a:pPr>
            <a:endParaRPr lang="sv-SE" dirty="0"/>
          </a:p>
          <a:p>
            <a:pPr marL="171450" indent="-171450">
              <a:buFontTx/>
              <a:buChar char="-"/>
            </a:pPr>
            <a:endParaRPr lang="sv-SE" dirty="0"/>
          </a:p>
        </p:txBody>
      </p:sp>
      <p:sp>
        <p:nvSpPr>
          <p:cNvPr id="4" name="Platshållare för bildnummer 3"/>
          <p:cNvSpPr>
            <a:spLocks noGrp="1"/>
          </p:cNvSpPr>
          <p:nvPr>
            <p:ph type="sldNum" sz="quarter" idx="5"/>
          </p:nvPr>
        </p:nvSpPr>
        <p:spPr/>
        <p:txBody>
          <a:bodyPr/>
          <a:lstStyle/>
          <a:p>
            <a:fld id="{D93F4F4E-35AE-4F13-AA94-8E98E18073F4}" type="slidenum">
              <a:rPr lang="sv-SE" smtClean="0"/>
              <a:t>27</a:t>
            </a:fld>
            <a:endParaRPr lang="sv-SE"/>
          </a:p>
        </p:txBody>
      </p:sp>
    </p:spTree>
    <p:extLst>
      <p:ext uri="{BB962C8B-B14F-4D97-AF65-F5344CB8AC3E}">
        <p14:creationId xmlns:p14="http://schemas.microsoft.com/office/powerpoint/2010/main" val="680719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93F4F4E-35AE-4F13-AA94-8E98E18073F4}" type="slidenum">
              <a:rPr lang="sv-SE" smtClean="0"/>
              <a:t>28</a:t>
            </a:fld>
            <a:endParaRPr lang="sv-SE"/>
          </a:p>
        </p:txBody>
      </p:sp>
    </p:spTree>
    <p:extLst>
      <p:ext uri="{BB962C8B-B14F-4D97-AF65-F5344CB8AC3E}">
        <p14:creationId xmlns:p14="http://schemas.microsoft.com/office/powerpoint/2010/main" val="250800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Inom ramen för arbetet har tre fristående kunskapsrapporter tagits fram kopplat till natur och grönska. De två första i samverkan med Statens Lantbruksuniversitet och den tredje tillsammans med Lunds universitet.</a:t>
            </a:r>
            <a:endParaRPr lang="sv-SE" dirty="0"/>
          </a:p>
          <a:p>
            <a:endParaRPr lang="sv-SE" dirty="0"/>
          </a:p>
        </p:txBody>
      </p:sp>
      <p:sp>
        <p:nvSpPr>
          <p:cNvPr id="4" name="Platshållare för bildnummer 3"/>
          <p:cNvSpPr>
            <a:spLocks noGrp="1"/>
          </p:cNvSpPr>
          <p:nvPr>
            <p:ph type="sldNum" sz="quarter" idx="5"/>
          </p:nvPr>
        </p:nvSpPr>
        <p:spPr/>
        <p:txBody>
          <a:bodyPr/>
          <a:lstStyle/>
          <a:p>
            <a:fld id="{D93F4F4E-35AE-4F13-AA94-8E98E18073F4}" type="slidenum">
              <a:rPr lang="sv-SE" smtClean="0"/>
              <a:t>3</a:t>
            </a:fld>
            <a:endParaRPr lang="sv-SE"/>
          </a:p>
        </p:txBody>
      </p:sp>
    </p:spTree>
    <p:extLst>
      <p:ext uri="{BB962C8B-B14F-4D97-AF65-F5344CB8AC3E}">
        <p14:creationId xmlns:p14="http://schemas.microsoft.com/office/powerpoint/2010/main" val="635019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7983B-810A-4FBD-0013-F5BFCE20A6A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A56105C-E22E-4109-E019-3017A645D58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996A165-069C-BE27-FC00-AC390AD47090}"/>
              </a:ext>
            </a:extLst>
          </p:cNvPr>
          <p:cNvSpPr>
            <a:spLocks noGrp="1"/>
          </p:cNvSpPr>
          <p:nvPr>
            <p:ph type="body" idx="1"/>
          </p:nvPr>
        </p:nvSpPr>
        <p:spPr/>
        <p:txBody>
          <a:bodyPr/>
          <a:lstStyle/>
          <a:p>
            <a:r>
              <a:rPr lang="sv-SE" sz="1300" dirty="0"/>
              <a:t>Vägledningen sätter stadsbyggnadskonsten i fokus dvs hur vi bygger på ett genomtänkt och hållbart sätt. Det handlar om hur byggnader, gator, parker och torg placeras och samspelar så att ett område blir vackert, funktionellt, tryggt och trivsamt för människor. Men det handlar också om hur ett område fungerar i vardagen och om det är estetiskt tilltalande och hållbart över tid.</a:t>
            </a:r>
          </a:p>
          <a:p>
            <a:pPr defTabSz="990752">
              <a:defRPr/>
            </a:pPr>
            <a:endParaRPr lang="sv-SE" sz="1200" dirty="0"/>
          </a:p>
          <a:p>
            <a:pPr defTabSz="990752">
              <a:defRPr/>
            </a:pPr>
            <a:r>
              <a:rPr lang="sv-SE" sz="1200" dirty="0"/>
              <a:t>Vägledningen vill visa hur trädgårdsstaden kan vara ett relevant alternativ i hållbar stads- och ortsutveckling, öka kunskapen om trädgårdsstaden som stadsbyggnadstyp i vår tid, vilka grundidéer och principer som är bärande samt hur dessa kan säkras från planering till genomförande.</a:t>
            </a:r>
          </a:p>
          <a:p>
            <a:endParaRPr lang="sv-SE" dirty="0"/>
          </a:p>
        </p:txBody>
      </p:sp>
      <p:sp>
        <p:nvSpPr>
          <p:cNvPr id="4" name="Platshållare för bildnummer 3">
            <a:extLst>
              <a:ext uri="{FF2B5EF4-FFF2-40B4-BE49-F238E27FC236}">
                <a16:creationId xmlns:a16="http://schemas.microsoft.com/office/drawing/2014/main" id="{EB62E7D7-0350-2076-ACDE-AAECD14F4A0D}"/>
              </a:ext>
            </a:extLst>
          </p:cNvPr>
          <p:cNvSpPr>
            <a:spLocks noGrp="1"/>
          </p:cNvSpPr>
          <p:nvPr>
            <p:ph type="sldNum" sz="quarter" idx="5"/>
          </p:nvPr>
        </p:nvSpPr>
        <p:spPr/>
        <p:txBody>
          <a:bodyPr/>
          <a:lstStyle/>
          <a:p>
            <a:fld id="{D93F4F4E-35AE-4F13-AA94-8E98E18073F4}" type="slidenum">
              <a:rPr lang="sv-SE" smtClean="0"/>
              <a:t>4</a:t>
            </a:fld>
            <a:endParaRPr lang="sv-SE"/>
          </a:p>
        </p:txBody>
      </p:sp>
    </p:spTree>
    <p:extLst>
      <p:ext uri="{BB962C8B-B14F-4D97-AF65-F5344CB8AC3E}">
        <p14:creationId xmlns:p14="http://schemas.microsoft.com/office/powerpoint/2010/main" val="1018158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Vägledningen består av fem kapitel/delar.</a:t>
            </a:r>
          </a:p>
          <a:p>
            <a:endParaRPr lang="sv-SE" dirty="0"/>
          </a:p>
        </p:txBody>
      </p:sp>
      <p:sp>
        <p:nvSpPr>
          <p:cNvPr id="4" name="Platshållare för bildnummer 3"/>
          <p:cNvSpPr>
            <a:spLocks noGrp="1"/>
          </p:cNvSpPr>
          <p:nvPr>
            <p:ph type="sldNum" sz="quarter" idx="5"/>
          </p:nvPr>
        </p:nvSpPr>
        <p:spPr/>
        <p:txBody>
          <a:bodyPr/>
          <a:lstStyle/>
          <a:p>
            <a:fld id="{D93F4F4E-35AE-4F13-AA94-8E98E18073F4}" type="slidenum">
              <a:rPr lang="sv-SE" smtClean="0"/>
              <a:t>5</a:t>
            </a:fld>
            <a:endParaRPr lang="sv-SE"/>
          </a:p>
        </p:txBody>
      </p:sp>
    </p:spTree>
    <p:extLst>
      <p:ext uri="{BB962C8B-B14F-4D97-AF65-F5344CB8AC3E}">
        <p14:creationId xmlns:p14="http://schemas.microsoft.com/office/powerpoint/2010/main" val="2600262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90752">
              <a:defRPr/>
            </a:pPr>
            <a:r>
              <a:rPr lang="sv-SE" sz="1300" dirty="0"/>
              <a:t>Trädgårdsstäder stödjer flera nationella och internationella mål, och utgör i flera avseenden ett hållbart alternativ till framtida bebyggelseutveckling. Den kombinerar måttlig täthet med rik bostadsnära grönska, och svarar på flera av samtidens utmaningar: hälsa, social segregation, klimat och beredskap.</a:t>
            </a:r>
          </a:p>
          <a:p>
            <a:pPr defTabSz="990752">
              <a:defRPr/>
            </a:pPr>
            <a:endParaRPr lang="sv-SE" sz="1300" dirty="0"/>
          </a:p>
          <a:p>
            <a:pPr defTabSz="990752">
              <a:defRPr/>
            </a:pPr>
            <a:r>
              <a:rPr lang="sv-SE" sz="1300" dirty="0"/>
              <a:t>Forskning visar att grönska i flera skalor – egen trädgård, förgårdsmark, trädplanterade gator, parker, natur – minskar stress, </a:t>
            </a:r>
            <a:r>
              <a:rPr lang="sv-SE" sz="1300" dirty="0" err="1"/>
              <a:t>hjärt</a:t>
            </a:r>
            <a:r>
              <a:rPr lang="sv-SE" sz="1300" dirty="0"/>
              <a:t>–kärlsjukdomar och depression samt stärker barns immunförsvar och bidrar till ökad fysisk aktivitet. Att ha gröna miljöer inom ca 300 m från hemmet är särskilt viktigt för barn, äldre och sköra grupper i samhället. Forskningen visar också att en gradvis övergång mellan det offentliga och privata ger fler människor möjlighet att röra sig utomhus utifrån sina specifika fysiska och sociala behov.</a:t>
            </a:r>
          </a:p>
          <a:p>
            <a:pPr defTabSz="990752">
              <a:defRPr/>
            </a:pPr>
            <a:endParaRPr lang="sv-SE" sz="1300" dirty="0"/>
          </a:p>
          <a:p>
            <a:pPr defTabSz="990752">
              <a:defRPr/>
            </a:pPr>
            <a:r>
              <a:rPr lang="sv-SE" sz="1300" dirty="0"/>
              <a:t>Trädgårdsstäder stärker den sociala hållbarheten. Blandade bostadstyper och upplåtelseformer, småskaliga gator, förgårdsmark och halvoffentliga gårdar skapar många naturliga mötesplatser. Forskning visar att sådana rumsliga kvaliteter ökar tillhörighet, trygghet och social sammanhållning. </a:t>
            </a:r>
          </a:p>
          <a:p>
            <a:pPr defTabSz="990752">
              <a:defRPr/>
            </a:pPr>
            <a:endParaRPr lang="sv-SE" sz="1300" dirty="0"/>
          </a:p>
          <a:p>
            <a:pPr defTabSz="990752">
              <a:defRPr/>
            </a:pPr>
            <a:r>
              <a:rPr lang="sv-SE" sz="1300" dirty="0"/>
              <a:t>Trädgårdsstäder bidrar till hållbara resor och fysisk aktivitet, då dess finmaskiga </a:t>
            </a:r>
            <a:r>
              <a:rPr lang="sv-SE" sz="1300" dirty="0" err="1"/>
              <a:t>genomsilande</a:t>
            </a:r>
            <a:r>
              <a:rPr lang="sv-SE" sz="1300" dirty="0"/>
              <a:t> gatunät, i kombination med närhet till olika målpunkter, gör att fler väljer att gå och cykla i vardagen. Studier visar att det finns ett tydligt samband mellan sådan struktur, ökad fysisk aktivitet och bättre folkhälsa.</a:t>
            </a:r>
          </a:p>
          <a:p>
            <a:pPr defTabSz="990752">
              <a:defRPr/>
            </a:pPr>
            <a:endParaRPr lang="sv-SE" sz="1300" dirty="0"/>
          </a:p>
          <a:p>
            <a:pPr defTabSz="990752">
              <a:defRPr/>
            </a:pPr>
            <a:r>
              <a:rPr lang="sv-SE" sz="1300" dirty="0"/>
              <a:t>Trädgårdsstäder främjar klimatanpassning, biologisk mångfald och robusthet, bland annat genom att de gröna miljöerna i bebyggelsens mellanrum kyler staden, tar hand om dagvatten och gynnar biologisk mångfald. Den är </a:t>
            </a:r>
            <a:r>
              <a:rPr lang="sv-SE" sz="1300" dirty="0" err="1"/>
              <a:t>yteffektiv</a:t>
            </a:r>
            <a:r>
              <a:rPr lang="sv-SE" sz="1300" dirty="0"/>
              <a:t> och grön och kan ge underlag för kollektivtrafik, lokal energiproduktion och odling – vilket stärker både klimat- och krisberedskap.</a:t>
            </a:r>
          </a:p>
          <a:p>
            <a:pPr defTabSz="990752">
              <a:defRPr/>
            </a:pPr>
            <a:endParaRPr lang="sv-SE" sz="1300" dirty="0"/>
          </a:p>
          <a:p>
            <a:pPr defTabSz="990752">
              <a:defRPr/>
            </a:pPr>
            <a:r>
              <a:rPr lang="sv-SE" sz="1300" dirty="0"/>
              <a:t>Trädgårdsstäder bidrar till ekonomiskt hållbara livsmiljöer. Hälsoekonomiska studier visar att investeringar i grönstruktur ger stor samhällsekonomisk avkastning, t.ex. i form av minskade vårdkostnader, lägre sjukfrånvaro, högre fastighetsvärden och ökad trygghet.</a:t>
            </a:r>
          </a:p>
          <a:p>
            <a:pPr defTabSz="990752">
              <a:defRPr/>
            </a:pPr>
            <a:endParaRPr lang="sv-SE" sz="1300" dirty="0"/>
          </a:p>
          <a:p>
            <a:pPr defTabSz="990752">
              <a:defRPr/>
            </a:pPr>
            <a:endParaRPr lang="sv-SE" sz="1300"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3F4F4E-35AE-4F13-AA94-8E98E18073F4}" type="slidenum">
              <a:rPr kumimoji="0" lang="sv-S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7051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 framtida trädgårdsstaden läker ihop och komplettera befintliga stads- och tätortsstrukturer. Den tillför social hållbarhet med blandade åldrar och kvarboende, rekreativa upplevelser, rörelserikedom, närhet och gemenskap – men också kulturella värden genom till exempel stadsodling, lokal mat och nya mötesplatser.</a:t>
            </a:r>
          </a:p>
          <a:p>
            <a:endParaRPr lang="sv-SE" dirty="0"/>
          </a:p>
          <a:p>
            <a:r>
              <a:rPr lang="sv-SE" dirty="0"/>
              <a:t>Framtidens trädgårdsstad är en plats där små mobila hubbar för försäljning, caféer och marknader kan integreras i parkerna, så att stadsliv och natur smälter samman. Beroende på storlek och läge kan trädgårdsstaden antingen låna service och kollektivtrafik från närliggande stadsdelar eller vara en egen bärande enhet.</a:t>
            </a:r>
          </a:p>
          <a:p>
            <a:endParaRPr lang="sv-SE" dirty="0"/>
          </a:p>
          <a:p>
            <a:r>
              <a:rPr lang="sv-SE" dirty="0"/>
              <a:t>Trädgårdsstaden ger möjlighet att utveckla innovativa småhus med modern träarkitektur – </a:t>
            </a:r>
            <a:r>
              <a:rPr lang="sv-SE" dirty="0" err="1"/>
              <a:t>modulära</a:t>
            </a:r>
            <a:r>
              <a:rPr lang="sv-SE" dirty="0"/>
              <a:t> och flexibla bostäder som kan byggas ut, minskas eller anpassas över tid. Trädgårdsstaden kan också ge insteg till olika former av självbyggeri och </a:t>
            </a:r>
            <a:r>
              <a:rPr lang="sv-SE" dirty="0" err="1"/>
              <a:t>byggemenskaper</a:t>
            </a:r>
            <a:r>
              <a:rPr lang="sv-SE" dirty="0"/>
              <a:t>, vilket breddar boendeformerna.</a:t>
            </a:r>
          </a:p>
          <a:p>
            <a:endParaRPr lang="sv-SE" dirty="0"/>
          </a:p>
          <a:p>
            <a:r>
              <a:rPr lang="sv-SE" dirty="0"/>
              <a:t>Med sin måttfulla täthet och skala öppnar trädgårdsstaden för effektiv användning av tak till solpaneler och lokal energiproduktion, i kombination med återvinning av avfall och biogas från matrester. Den sammanhängande grönskan ger goda möjligheter till innovativ dagvattenhantering längs naturliga flöden och minskad översvämningsrisk. Parker, fruktträd och </a:t>
            </a:r>
            <a:r>
              <a:rPr lang="sv-SE" dirty="0" err="1"/>
              <a:t>pollinatörsvänliga</a:t>
            </a:r>
            <a:r>
              <a:rPr lang="sv-SE" dirty="0"/>
              <a:t> planteringar – liksom gröna tak- och väggodlingar – bygger in biologisk mångfald i stadsdelen.</a:t>
            </a:r>
          </a:p>
          <a:p>
            <a:endParaRPr lang="sv-SE" dirty="0"/>
          </a:p>
          <a:p>
            <a:r>
              <a:rPr lang="sv-SE" dirty="0"/>
              <a:t>Tekniken kan vara en integrerad del av framtidens trädgårdsstad: smarta sensorer för bevattning kan bidra till självförsörjning ur ett beredskapsperspektiv, liksom energi- och trafikoptimering. Digitala plattformar kan underlätta delning av resurser som bilar, verktyg och mat. Självkörande småfordon och elektriska minibussar kan röra sig på smala gator, medan gång- och cykelbanor slingrar sig mellan bostäder och parker.</a:t>
            </a:r>
          </a:p>
          <a:p>
            <a:endParaRPr lang="sv-SE" dirty="0"/>
          </a:p>
          <a:p>
            <a:r>
              <a:rPr lang="sv-SE" dirty="0"/>
              <a:t>Det är svårt att förutse den tekniska utvecklingen och kostnadseffektiviteten varför det är viktigt att följa utvecklingen noga och planera så att ytor kan omvandlas och användas på nya sätt. Poängen är att undvika fastlåsande strukturer – trädgårdsstaden ska kunna utvecklas över tid utan att tappa sina grundidéer om småskalighet, närhet och grönska.</a:t>
            </a:r>
          </a:p>
          <a:p>
            <a:endParaRPr lang="sv-SE" dirty="0"/>
          </a:p>
        </p:txBody>
      </p:sp>
      <p:sp>
        <p:nvSpPr>
          <p:cNvPr id="4" name="Platshållare för bildnummer 3"/>
          <p:cNvSpPr>
            <a:spLocks noGrp="1"/>
          </p:cNvSpPr>
          <p:nvPr>
            <p:ph type="sldNum" sz="quarter" idx="5"/>
          </p:nvPr>
        </p:nvSpPr>
        <p:spPr/>
        <p:txBody>
          <a:bodyPr/>
          <a:lstStyle/>
          <a:p>
            <a:fld id="{D93F4F4E-35AE-4F13-AA94-8E98E18073F4}" type="slidenum">
              <a:rPr lang="sv-SE" smtClean="0"/>
              <a:t>7</a:t>
            </a:fld>
            <a:endParaRPr lang="sv-SE"/>
          </a:p>
        </p:txBody>
      </p:sp>
    </p:spTree>
    <p:extLst>
      <p:ext uri="{BB962C8B-B14F-4D97-AF65-F5344CB8AC3E}">
        <p14:creationId xmlns:p14="http://schemas.microsoft.com/office/powerpoint/2010/main" val="3274811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Grundidéerna beskriver de grundläggande värden som en trädgårdsstad besitter och som ger de effekter som beskrivs i kapitel 1 ”Varför planera för trädgårdsstäder?”.</a:t>
            </a:r>
          </a:p>
          <a:p>
            <a:endParaRPr lang="sv-SE" dirty="0"/>
          </a:p>
          <a:p>
            <a:pPr marL="342900" indent="-342900">
              <a:lnSpc>
                <a:spcPct val="110000"/>
              </a:lnSpc>
              <a:buFont typeface="Wingdings" panose="05000000000000000000" pitchFamily="2" charset="2"/>
              <a:buChar char="§"/>
            </a:pPr>
            <a:r>
              <a:rPr lang="sv-SE" dirty="0"/>
              <a:t>Trädgårdsstaden tillvaratar stadens och landsbygdens kvaliteter: Stadens fördelar i form av stadsmässighet och närhet med landsbygdens fördelar med god tillgång till grönska och natur. Samhällsservice och kollektivtrafik finns i området eller nära. Trädgårdsstaden kopplar samman, länkar och läker befintliga bebyggelse- och grönstrukturer med goda gång- och cykelförbindelser. </a:t>
            </a:r>
          </a:p>
          <a:p>
            <a:pPr marL="0" indent="0">
              <a:lnSpc>
                <a:spcPct val="110000"/>
              </a:lnSpc>
              <a:buFont typeface="Wingdings" panose="05000000000000000000" pitchFamily="2" charset="2"/>
              <a:buNone/>
            </a:pPr>
            <a:r>
              <a:rPr lang="sv-SE" dirty="0"/>
              <a:t>          </a:t>
            </a:r>
          </a:p>
          <a:p>
            <a:pPr marL="342900" indent="-342900">
              <a:lnSpc>
                <a:spcPct val="110000"/>
              </a:lnSpc>
              <a:buFont typeface="Wingdings" panose="05000000000000000000" pitchFamily="2" charset="2"/>
              <a:buChar char="§"/>
            </a:pPr>
            <a:r>
              <a:rPr lang="sv-SE" dirty="0"/>
              <a:t>I trädgårdsstaden utgör grönskan grundidentiteten och bildar en sammanhängande väv från den enskilda trädgården ut till parker och grönområden: Det gröna har en stark formgivande roll där anlagda parker, trädkantade gator, gröna små platsbildningar, förgårdar, häckar, trädgårdar, gröna bostadsgårdar och smitvägar binder ihop det gröna till en sammanhängande väv utan avbrott. Olika trädslag och växtlighet ger varje gata, plats och kvarter sin särskilda identitet. </a:t>
            </a:r>
          </a:p>
          <a:p>
            <a:pPr marL="342900" indent="-342900">
              <a:lnSpc>
                <a:spcPct val="110000"/>
              </a:lnSpc>
              <a:buFont typeface="Wingdings" panose="05000000000000000000" pitchFamily="2" charset="2"/>
              <a:buChar char="§"/>
            </a:pPr>
            <a:endParaRPr lang="sv-SE" dirty="0"/>
          </a:p>
          <a:p>
            <a:pPr marL="342900" indent="-342900">
              <a:buFont typeface="Wingdings" panose="05000000000000000000" pitchFamily="2" charset="2"/>
              <a:buChar char="§"/>
            </a:pPr>
            <a:r>
              <a:rPr lang="sv-SE" dirty="0"/>
              <a:t>Trädgårdsstadens identitet och karaktärsdrag tar utgångspunkt i platsens topografi, natur- och kulturvärden samt relation till omgivningen och skapar en nära koppling till landskapet. Naturmark, stenmurar och karaktärsfulla träd bidrar till trädgårdsstadens gröna och kulturella kvaliteter och ger spännande utblickar, fondmotiv och rum/platser med tydlig identitet.</a:t>
            </a:r>
          </a:p>
          <a:p>
            <a:endParaRPr lang="sv-SE" dirty="0"/>
          </a:p>
        </p:txBody>
      </p:sp>
      <p:sp>
        <p:nvSpPr>
          <p:cNvPr id="4" name="Platshållare för bildnummer 3"/>
          <p:cNvSpPr>
            <a:spLocks noGrp="1"/>
          </p:cNvSpPr>
          <p:nvPr>
            <p:ph type="sldNum" sz="quarter" idx="5"/>
          </p:nvPr>
        </p:nvSpPr>
        <p:spPr/>
        <p:txBody>
          <a:bodyPr/>
          <a:lstStyle/>
          <a:p>
            <a:fld id="{D93F4F4E-35AE-4F13-AA94-8E98E18073F4}" type="slidenum">
              <a:rPr lang="sv-SE" smtClean="0"/>
              <a:t>8</a:t>
            </a:fld>
            <a:endParaRPr lang="sv-SE"/>
          </a:p>
        </p:txBody>
      </p:sp>
    </p:spTree>
    <p:extLst>
      <p:ext uri="{BB962C8B-B14F-4D97-AF65-F5344CB8AC3E}">
        <p14:creationId xmlns:p14="http://schemas.microsoft.com/office/powerpoint/2010/main" val="2462409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C75FF-F066-8611-6764-9475B1463DF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C468A92-AB12-EBF0-902F-56E15A12F6F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A36E057-1A69-C6D0-BD85-9F46A3B20690}"/>
              </a:ext>
            </a:extLst>
          </p:cNvPr>
          <p:cNvSpPr>
            <a:spLocks noGrp="1"/>
          </p:cNvSpPr>
          <p:nvPr>
            <p:ph type="body" idx="1"/>
          </p:nvPr>
        </p:nvSpPr>
        <p:spPr/>
        <p:txBody>
          <a:bodyPr/>
          <a:lstStyle/>
          <a:p>
            <a:pPr marL="342900" indent="-342900">
              <a:buFont typeface="Wingdings" panose="05000000000000000000" pitchFamily="2" charset="2"/>
              <a:buChar char="§"/>
            </a:pPr>
            <a:r>
              <a:rPr lang="sv-SE" sz="1200" dirty="0"/>
              <a:t>Trädgårdsstadens olika delar fogas samman och samspelar med varandra utifrån en samstämmig och genomtänkt helhet: I trädgårdsstaden skapas variation inom ett gemensamt tema och de ingående delarna dvs såväl bebyggelse som grönska utformas likvärdigt i både formspråk och karaktär. Genom den gröna väven binds gator, bebyggelse och platser samman på ett upplevelserikt sätt. Variation skapas genom samspelet mellan platsens topografi och landskap, genom olika hustyper, husens placering i relation till gatan, genom gaturummens bredd, förgårdsmarkens djup, grönskans variation i de offentliga rummen samt byggnadernas små inneboende variationer i uttryck. Bebyggelsen hålls samman genom ett gestaltningsmässigt tema tex genom volymer, tak, material och färgskala medan detaljer som entréer, fönster, takfot och kulör varieras inom temat.</a:t>
            </a:r>
          </a:p>
          <a:p>
            <a:pPr marL="342900" indent="-342900">
              <a:buFont typeface="Wingdings" panose="05000000000000000000" pitchFamily="2" charset="2"/>
              <a:buChar char="§"/>
            </a:pPr>
            <a:endParaRPr lang="sv-SE" sz="1200" dirty="0"/>
          </a:p>
          <a:p>
            <a:pPr marL="342900" indent="-342900">
              <a:buFont typeface="Wingdings" panose="05000000000000000000" pitchFamily="2" charset="2"/>
              <a:buChar char="§"/>
            </a:pPr>
            <a:r>
              <a:rPr lang="sv-SE" sz="1200" dirty="0"/>
              <a:t>I trädgårdsstaden finns en gradvis och mjuk övergång från de privata till de offentliga rummen och platserna: I trädgårdsstaden möts de offentliga och privata rummen genom halvoffentliga rum som intima bostadsgator och smitvägar med halvprivata rum som förgårdsmark och bostadsgårdar. De halvoffentliga och halvprivata rummen är viktiga för spontana och vardagliga möten, lek och interaktion mellan de boende.</a:t>
            </a:r>
          </a:p>
          <a:p>
            <a:pPr marL="342900" indent="-342900">
              <a:lnSpc>
                <a:spcPct val="110000"/>
              </a:lnSpc>
              <a:buFont typeface="Wingdings" panose="05000000000000000000" pitchFamily="2" charset="2"/>
              <a:buChar char="§"/>
            </a:pPr>
            <a:endParaRPr lang="sv-SE" sz="1200" dirty="0"/>
          </a:p>
          <a:p>
            <a:pPr marL="342900" indent="-342900">
              <a:buFont typeface="Wingdings" panose="05000000000000000000" pitchFamily="2" charset="2"/>
              <a:buChar char="§"/>
            </a:pPr>
            <a:r>
              <a:rPr lang="sv-SE" sz="1200" dirty="0"/>
              <a:t>Trädgårdsstadens bebyggelse är småskalig och måttfull till sin karaktär: Bebyggelsen utgår från den mänskliga skalan vilket främjar kontakten mellan byggnad, gata och gård och ger de boende möjlighet att vara delaktiga i det som händer på gatan och i gårdsrummet. Bebyggelsen grupperas i mindre enheter kring en gata eller gård för att skapa social trygghet och överblickbarhet samt kontakt grannar emellan.</a:t>
            </a:r>
          </a:p>
          <a:p>
            <a:endParaRPr lang="sv-SE" dirty="0"/>
          </a:p>
        </p:txBody>
      </p:sp>
      <p:sp>
        <p:nvSpPr>
          <p:cNvPr id="4" name="Platshållare för bildnummer 3">
            <a:extLst>
              <a:ext uri="{FF2B5EF4-FFF2-40B4-BE49-F238E27FC236}">
                <a16:creationId xmlns:a16="http://schemas.microsoft.com/office/drawing/2014/main" id="{75B73AFC-E558-4959-0C95-3125DEF77245}"/>
              </a:ext>
            </a:extLst>
          </p:cNvPr>
          <p:cNvSpPr>
            <a:spLocks noGrp="1"/>
          </p:cNvSpPr>
          <p:nvPr>
            <p:ph type="sldNum" sz="quarter" idx="5"/>
          </p:nvPr>
        </p:nvSpPr>
        <p:spPr/>
        <p:txBody>
          <a:bodyPr/>
          <a:lstStyle/>
          <a:p>
            <a:fld id="{D93F4F4E-35AE-4F13-AA94-8E98E18073F4}" type="slidenum">
              <a:rPr lang="sv-SE" smtClean="0"/>
              <a:t>9</a:t>
            </a:fld>
            <a:endParaRPr lang="sv-SE"/>
          </a:p>
        </p:txBody>
      </p:sp>
    </p:spTree>
    <p:extLst>
      <p:ext uri="{BB962C8B-B14F-4D97-AF65-F5344CB8AC3E}">
        <p14:creationId xmlns:p14="http://schemas.microsoft.com/office/powerpoint/2010/main" val="40844380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55576" y="2854800"/>
            <a:ext cx="7772400" cy="1313185"/>
          </a:xfrm>
          <a:prstGeom prst="rect">
            <a:avLst/>
          </a:prstGeom>
        </p:spPr>
        <p:txBody>
          <a:bodyPr anchor="t">
            <a:noAutofit/>
          </a:bodyPr>
          <a:lstStyle>
            <a:lvl1pPr>
              <a:defRPr sz="4400" baseline="0">
                <a:latin typeface="Arial" panose="020B0604020202020204" pitchFamily="34" charset="0"/>
                <a:cs typeface="Arial" panose="020B0604020202020204" pitchFamily="34" charset="0"/>
              </a:defRPr>
            </a:lvl1pPr>
          </a:lstStyle>
          <a:p>
            <a:r>
              <a:rPr lang="sv-SE" dirty="0"/>
              <a:t>Skriv presentationens </a:t>
            </a:r>
            <a:br>
              <a:rPr lang="sv-SE" dirty="0"/>
            </a:br>
            <a:r>
              <a:rPr lang="sv-SE" dirty="0"/>
              <a:t>namn här</a:t>
            </a:r>
          </a:p>
        </p:txBody>
      </p:sp>
      <p:sp>
        <p:nvSpPr>
          <p:cNvPr id="3" name="Underrubrik 2"/>
          <p:cNvSpPr>
            <a:spLocks noGrp="1"/>
          </p:cNvSpPr>
          <p:nvPr>
            <p:ph type="subTitle" idx="1" hasCustomPrompt="1"/>
          </p:nvPr>
        </p:nvSpPr>
        <p:spPr>
          <a:xfrm>
            <a:off x="1441376" y="4255200"/>
            <a:ext cx="6400800" cy="432048"/>
          </a:xfrm>
          <a:prstGeom prst="rect">
            <a:avLst/>
          </a:prstGeom>
        </p:spPr>
        <p:txBody>
          <a:bodyPr>
            <a:normAutofit/>
          </a:bodyPr>
          <a:lstStyle>
            <a:lvl1pPr marL="0" indent="0" algn="ctr">
              <a:buNone/>
              <a:defRPr sz="1800" baseline="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Skriv ditt namn och titel här</a:t>
            </a:r>
          </a:p>
        </p:txBody>
      </p:sp>
      <p:sp>
        <p:nvSpPr>
          <p:cNvPr id="4" name="Platshållare för datum 3"/>
          <p:cNvSpPr>
            <a:spLocks noGrp="1"/>
          </p:cNvSpPr>
          <p:nvPr>
            <p:ph type="dt" sz="half" idx="10"/>
          </p:nvPr>
        </p:nvSpPr>
        <p:spPr/>
        <p:txBody>
          <a:bodyPr/>
          <a:lstStyle/>
          <a:p>
            <a:fld id="{C16BD0C5-E018-444F-92A8-3020608CA0C4}" type="datetimeFigureOut">
              <a:rPr lang="sv-SE" smtClean="0"/>
              <a:t>2026-06-25</a:t>
            </a:fld>
            <a:endParaRPr lang="sv-SE"/>
          </a:p>
        </p:txBody>
      </p:sp>
      <p:sp>
        <p:nvSpPr>
          <p:cNvPr id="6" name="Platshållare för bildnummer 5"/>
          <p:cNvSpPr>
            <a:spLocks noGrp="1"/>
          </p:cNvSpPr>
          <p:nvPr>
            <p:ph type="sldNum" sz="quarter" idx="12"/>
          </p:nvPr>
        </p:nvSpPr>
        <p:spPr/>
        <p:txBody>
          <a:bodyPr/>
          <a:lstStyle/>
          <a:p>
            <a:fld id="{3EC3C013-F727-4E01-878A-1532BF0324A3}" type="slidenum">
              <a:rPr lang="sv-SE" smtClean="0"/>
              <a:t>‹#›</a:t>
            </a:fld>
            <a:endParaRPr lang="sv-SE"/>
          </a:p>
        </p:txBody>
      </p:sp>
      <p:pic>
        <p:nvPicPr>
          <p:cNvPr id="7" name="Bildobjekt 6"/>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267453" y="841598"/>
            <a:ext cx="2609093" cy="1312819"/>
          </a:xfrm>
          <a:prstGeom prst="rect">
            <a:avLst/>
          </a:prstGeom>
        </p:spPr>
      </p:pic>
    </p:spTree>
    <p:extLst>
      <p:ext uri="{BB962C8B-B14F-4D97-AF65-F5344CB8AC3E}">
        <p14:creationId xmlns:p14="http://schemas.microsoft.com/office/powerpoint/2010/main" val="2577059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Rubrik + 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68000" y="270000"/>
            <a:ext cx="6660000" cy="810000"/>
          </a:xfrm>
          <a:prstGeom prst="rect">
            <a:avLst/>
          </a:prstGeom>
        </p:spPr>
        <p:txBody>
          <a:bodyPr anchor="t">
            <a:normAutofit/>
          </a:bodyPr>
          <a:lstStyle>
            <a:lvl1pPr algn="l">
              <a:defRPr sz="3000">
                <a:latin typeface="Arial" panose="020B0604020202020204" pitchFamily="34" charset="0"/>
                <a:cs typeface="Arial" panose="020B0604020202020204" pitchFamily="34" charset="0"/>
              </a:defRPr>
            </a:lvl1pPr>
          </a:lstStyle>
          <a:p>
            <a:r>
              <a:rPr lang="sv-SE"/>
              <a:t>Klicka här för att ändra mall för rubrikformat</a:t>
            </a:r>
            <a:endParaRPr lang="sv-SE" dirty="0"/>
          </a:p>
        </p:txBody>
      </p:sp>
      <p:sp>
        <p:nvSpPr>
          <p:cNvPr id="3" name="Platshållare för innehåll 2"/>
          <p:cNvSpPr>
            <a:spLocks noGrp="1"/>
          </p:cNvSpPr>
          <p:nvPr>
            <p:ph sz="half" idx="1" hasCustomPrompt="1"/>
          </p:nvPr>
        </p:nvSpPr>
        <p:spPr>
          <a:xfrm>
            <a:off x="468000" y="1215000"/>
            <a:ext cx="3960000" cy="3375000"/>
          </a:xfrm>
          <a:prstGeom prst="rect">
            <a:avLst/>
          </a:prstGeom>
        </p:spPr>
        <p:txBody>
          <a:bodyPr>
            <a:normAutofit/>
          </a:bodyPr>
          <a:lstStyle>
            <a:lvl1pPr marL="0" indent="0" algn="l">
              <a:buNone/>
              <a:defRPr sz="1800">
                <a:latin typeface="Arial" panose="020B0604020202020204" pitchFamily="34" charset="0"/>
                <a:cs typeface="Arial" panose="020B0604020202020204" pitchFamily="34" charset="0"/>
              </a:defRPr>
            </a:lvl1pPr>
            <a:lvl2pPr algn="l">
              <a:defRPr sz="2000">
                <a:latin typeface="Arial" panose="020B0604020202020204" pitchFamily="34" charset="0"/>
                <a:cs typeface="Arial" panose="020B0604020202020204" pitchFamily="34" charset="0"/>
              </a:defRPr>
            </a:lvl2pPr>
            <a:lvl3pPr algn="l">
              <a:defRPr sz="2000">
                <a:latin typeface="Arial" panose="020B0604020202020204" pitchFamily="34" charset="0"/>
                <a:cs typeface="Arial" panose="020B0604020202020204" pitchFamily="34" charset="0"/>
              </a:defRPr>
            </a:lvl3pPr>
            <a:lvl4pPr algn="l">
              <a:defRPr sz="2000">
                <a:latin typeface="Arial" panose="020B0604020202020204" pitchFamily="34" charset="0"/>
                <a:cs typeface="Arial" panose="020B0604020202020204" pitchFamily="34" charset="0"/>
              </a:defRPr>
            </a:lvl4pPr>
            <a:lvl5pPr algn="l">
              <a:defRPr sz="20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sv-SE" dirty="0"/>
              <a:t>Textinnehåll, här skriver du din text, glöm inte – skriv kort och kärnfullt!</a:t>
            </a:r>
          </a:p>
        </p:txBody>
      </p:sp>
      <p:sp>
        <p:nvSpPr>
          <p:cNvPr id="4" name="Platshållare för innehåll 3"/>
          <p:cNvSpPr>
            <a:spLocks noGrp="1"/>
          </p:cNvSpPr>
          <p:nvPr>
            <p:ph sz="half" idx="2" hasCustomPrompt="1"/>
          </p:nvPr>
        </p:nvSpPr>
        <p:spPr>
          <a:xfrm>
            <a:off x="4752000" y="1215000"/>
            <a:ext cx="3960000" cy="33750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dirty="0"/>
              <a:t>Textinnehåll, här skriver du din text, glöm inte – skriv kort och kärnfullt!</a:t>
            </a:r>
          </a:p>
        </p:txBody>
      </p:sp>
      <p:sp>
        <p:nvSpPr>
          <p:cNvPr id="5" name="Platshållare för datum 4"/>
          <p:cNvSpPr>
            <a:spLocks noGrp="1"/>
          </p:cNvSpPr>
          <p:nvPr>
            <p:ph type="dt" sz="half" idx="10"/>
          </p:nvPr>
        </p:nvSpPr>
        <p:spPr/>
        <p:txBody>
          <a:bodyPr/>
          <a:lstStyle/>
          <a:p>
            <a:fld id="{C16BD0C5-E018-444F-92A8-3020608CA0C4}" type="datetimeFigureOut">
              <a:rPr lang="sv-SE" smtClean="0"/>
              <a:t>2026-06-25</a:t>
            </a:fld>
            <a:endParaRPr lang="sv-SE"/>
          </a:p>
        </p:txBody>
      </p:sp>
      <p:sp>
        <p:nvSpPr>
          <p:cNvPr id="7" name="Platshållare för bildnummer 6"/>
          <p:cNvSpPr>
            <a:spLocks noGrp="1"/>
          </p:cNvSpPr>
          <p:nvPr>
            <p:ph type="sldNum" sz="quarter" idx="12"/>
          </p:nvPr>
        </p:nvSpPr>
        <p:spPr/>
        <p:txBody>
          <a:bodyPr/>
          <a:lstStyle/>
          <a:p>
            <a:fld id="{3EC3C013-F727-4E01-878A-1532BF0324A3}" type="slidenum">
              <a:rPr lang="sv-SE" smtClean="0"/>
              <a:t>‹#›</a:t>
            </a:fld>
            <a:endParaRPr lang="sv-SE"/>
          </a:p>
        </p:txBody>
      </p:sp>
      <p:sp>
        <p:nvSpPr>
          <p:cNvPr id="9" name="Rektangel 8"/>
          <p:cNvSpPr/>
          <p:nvPr userDrawn="1"/>
        </p:nvSpPr>
        <p:spPr>
          <a:xfrm>
            <a:off x="0" y="0"/>
            <a:ext cx="108000" cy="51435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5F27F621-C85D-A90F-58E0-7837946D5E9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7848001" y="270656"/>
            <a:ext cx="897775" cy="451734"/>
          </a:xfrm>
          <a:prstGeom prst="rect">
            <a:avLst/>
          </a:prstGeom>
        </p:spPr>
      </p:pic>
    </p:spTree>
    <p:extLst>
      <p:ext uri="{BB962C8B-B14F-4D97-AF65-F5344CB8AC3E}">
        <p14:creationId xmlns:p14="http://schemas.microsoft.com/office/powerpoint/2010/main" val="3048529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 två innehåll m underrubrik">
    <p:spTree>
      <p:nvGrpSpPr>
        <p:cNvPr id="1" name=""/>
        <p:cNvGrpSpPr/>
        <p:nvPr/>
      </p:nvGrpSpPr>
      <p:grpSpPr>
        <a:xfrm>
          <a:off x="0" y="0"/>
          <a:ext cx="0" cy="0"/>
          <a:chOff x="0" y="0"/>
          <a:chExt cx="0" cy="0"/>
        </a:xfrm>
      </p:grpSpPr>
      <p:sp>
        <p:nvSpPr>
          <p:cNvPr id="2" name="Rubrik 1"/>
          <p:cNvSpPr>
            <a:spLocks noGrp="1"/>
          </p:cNvSpPr>
          <p:nvPr>
            <p:ph type="title"/>
          </p:nvPr>
        </p:nvSpPr>
        <p:spPr>
          <a:xfrm>
            <a:off x="468000" y="270000"/>
            <a:ext cx="6660000" cy="810000"/>
          </a:xfrm>
          <a:prstGeom prst="rect">
            <a:avLst/>
          </a:prstGeom>
        </p:spPr>
        <p:txBody>
          <a:bodyPr anchor="t">
            <a:normAutofit/>
          </a:bodyPr>
          <a:lstStyle>
            <a:lvl1pPr algn="l">
              <a:defRPr sz="3000">
                <a:latin typeface="Arial" panose="020B0604020202020204" pitchFamily="34" charset="0"/>
                <a:cs typeface="Arial" panose="020B0604020202020204" pitchFamily="34" charset="0"/>
              </a:defRPr>
            </a:lvl1pPr>
          </a:lstStyle>
          <a:p>
            <a:r>
              <a:rPr lang="sv-SE"/>
              <a:t>Klicka här för att ändra mall för rubrikformat</a:t>
            </a:r>
            <a:endParaRPr lang="sv-SE" dirty="0"/>
          </a:p>
        </p:txBody>
      </p:sp>
      <p:sp>
        <p:nvSpPr>
          <p:cNvPr id="3" name="Platshållare för text 2"/>
          <p:cNvSpPr>
            <a:spLocks noGrp="1"/>
          </p:cNvSpPr>
          <p:nvPr>
            <p:ph type="body" idx="1" hasCustomPrompt="1"/>
          </p:nvPr>
        </p:nvSpPr>
        <p:spPr>
          <a:xfrm>
            <a:off x="468000" y="1215000"/>
            <a:ext cx="3996000" cy="540000"/>
          </a:xfrm>
          <a:prstGeom prst="rect">
            <a:avLst/>
          </a:prstGeom>
          <a:solidFill>
            <a:srgbClr val="C10B25"/>
          </a:solidFill>
        </p:spPr>
        <p:txBody>
          <a:bodyPr anchor="ctr">
            <a:noAutofit/>
          </a:bodyPr>
          <a:lstStyle>
            <a:lvl1pPr marL="0" indent="0">
              <a:buNone/>
              <a:defRPr sz="2000" b="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Rubrik</a:t>
            </a:r>
          </a:p>
        </p:txBody>
      </p:sp>
      <p:sp>
        <p:nvSpPr>
          <p:cNvPr id="7" name="Platshållare för datum 6"/>
          <p:cNvSpPr>
            <a:spLocks noGrp="1"/>
          </p:cNvSpPr>
          <p:nvPr>
            <p:ph type="dt" sz="half" idx="10"/>
          </p:nvPr>
        </p:nvSpPr>
        <p:spPr/>
        <p:txBody>
          <a:bodyPr/>
          <a:lstStyle/>
          <a:p>
            <a:fld id="{C16BD0C5-E018-444F-92A8-3020608CA0C4}" type="datetimeFigureOut">
              <a:rPr lang="sv-SE" smtClean="0"/>
              <a:t>2026-06-25</a:t>
            </a:fld>
            <a:endParaRPr lang="sv-SE"/>
          </a:p>
        </p:txBody>
      </p:sp>
      <p:sp>
        <p:nvSpPr>
          <p:cNvPr id="9" name="Platshållare för bildnummer 8"/>
          <p:cNvSpPr>
            <a:spLocks noGrp="1"/>
          </p:cNvSpPr>
          <p:nvPr>
            <p:ph type="sldNum" sz="quarter" idx="12"/>
          </p:nvPr>
        </p:nvSpPr>
        <p:spPr/>
        <p:txBody>
          <a:bodyPr/>
          <a:lstStyle/>
          <a:p>
            <a:fld id="{3EC3C013-F727-4E01-878A-1532BF0324A3}" type="slidenum">
              <a:rPr lang="sv-SE" smtClean="0"/>
              <a:t>‹#›</a:t>
            </a:fld>
            <a:endParaRPr lang="sv-SE"/>
          </a:p>
        </p:txBody>
      </p:sp>
      <p:sp>
        <p:nvSpPr>
          <p:cNvPr id="11" name="Rektangel 10"/>
          <p:cNvSpPr/>
          <p:nvPr userDrawn="1"/>
        </p:nvSpPr>
        <p:spPr>
          <a:xfrm>
            <a:off x="0" y="0"/>
            <a:ext cx="108000" cy="51435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latshållare för text 2"/>
          <p:cNvSpPr>
            <a:spLocks noGrp="1"/>
          </p:cNvSpPr>
          <p:nvPr>
            <p:ph type="body" idx="13" hasCustomPrompt="1"/>
          </p:nvPr>
        </p:nvSpPr>
        <p:spPr>
          <a:xfrm>
            <a:off x="4680000" y="1215000"/>
            <a:ext cx="4040188" cy="540000"/>
          </a:xfrm>
          <a:prstGeom prst="rect">
            <a:avLst/>
          </a:prstGeom>
          <a:solidFill>
            <a:srgbClr val="C10B25"/>
          </a:solidFill>
        </p:spPr>
        <p:txBody>
          <a:bodyPr anchor="ctr">
            <a:noAutofit/>
          </a:bodyPr>
          <a:lstStyle>
            <a:lvl1pPr marL="0" indent="0">
              <a:buNone/>
              <a:defRPr sz="2000" b="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Rubrik</a:t>
            </a:r>
          </a:p>
        </p:txBody>
      </p:sp>
      <p:sp>
        <p:nvSpPr>
          <p:cNvPr id="14" name="Platshållare för innehåll 2"/>
          <p:cNvSpPr>
            <a:spLocks noGrp="1"/>
          </p:cNvSpPr>
          <p:nvPr>
            <p:ph sz="half" idx="15" hasCustomPrompt="1"/>
          </p:nvPr>
        </p:nvSpPr>
        <p:spPr>
          <a:xfrm>
            <a:off x="468000" y="1811443"/>
            <a:ext cx="3960000" cy="2920547"/>
          </a:xfrm>
          <a:prstGeom prst="rect">
            <a:avLst/>
          </a:prstGeom>
        </p:spPr>
        <p:txBody>
          <a:bodyPr>
            <a:normAutofit/>
          </a:bodyPr>
          <a:lstStyle>
            <a:lvl1pPr marL="0" indent="0" algn="l">
              <a:buNone/>
              <a:defRPr sz="1800">
                <a:latin typeface="Arial" panose="020B0604020202020204" pitchFamily="34" charset="0"/>
                <a:cs typeface="Arial" panose="020B0604020202020204" pitchFamily="34" charset="0"/>
              </a:defRPr>
            </a:lvl1pPr>
            <a:lvl2pPr algn="l">
              <a:defRPr sz="2000">
                <a:latin typeface="Arial" panose="020B0604020202020204" pitchFamily="34" charset="0"/>
                <a:cs typeface="Arial" panose="020B0604020202020204" pitchFamily="34" charset="0"/>
              </a:defRPr>
            </a:lvl2pPr>
            <a:lvl3pPr algn="l">
              <a:defRPr sz="2000">
                <a:latin typeface="Arial" panose="020B0604020202020204" pitchFamily="34" charset="0"/>
                <a:cs typeface="Arial" panose="020B0604020202020204" pitchFamily="34" charset="0"/>
              </a:defRPr>
            </a:lvl3pPr>
            <a:lvl4pPr algn="l">
              <a:defRPr sz="2000">
                <a:latin typeface="Arial" panose="020B0604020202020204" pitchFamily="34" charset="0"/>
                <a:cs typeface="Arial" panose="020B0604020202020204" pitchFamily="34" charset="0"/>
              </a:defRPr>
            </a:lvl4pPr>
            <a:lvl5pPr algn="l">
              <a:defRPr sz="20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sv-SE" dirty="0"/>
              <a:t>Textinnehåll, här skriver du din text, glöm inte – skriv kort och kärnfullt!</a:t>
            </a:r>
          </a:p>
        </p:txBody>
      </p:sp>
      <p:sp>
        <p:nvSpPr>
          <p:cNvPr id="15" name="Platshållare för innehåll 2"/>
          <p:cNvSpPr>
            <a:spLocks noGrp="1"/>
          </p:cNvSpPr>
          <p:nvPr>
            <p:ph sz="half" idx="16" hasCustomPrompt="1"/>
          </p:nvPr>
        </p:nvSpPr>
        <p:spPr>
          <a:xfrm>
            <a:off x="4704981" y="1818538"/>
            <a:ext cx="4015207" cy="2920547"/>
          </a:xfrm>
          <a:prstGeom prst="rect">
            <a:avLst/>
          </a:prstGeom>
        </p:spPr>
        <p:txBody>
          <a:bodyPr>
            <a:normAutofit/>
          </a:bodyPr>
          <a:lstStyle>
            <a:lvl1pPr marL="0" indent="0" algn="l">
              <a:buNone/>
              <a:defRPr sz="1800">
                <a:latin typeface="Arial" panose="020B0604020202020204" pitchFamily="34" charset="0"/>
                <a:cs typeface="Arial" panose="020B0604020202020204" pitchFamily="34" charset="0"/>
              </a:defRPr>
            </a:lvl1pPr>
            <a:lvl2pPr algn="l">
              <a:defRPr sz="2000">
                <a:latin typeface="Arial" panose="020B0604020202020204" pitchFamily="34" charset="0"/>
                <a:cs typeface="Arial" panose="020B0604020202020204" pitchFamily="34" charset="0"/>
              </a:defRPr>
            </a:lvl2pPr>
            <a:lvl3pPr algn="l">
              <a:defRPr sz="2000">
                <a:latin typeface="Arial" panose="020B0604020202020204" pitchFamily="34" charset="0"/>
                <a:cs typeface="Arial" panose="020B0604020202020204" pitchFamily="34" charset="0"/>
              </a:defRPr>
            </a:lvl3pPr>
            <a:lvl4pPr algn="l">
              <a:defRPr sz="2000">
                <a:latin typeface="Arial" panose="020B0604020202020204" pitchFamily="34" charset="0"/>
                <a:cs typeface="Arial" panose="020B0604020202020204" pitchFamily="34" charset="0"/>
              </a:defRPr>
            </a:lvl4pPr>
            <a:lvl5pPr algn="l">
              <a:defRPr sz="20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sv-SE" dirty="0"/>
              <a:t>Textinnehåll, här skriver du din text, glöm inte – skriv kort och kärnfullt!</a:t>
            </a:r>
          </a:p>
        </p:txBody>
      </p:sp>
      <p:pic>
        <p:nvPicPr>
          <p:cNvPr id="5" name="Bildobjekt 7">
            <a:extLst>
              <a:ext uri="{FF2B5EF4-FFF2-40B4-BE49-F238E27FC236}">
                <a16:creationId xmlns:a16="http://schemas.microsoft.com/office/drawing/2014/main" id="{A0676575-0227-8145-40AC-07F5C800EC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7848001" y="270656"/>
            <a:ext cx="897775" cy="451734"/>
          </a:xfrm>
          <a:prstGeom prst="rect">
            <a:avLst/>
          </a:prstGeom>
        </p:spPr>
      </p:pic>
    </p:spTree>
    <p:extLst>
      <p:ext uri="{BB962C8B-B14F-4D97-AF65-F5344CB8AC3E}">
        <p14:creationId xmlns:p14="http://schemas.microsoft.com/office/powerpoint/2010/main" val="3125519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68000" y="270000"/>
            <a:ext cx="6660000" cy="810000"/>
          </a:xfrm>
          <a:prstGeom prst="rect">
            <a:avLst/>
          </a:prstGeom>
        </p:spPr>
        <p:txBody>
          <a:bodyPr anchor="t">
            <a:normAutofit/>
          </a:bodyPr>
          <a:lstStyle>
            <a:lvl1pPr algn="l">
              <a:defRPr sz="3000" baseline="0">
                <a:latin typeface="Arial" panose="020B0604020202020204" pitchFamily="34" charset="0"/>
                <a:cs typeface="Arial" panose="020B0604020202020204" pitchFamily="34" charset="0"/>
              </a:defRPr>
            </a:lvl1pPr>
          </a:lstStyle>
          <a:p>
            <a:r>
              <a:rPr lang="sv-SE" dirty="0"/>
              <a:t>Här skriver du rubriken</a:t>
            </a:r>
          </a:p>
        </p:txBody>
      </p:sp>
      <p:sp>
        <p:nvSpPr>
          <p:cNvPr id="3" name="Platshållare för datum 2"/>
          <p:cNvSpPr>
            <a:spLocks noGrp="1"/>
          </p:cNvSpPr>
          <p:nvPr>
            <p:ph type="dt" sz="half" idx="10"/>
          </p:nvPr>
        </p:nvSpPr>
        <p:spPr/>
        <p:txBody>
          <a:bodyPr/>
          <a:lstStyle/>
          <a:p>
            <a:fld id="{C16BD0C5-E018-444F-92A8-3020608CA0C4}" type="datetimeFigureOut">
              <a:rPr lang="sv-SE" smtClean="0"/>
              <a:t>2026-06-25</a:t>
            </a:fld>
            <a:endParaRPr lang="sv-SE"/>
          </a:p>
        </p:txBody>
      </p:sp>
      <p:sp>
        <p:nvSpPr>
          <p:cNvPr id="5" name="Platshållare för bildnummer 4"/>
          <p:cNvSpPr>
            <a:spLocks noGrp="1"/>
          </p:cNvSpPr>
          <p:nvPr>
            <p:ph type="sldNum" sz="quarter" idx="12"/>
          </p:nvPr>
        </p:nvSpPr>
        <p:spPr/>
        <p:txBody>
          <a:bodyPr/>
          <a:lstStyle/>
          <a:p>
            <a:fld id="{3EC3C013-F727-4E01-878A-1532BF0324A3}" type="slidenum">
              <a:rPr lang="sv-SE" smtClean="0"/>
              <a:t>‹#›</a:t>
            </a:fld>
            <a:endParaRPr lang="sv-SE"/>
          </a:p>
        </p:txBody>
      </p:sp>
      <p:sp>
        <p:nvSpPr>
          <p:cNvPr id="7" name="Rektangel 6"/>
          <p:cNvSpPr/>
          <p:nvPr userDrawn="1"/>
        </p:nvSpPr>
        <p:spPr>
          <a:xfrm>
            <a:off x="0" y="0"/>
            <a:ext cx="108000" cy="51435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7">
            <a:extLst>
              <a:ext uri="{FF2B5EF4-FFF2-40B4-BE49-F238E27FC236}">
                <a16:creationId xmlns:a16="http://schemas.microsoft.com/office/drawing/2014/main" id="{9948B2F1-6E2B-309A-9D42-B3F59AB5A6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7848001" y="270656"/>
            <a:ext cx="897775" cy="451734"/>
          </a:xfrm>
          <a:prstGeom prst="rect">
            <a:avLst/>
          </a:prstGeom>
        </p:spPr>
      </p:pic>
    </p:spTree>
    <p:extLst>
      <p:ext uri="{BB962C8B-B14F-4D97-AF65-F5344CB8AC3E}">
        <p14:creationId xmlns:p14="http://schemas.microsoft.com/office/powerpoint/2010/main" val="1644272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lsidesbild med rubrik">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C16BD0C5-E018-444F-92A8-3020608CA0C4}" type="datetimeFigureOut">
              <a:rPr lang="sv-SE" smtClean="0"/>
              <a:t>2026-06-25</a:t>
            </a:fld>
            <a:endParaRPr lang="sv-SE"/>
          </a:p>
        </p:txBody>
      </p:sp>
      <p:sp>
        <p:nvSpPr>
          <p:cNvPr id="5" name="Platshållare för bildnummer 4"/>
          <p:cNvSpPr>
            <a:spLocks noGrp="1"/>
          </p:cNvSpPr>
          <p:nvPr>
            <p:ph type="sldNum" sz="quarter" idx="12"/>
          </p:nvPr>
        </p:nvSpPr>
        <p:spPr/>
        <p:txBody>
          <a:bodyPr/>
          <a:lstStyle/>
          <a:p>
            <a:fld id="{3EC3C013-F727-4E01-878A-1532BF0324A3}" type="slidenum">
              <a:rPr lang="sv-SE" smtClean="0"/>
              <a:t>‹#›</a:t>
            </a:fld>
            <a:endParaRPr lang="sv-SE"/>
          </a:p>
        </p:txBody>
      </p:sp>
      <p:sp>
        <p:nvSpPr>
          <p:cNvPr id="7" name="Rektangel 6"/>
          <p:cNvSpPr/>
          <p:nvPr userDrawn="1"/>
        </p:nvSpPr>
        <p:spPr>
          <a:xfrm>
            <a:off x="0" y="0"/>
            <a:ext cx="108000" cy="51435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innehåll 9"/>
          <p:cNvSpPr>
            <a:spLocks noGrp="1"/>
          </p:cNvSpPr>
          <p:nvPr>
            <p:ph sz="quarter" idx="16" hasCustomPrompt="1"/>
          </p:nvPr>
        </p:nvSpPr>
        <p:spPr>
          <a:xfrm>
            <a:off x="108000" y="0"/>
            <a:ext cx="9144000" cy="51435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Helsidesbild</a:t>
            </a:r>
          </a:p>
        </p:txBody>
      </p:sp>
      <p:sp>
        <p:nvSpPr>
          <p:cNvPr id="13" name="Platshållare för text 5">
            <a:extLst>
              <a:ext uri="{FF2B5EF4-FFF2-40B4-BE49-F238E27FC236}">
                <a16:creationId xmlns:a16="http://schemas.microsoft.com/office/drawing/2014/main" id="{1296FA02-AEB5-48A1-941A-A32D8D12DADA}"/>
              </a:ext>
            </a:extLst>
          </p:cNvPr>
          <p:cNvSpPr>
            <a:spLocks noGrp="1"/>
          </p:cNvSpPr>
          <p:nvPr>
            <p:ph type="body" sz="quarter" idx="17" hasCustomPrompt="1"/>
          </p:nvPr>
        </p:nvSpPr>
        <p:spPr>
          <a:xfrm rot="16200000">
            <a:off x="-1414438" y="3212380"/>
            <a:ext cx="3394075" cy="274637"/>
          </a:xfrm>
        </p:spPr>
        <p:txBody>
          <a:bodyPr>
            <a:noAutofit/>
          </a:bodyPr>
          <a:lstStyle>
            <a:lvl1pPr marL="0" indent="0">
              <a:buNone/>
              <a:defRPr sz="800" b="0">
                <a:solidFill>
                  <a:schemeClr val="tx1"/>
                </a:solidFill>
              </a:defRPr>
            </a:lvl1pPr>
            <a:lvl2pPr marL="357188" indent="0">
              <a:buNone/>
              <a:defRPr sz="800"/>
            </a:lvl2pPr>
            <a:lvl3pPr marL="715962" indent="0">
              <a:buNone/>
              <a:defRPr sz="800"/>
            </a:lvl3pPr>
            <a:lvl4pPr marL="1073150" indent="0">
              <a:buNone/>
              <a:defRPr sz="800"/>
            </a:lvl4pPr>
            <a:lvl5pPr marL="1438275" indent="0">
              <a:buNone/>
              <a:defRPr sz="800"/>
            </a:lvl5pPr>
          </a:lstStyle>
          <a:p>
            <a:pPr lvl="0"/>
            <a:r>
              <a:rPr lang="sv-SE" dirty="0"/>
              <a:t>Bildbyline</a:t>
            </a:r>
          </a:p>
        </p:txBody>
      </p:sp>
      <p:sp>
        <p:nvSpPr>
          <p:cNvPr id="9" name="Rubrik 1">
            <a:extLst>
              <a:ext uri="{FF2B5EF4-FFF2-40B4-BE49-F238E27FC236}">
                <a16:creationId xmlns:a16="http://schemas.microsoft.com/office/drawing/2014/main" id="{15C51471-1436-4A17-B446-64D343D6FA40}"/>
              </a:ext>
            </a:extLst>
          </p:cNvPr>
          <p:cNvSpPr>
            <a:spLocks noGrp="1"/>
          </p:cNvSpPr>
          <p:nvPr>
            <p:ph type="title" hasCustomPrompt="1"/>
          </p:nvPr>
        </p:nvSpPr>
        <p:spPr>
          <a:xfrm>
            <a:off x="5004048" y="3975906"/>
            <a:ext cx="4136156" cy="432048"/>
          </a:xfrm>
          <a:prstGeom prst="rect">
            <a:avLst/>
          </a:prstGeom>
          <a:solidFill>
            <a:srgbClr val="C10B25"/>
          </a:solidFill>
        </p:spPr>
        <p:txBody>
          <a:bodyPr anchor="t">
            <a:noAutofit/>
          </a:bodyPr>
          <a:lstStyle>
            <a:lvl1pPr algn="l">
              <a:defRPr sz="2400" baseline="0">
                <a:solidFill>
                  <a:schemeClr val="bg1"/>
                </a:solidFill>
                <a:latin typeface="Arial" panose="020B0604020202020204" pitchFamily="34" charset="0"/>
                <a:cs typeface="Arial" panose="020B0604020202020204" pitchFamily="34" charset="0"/>
              </a:defRPr>
            </a:lvl1pPr>
          </a:lstStyle>
          <a:p>
            <a:r>
              <a:rPr lang="sv-SE" dirty="0"/>
              <a:t>Rubrik eller värdeord</a:t>
            </a:r>
          </a:p>
        </p:txBody>
      </p:sp>
      <p:pic>
        <p:nvPicPr>
          <p:cNvPr id="4" name="Bildobjekt 7">
            <a:extLst>
              <a:ext uri="{FF2B5EF4-FFF2-40B4-BE49-F238E27FC236}">
                <a16:creationId xmlns:a16="http://schemas.microsoft.com/office/drawing/2014/main" id="{B79A9925-1BDD-C294-335F-FBE9598E708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7848001" y="270656"/>
            <a:ext cx="897775" cy="451734"/>
          </a:xfrm>
          <a:prstGeom prst="rect">
            <a:avLst/>
          </a:prstGeom>
        </p:spPr>
      </p:pic>
    </p:spTree>
    <p:extLst>
      <p:ext uri="{BB962C8B-B14F-4D97-AF65-F5344CB8AC3E}">
        <p14:creationId xmlns:p14="http://schemas.microsoft.com/office/powerpoint/2010/main" val="1606631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llversion (använd ej)">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C16BD0C5-E018-444F-92A8-3020608CA0C4}" type="datetimeFigureOut">
              <a:rPr lang="sv-SE" smtClean="0"/>
              <a:t>2026-06-25</a:t>
            </a:fld>
            <a:endParaRPr lang="sv-SE"/>
          </a:p>
        </p:txBody>
      </p:sp>
      <p:sp>
        <p:nvSpPr>
          <p:cNvPr id="5" name="Platshållare för bildnummer 4"/>
          <p:cNvSpPr>
            <a:spLocks noGrp="1"/>
          </p:cNvSpPr>
          <p:nvPr>
            <p:ph type="sldNum" sz="quarter" idx="12"/>
          </p:nvPr>
        </p:nvSpPr>
        <p:spPr/>
        <p:txBody>
          <a:bodyPr/>
          <a:lstStyle/>
          <a:p>
            <a:fld id="{3EC3C013-F727-4E01-878A-1532BF0324A3}" type="slidenum">
              <a:rPr lang="sv-SE" smtClean="0"/>
              <a:t>‹#›</a:t>
            </a:fld>
            <a:endParaRPr lang="sv-SE"/>
          </a:p>
        </p:txBody>
      </p:sp>
      <p:sp>
        <p:nvSpPr>
          <p:cNvPr id="7" name="Rektangel 6"/>
          <p:cNvSpPr/>
          <p:nvPr userDrawn="1"/>
        </p:nvSpPr>
        <p:spPr>
          <a:xfrm>
            <a:off x="0" y="0"/>
            <a:ext cx="108000" cy="51435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2B9D53EF-34E5-4C3D-8F89-42A2DB21146E}"/>
              </a:ext>
            </a:extLst>
          </p:cNvPr>
          <p:cNvSpPr txBox="1"/>
          <p:nvPr userDrawn="1"/>
        </p:nvSpPr>
        <p:spPr>
          <a:xfrm rot="16200000">
            <a:off x="-520243" y="4228693"/>
            <a:ext cx="1440160" cy="184666"/>
          </a:xfrm>
          <a:prstGeom prst="rect">
            <a:avLst/>
          </a:prstGeom>
          <a:noFill/>
        </p:spPr>
        <p:txBody>
          <a:bodyPr wrap="square" rtlCol="0">
            <a:spAutoFit/>
          </a:bodyPr>
          <a:lstStyle/>
          <a:p>
            <a:r>
              <a:rPr lang="sv-SE" sz="600" dirty="0">
                <a:effectLst/>
                <a:latin typeface="+mn-lt"/>
                <a:ea typeface="Times New Roman" panose="02020603050405020304" pitchFamily="18" charset="0"/>
              </a:rPr>
              <a:t>Fastställd: dnr 5913/2024</a:t>
            </a:r>
            <a:endParaRPr lang="sv-SE" sz="600" dirty="0">
              <a:latin typeface="+mn-lt"/>
            </a:endParaRPr>
          </a:p>
        </p:txBody>
      </p:sp>
      <p:sp>
        <p:nvSpPr>
          <p:cNvPr id="9" name="Rubrik 1">
            <a:extLst>
              <a:ext uri="{FF2B5EF4-FFF2-40B4-BE49-F238E27FC236}">
                <a16:creationId xmlns:a16="http://schemas.microsoft.com/office/drawing/2014/main" id="{1A3B3489-2125-325B-37A5-1D131257495C}"/>
              </a:ext>
            </a:extLst>
          </p:cNvPr>
          <p:cNvSpPr>
            <a:spLocks noGrp="1"/>
          </p:cNvSpPr>
          <p:nvPr>
            <p:ph type="title" hasCustomPrompt="1"/>
          </p:nvPr>
        </p:nvSpPr>
        <p:spPr>
          <a:xfrm>
            <a:off x="468000" y="270000"/>
            <a:ext cx="6660000" cy="810000"/>
          </a:xfrm>
          <a:prstGeom prst="rect">
            <a:avLst/>
          </a:prstGeom>
        </p:spPr>
        <p:txBody>
          <a:bodyPr anchor="t">
            <a:normAutofit/>
          </a:bodyPr>
          <a:lstStyle>
            <a:lvl1pPr algn="l">
              <a:defRPr sz="3000" baseline="0">
                <a:latin typeface="Arial" panose="020B0604020202020204" pitchFamily="34" charset="0"/>
                <a:cs typeface="Arial" panose="020B0604020202020204" pitchFamily="34" charset="0"/>
              </a:defRPr>
            </a:lvl1pPr>
          </a:lstStyle>
          <a:p>
            <a:r>
              <a:rPr lang="sv-SE" dirty="0"/>
              <a:t>Här skriver du rubriken</a:t>
            </a:r>
          </a:p>
        </p:txBody>
      </p:sp>
      <p:pic>
        <p:nvPicPr>
          <p:cNvPr id="2" name="Bildobjekt 7">
            <a:extLst>
              <a:ext uri="{FF2B5EF4-FFF2-40B4-BE49-F238E27FC236}">
                <a16:creationId xmlns:a16="http://schemas.microsoft.com/office/drawing/2014/main" id="{48902618-45E7-D322-B234-C9E95993A4D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7848001" y="270656"/>
            <a:ext cx="897775" cy="451734"/>
          </a:xfrm>
          <a:prstGeom prst="rect">
            <a:avLst/>
          </a:prstGeom>
        </p:spPr>
      </p:pic>
    </p:spTree>
    <p:extLst>
      <p:ext uri="{BB962C8B-B14F-4D97-AF65-F5344CB8AC3E}">
        <p14:creationId xmlns:p14="http://schemas.microsoft.com/office/powerpoint/2010/main" val="400456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68000" y="270000"/>
            <a:ext cx="6660000" cy="810000"/>
          </a:xfrm>
          <a:prstGeom prst="rect">
            <a:avLst/>
          </a:prstGeom>
        </p:spPr>
        <p:txBody>
          <a:bodyPr anchor="t">
            <a:normAutofit/>
          </a:bodyPr>
          <a:lstStyle>
            <a:lvl1pPr algn="l">
              <a:defRPr sz="3000">
                <a:latin typeface="Arial" panose="020B0604020202020204" pitchFamily="34" charset="0"/>
                <a:cs typeface="Arial" panose="020B0604020202020204" pitchFamily="34" charset="0"/>
              </a:defRPr>
            </a:lvl1pPr>
          </a:lstStyle>
          <a:p>
            <a:r>
              <a:rPr lang="sv-SE" dirty="0"/>
              <a:t>Här skriver du rubriken</a:t>
            </a:r>
          </a:p>
        </p:txBody>
      </p:sp>
      <p:sp>
        <p:nvSpPr>
          <p:cNvPr id="3" name="Platshållare för innehåll 2"/>
          <p:cNvSpPr>
            <a:spLocks noGrp="1"/>
          </p:cNvSpPr>
          <p:nvPr>
            <p:ph idx="1" hasCustomPrompt="1"/>
          </p:nvPr>
        </p:nvSpPr>
        <p:spPr>
          <a:xfrm>
            <a:off x="468000" y="1215000"/>
            <a:ext cx="6660000" cy="3375000"/>
          </a:xfrm>
          <a:prstGeom prst="rect">
            <a:avLst/>
          </a:prstGeom>
        </p:spPr>
        <p:txBody>
          <a:bodyPr>
            <a:normAutofit/>
          </a:bodyPr>
          <a:lstStyle>
            <a:lvl1pPr marL="0" indent="0" algn="l">
              <a:buFont typeface="Arial" panose="020B0604020202020204" pitchFamily="34" charset="0"/>
              <a:buNone/>
              <a:defRPr sz="2000" baseline="0">
                <a:latin typeface="Arial" panose="020B0604020202020204" pitchFamily="34" charset="0"/>
                <a:cs typeface="Arial" panose="020B0604020202020204" pitchFamily="34" charset="0"/>
              </a:defRPr>
            </a:lvl1pPr>
            <a:lvl2pPr algn="l">
              <a:defRPr sz="2000"/>
            </a:lvl2pPr>
            <a:lvl3pPr algn="l">
              <a:defRPr sz="2000"/>
            </a:lvl3pPr>
            <a:lvl4pPr algn="l">
              <a:defRPr sz="2000"/>
            </a:lvl4pPr>
            <a:lvl5pPr algn="l">
              <a:defRPr sz="2000"/>
            </a:lvl5pPr>
          </a:lstStyle>
          <a:p>
            <a:pPr lvl="0"/>
            <a:r>
              <a:rPr lang="sv-SE" dirty="0"/>
              <a:t>Textinnehåll, här skriver du din text, glöm inte </a:t>
            </a:r>
            <a:br>
              <a:rPr lang="sv-SE" dirty="0"/>
            </a:br>
            <a:r>
              <a:rPr lang="sv-SE" dirty="0"/>
              <a:t>– skriv kort och kärnfullt!</a:t>
            </a:r>
          </a:p>
        </p:txBody>
      </p:sp>
      <p:sp>
        <p:nvSpPr>
          <p:cNvPr id="4" name="Platshållare för datum 3"/>
          <p:cNvSpPr>
            <a:spLocks noGrp="1"/>
          </p:cNvSpPr>
          <p:nvPr>
            <p:ph type="dt" sz="half" idx="10"/>
          </p:nvPr>
        </p:nvSpPr>
        <p:spPr/>
        <p:txBody>
          <a:bodyPr/>
          <a:lstStyle/>
          <a:p>
            <a:fld id="{C16BD0C5-E018-444F-92A8-3020608CA0C4}" type="datetimeFigureOut">
              <a:rPr lang="sv-SE" smtClean="0"/>
              <a:t>2026-06-25</a:t>
            </a:fld>
            <a:endParaRPr lang="sv-SE" dirty="0"/>
          </a:p>
        </p:txBody>
      </p:sp>
      <p:sp>
        <p:nvSpPr>
          <p:cNvPr id="6" name="Platshållare för bildnummer 5"/>
          <p:cNvSpPr>
            <a:spLocks noGrp="1"/>
          </p:cNvSpPr>
          <p:nvPr>
            <p:ph type="sldNum" sz="quarter" idx="12"/>
          </p:nvPr>
        </p:nvSpPr>
        <p:spPr/>
        <p:txBody>
          <a:bodyPr/>
          <a:lstStyle/>
          <a:p>
            <a:fld id="{3EC3C013-F727-4E01-878A-1532BF0324A3}" type="slidenum">
              <a:rPr lang="sv-SE" smtClean="0"/>
              <a:t>‹#›</a:t>
            </a:fld>
            <a:endParaRPr lang="sv-SE"/>
          </a:p>
        </p:txBody>
      </p:sp>
      <p:sp>
        <p:nvSpPr>
          <p:cNvPr id="9" name="Rektangel 8"/>
          <p:cNvSpPr/>
          <p:nvPr userDrawn="1"/>
        </p:nvSpPr>
        <p:spPr>
          <a:xfrm>
            <a:off x="0" y="0"/>
            <a:ext cx="108000" cy="51435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7">
            <a:extLst>
              <a:ext uri="{FF2B5EF4-FFF2-40B4-BE49-F238E27FC236}">
                <a16:creationId xmlns:a16="http://schemas.microsoft.com/office/drawing/2014/main" id="{55E1804C-F154-0FC7-1A20-D75314D4241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7848001" y="270656"/>
            <a:ext cx="897775" cy="451734"/>
          </a:xfrm>
          <a:prstGeom prst="rect">
            <a:avLst/>
          </a:prstGeom>
        </p:spPr>
      </p:pic>
    </p:spTree>
    <p:extLst>
      <p:ext uri="{BB962C8B-B14F-4D97-AF65-F5344CB8AC3E}">
        <p14:creationId xmlns:p14="http://schemas.microsoft.com/office/powerpoint/2010/main" val="1281260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 innehåll - punktlista">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68000" y="270000"/>
            <a:ext cx="6660000" cy="810000"/>
          </a:xfrm>
          <a:prstGeom prst="rect">
            <a:avLst/>
          </a:prstGeom>
        </p:spPr>
        <p:txBody>
          <a:bodyPr anchor="t">
            <a:normAutofit/>
          </a:bodyPr>
          <a:lstStyle>
            <a:lvl1pPr algn="l">
              <a:defRPr sz="3000">
                <a:latin typeface="Arial" panose="020B0604020202020204" pitchFamily="34" charset="0"/>
                <a:cs typeface="Arial" panose="020B0604020202020204" pitchFamily="34" charset="0"/>
              </a:defRPr>
            </a:lvl1pPr>
          </a:lstStyle>
          <a:p>
            <a:r>
              <a:rPr lang="sv-SE" dirty="0"/>
              <a:t>Här skriver du rubriken</a:t>
            </a:r>
          </a:p>
        </p:txBody>
      </p:sp>
      <p:sp>
        <p:nvSpPr>
          <p:cNvPr id="4" name="Platshållare för datum 3"/>
          <p:cNvSpPr>
            <a:spLocks noGrp="1"/>
          </p:cNvSpPr>
          <p:nvPr>
            <p:ph type="dt" sz="half" idx="10"/>
          </p:nvPr>
        </p:nvSpPr>
        <p:spPr/>
        <p:txBody>
          <a:bodyPr/>
          <a:lstStyle/>
          <a:p>
            <a:fld id="{C16BD0C5-E018-444F-92A8-3020608CA0C4}" type="datetimeFigureOut">
              <a:rPr lang="sv-SE" smtClean="0"/>
              <a:t>2026-06-25</a:t>
            </a:fld>
            <a:endParaRPr lang="sv-SE" dirty="0"/>
          </a:p>
        </p:txBody>
      </p:sp>
      <p:sp>
        <p:nvSpPr>
          <p:cNvPr id="6" name="Platshållare för bildnummer 5"/>
          <p:cNvSpPr>
            <a:spLocks noGrp="1"/>
          </p:cNvSpPr>
          <p:nvPr>
            <p:ph type="sldNum" sz="quarter" idx="12"/>
          </p:nvPr>
        </p:nvSpPr>
        <p:spPr/>
        <p:txBody>
          <a:bodyPr/>
          <a:lstStyle/>
          <a:p>
            <a:fld id="{3EC3C013-F727-4E01-878A-1532BF0324A3}" type="slidenum">
              <a:rPr lang="sv-SE" smtClean="0"/>
              <a:t>‹#›</a:t>
            </a:fld>
            <a:endParaRPr lang="sv-SE"/>
          </a:p>
        </p:txBody>
      </p:sp>
      <p:sp>
        <p:nvSpPr>
          <p:cNvPr id="9" name="Rektangel 8"/>
          <p:cNvSpPr/>
          <p:nvPr userDrawn="1"/>
        </p:nvSpPr>
        <p:spPr>
          <a:xfrm>
            <a:off x="0" y="0"/>
            <a:ext cx="108000" cy="51435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latshållare för innehåll 2">
            <a:extLst>
              <a:ext uri="{FF2B5EF4-FFF2-40B4-BE49-F238E27FC236}">
                <a16:creationId xmlns:a16="http://schemas.microsoft.com/office/drawing/2014/main" id="{9F02E29F-E448-4F8E-BB58-84F254FB1AE3}"/>
              </a:ext>
            </a:extLst>
          </p:cNvPr>
          <p:cNvSpPr>
            <a:spLocks noGrp="1"/>
          </p:cNvSpPr>
          <p:nvPr>
            <p:ph idx="1" hasCustomPrompt="1"/>
          </p:nvPr>
        </p:nvSpPr>
        <p:spPr>
          <a:xfrm>
            <a:off x="468000" y="1215000"/>
            <a:ext cx="6660000" cy="3375000"/>
          </a:xfrm>
          <a:prstGeom prst="rect">
            <a:avLst/>
          </a:prstGeom>
        </p:spPr>
        <p:txBody>
          <a:bodyPr>
            <a:normAutofit/>
          </a:bodyPr>
          <a:lstStyle>
            <a:lvl1pPr marL="342900" indent="-342900" algn="l">
              <a:buClr>
                <a:srgbClr val="C10B25"/>
              </a:buClr>
              <a:buFont typeface="Arial" panose="020B0604020202020204" pitchFamily="34" charset="0"/>
              <a:buChar char="•"/>
              <a:defRPr sz="2000" baseline="0">
                <a:latin typeface="Arial" panose="020B0604020202020204" pitchFamily="34" charset="0"/>
                <a:cs typeface="Arial" panose="020B0604020202020204" pitchFamily="34" charset="0"/>
              </a:defRPr>
            </a:lvl1pPr>
            <a:lvl2pPr algn="l">
              <a:defRPr sz="1800"/>
            </a:lvl2pPr>
            <a:lvl3pPr algn="l">
              <a:defRPr sz="2000"/>
            </a:lvl3pPr>
            <a:lvl4pPr algn="l">
              <a:defRPr sz="2000"/>
            </a:lvl4pPr>
            <a:lvl5pPr algn="l">
              <a:defRPr sz="2000"/>
            </a:lvl5pPr>
          </a:lstStyle>
          <a:p>
            <a:pPr algn="l"/>
            <a:r>
              <a:rPr lang="sv-SE" sz="2000" dirty="0">
                <a:solidFill>
                  <a:schemeClr val="tx1"/>
                </a:solidFill>
                <a:latin typeface="Arial" panose="020B0604020202020204" pitchFamily="34" charset="0"/>
                <a:cs typeface="Arial" panose="020B0604020202020204" pitchFamily="34" charset="0"/>
              </a:rPr>
              <a:t>Nivå 1</a:t>
            </a:r>
          </a:p>
          <a:p>
            <a:pPr lvl="1" algn="l"/>
            <a:r>
              <a:rPr lang="sv-SE" sz="2000" dirty="0">
                <a:solidFill>
                  <a:schemeClr val="tx1"/>
                </a:solidFill>
                <a:latin typeface="Arial" panose="020B0604020202020204" pitchFamily="34" charset="0"/>
                <a:cs typeface="Arial" panose="020B0604020202020204" pitchFamily="34" charset="0"/>
              </a:rPr>
              <a:t>Nivå 2</a:t>
            </a:r>
          </a:p>
          <a:p>
            <a:pPr lvl="2" algn="l"/>
            <a:r>
              <a:rPr lang="sv-SE" sz="2000" dirty="0">
                <a:solidFill>
                  <a:schemeClr val="tx1"/>
                </a:solidFill>
                <a:latin typeface="Arial" panose="020B0604020202020204" pitchFamily="34" charset="0"/>
                <a:cs typeface="Arial" panose="020B0604020202020204" pitchFamily="34" charset="0"/>
              </a:rPr>
              <a:t>Nivå 3</a:t>
            </a:r>
          </a:p>
          <a:p>
            <a:pPr lvl="3" algn="l"/>
            <a:r>
              <a:rPr lang="sv-SE" sz="2000" dirty="0">
                <a:solidFill>
                  <a:schemeClr val="tx1"/>
                </a:solidFill>
                <a:latin typeface="Arial" panose="020B0604020202020204" pitchFamily="34" charset="0"/>
                <a:cs typeface="Arial" panose="020B0604020202020204" pitchFamily="34" charset="0"/>
              </a:rPr>
              <a:t>Nivå 4</a:t>
            </a:r>
          </a:p>
        </p:txBody>
      </p:sp>
      <p:pic>
        <p:nvPicPr>
          <p:cNvPr id="3" name="Bildobjekt 7">
            <a:extLst>
              <a:ext uri="{FF2B5EF4-FFF2-40B4-BE49-F238E27FC236}">
                <a16:creationId xmlns:a16="http://schemas.microsoft.com/office/drawing/2014/main" id="{3CF9A0BA-9994-91BB-AB78-5DBB2BA7D0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7848001" y="270656"/>
            <a:ext cx="897775" cy="451734"/>
          </a:xfrm>
          <a:prstGeom prst="rect">
            <a:avLst/>
          </a:prstGeom>
        </p:spPr>
      </p:pic>
    </p:spTree>
    <p:extLst>
      <p:ext uri="{BB962C8B-B14F-4D97-AF65-F5344CB8AC3E}">
        <p14:creationId xmlns:p14="http://schemas.microsoft.com/office/powerpoint/2010/main" val="2232482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Mellanrubrik - ljusblå">
    <p:spTree>
      <p:nvGrpSpPr>
        <p:cNvPr id="1" name=""/>
        <p:cNvGrpSpPr/>
        <p:nvPr/>
      </p:nvGrpSpPr>
      <p:grpSpPr>
        <a:xfrm>
          <a:off x="0" y="0"/>
          <a:ext cx="0" cy="0"/>
          <a:chOff x="0" y="0"/>
          <a:chExt cx="0" cy="0"/>
        </a:xfrm>
      </p:grpSpPr>
      <p:sp>
        <p:nvSpPr>
          <p:cNvPr id="3" name="Platshållare för innehåll 2"/>
          <p:cNvSpPr>
            <a:spLocks noGrp="1"/>
          </p:cNvSpPr>
          <p:nvPr>
            <p:ph idx="1" hasCustomPrompt="1"/>
          </p:nvPr>
        </p:nvSpPr>
        <p:spPr>
          <a:xfrm>
            <a:off x="468000" y="3012230"/>
            <a:ext cx="6660000" cy="1577769"/>
          </a:xfrm>
          <a:prstGeom prst="rect">
            <a:avLst/>
          </a:prstGeom>
        </p:spPr>
        <p:txBody>
          <a:bodyPr>
            <a:normAutofit/>
          </a:bodyPr>
          <a:lstStyle>
            <a:lvl1pPr marL="0" indent="0" algn="l">
              <a:buNone/>
              <a:defRPr sz="2000" baseline="0">
                <a:latin typeface="Arial" panose="020B0604020202020204" pitchFamily="34" charset="0"/>
                <a:cs typeface="Arial" panose="020B0604020202020204" pitchFamily="34" charset="0"/>
              </a:defRPr>
            </a:lvl1pPr>
            <a:lvl2pPr algn="l">
              <a:defRPr sz="2000"/>
            </a:lvl2pPr>
            <a:lvl3pPr algn="l">
              <a:defRPr sz="2000"/>
            </a:lvl3pPr>
            <a:lvl4pPr algn="l">
              <a:defRPr sz="2000"/>
            </a:lvl4pPr>
            <a:lvl5pPr algn="l">
              <a:defRPr sz="2000"/>
            </a:lvl5pPr>
          </a:lstStyle>
          <a:p>
            <a:pPr lvl="0"/>
            <a:r>
              <a:rPr lang="sv-SE" dirty="0"/>
              <a:t>Textinnehåll, här skriver du din text, glöm inte </a:t>
            </a:r>
            <a:br>
              <a:rPr lang="sv-SE" dirty="0"/>
            </a:br>
            <a:r>
              <a:rPr lang="sv-SE" dirty="0"/>
              <a:t>– skriv kort och kärnfullt!</a:t>
            </a:r>
          </a:p>
        </p:txBody>
      </p:sp>
      <p:sp>
        <p:nvSpPr>
          <p:cNvPr id="4" name="Platshållare för datum 3"/>
          <p:cNvSpPr>
            <a:spLocks noGrp="1"/>
          </p:cNvSpPr>
          <p:nvPr>
            <p:ph type="dt" sz="half" idx="10"/>
          </p:nvPr>
        </p:nvSpPr>
        <p:spPr/>
        <p:txBody>
          <a:bodyPr/>
          <a:lstStyle/>
          <a:p>
            <a:fld id="{C16BD0C5-E018-444F-92A8-3020608CA0C4}" type="datetimeFigureOut">
              <a:rPr lang="sv-SE" smtClean="0"/>
              <a:t>2026-06-25</a:t>
            </a:fld>
            <a:endParaRPr lang="sv-SE" dirty="0"/>
          </a:p>
        </p:txBody>
      </p:sp>
      <p:sp>
        <p:nvSpPr>
          <p:cNvPr id="6" name="Platshållare för bildnummer 5"/>
          <p:cNvSpPr>
            <a:spLocks noGrp="1"/>
          </p:cNvSpPr>
          <p:nvPr>
            <p:ph type="sldNum" sz="quarter" idx="12"/>
          </p:nvPr>
        </p:nvSpPr>
        <p:spPr/>
        <p:txBody>
          <a:bodyPr/>
          <a:lstStyle/>
          <a:p>
            <a:fld id="{3EC3C013-F727-4E01-878A-1532BF0324A3}" type="slidenum">
              <a:rPr lang="sv-SE" smtClean="0"/>
              <a:t>‹#›</a:t>
            </a:fld>
            <a:endParaRPr lang="sv-SE"/>
          </a:p>
        </p:txBody>
      </p:sp>
      <p:sp>
        <p:nvSpPr>
          <p:cNvPr id="9" name="Rektangel 8"/>
          <p:cNvSpPr/>
          <p:nvPr userDrawn="1"/>
        </p:nvSpPr>
        <p:spPr>
          <a:xfrm>
            <a:off x="0" y="0"/>
            <a:ext cx="108000" cy="51435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E86EE482-1AFA-4E14-96B5-F0D725BA23D1}"/>
              </a:ext>
              <a:ext uri="{C183D7F6-B498-43B3-948B-1728B52AA6E4}">
                <adec:decorative xmlns:adec="http://schemas.microsoft.com/office/drawing/2017/decorative" val="1"/>
              </a:ext>
            </a:extLst>
          </p:cNvPr>
          <p:cNvSpPr/>
          <p:nvPr userDrawn="1"/>
        </p:nvSpPr>
        <p:spPr>
          <a:xfrm>
            <a:off x="108518" y="1080000"/>
            <a:ext cx="9035482" cy="1709100"/>
          </a:xfrm>
          <a:prstGeom prst="rect">
            <a:avLst/>
          </a:prstGeom>
          <a:solidFill>
            <a:srgbClr val="E2E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a:extLst>
              <a:ext uri="{FF2B5EF4-FFF2-40B4-BE49-F238E27FC236}">
                <a16:creationId xmlns:a16="http://schemas.microsoft.com/office/drawing/2014/main" id="{8065253D-CEAE-447C-BFA1-44CA91DFFA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6256" y="1588098"/>
            <a:ext cx="1290613" cy="1228265"/>
          </a:xfrm>
          <a:prstGeom prst="rect">
            <a:avLst/>
          </a:prstGeom>
        </p:spPr>
      </p:pic>
      <p:pic>
        <p:nvPicPr>
          <p:cNvPr id="13" name="Bildobjekt 12">
            <a:extLst>
              <a:ext uri="{FF2B5EF4-FFF2-40B4-BE49-F238E27FC236}">
                <a16:creationId xmlns:a16="http://schemas.microsoft.com/office/drawing/2014/main" id="{8843B033-EF2C-44A6-932C-1872CB553825}"/>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15" r="50180"/>
          <a:stretch/>
        </p:blipFill>
        <p:spPr>
          <a:xfrm>
            <a:off x="8378586" y="1969699"/>
            <a:ext cx="459346" cy="860409"/>
          </a:xfrm>
          <a:prstGeom prst="rect">
            <a:avLst/>
          </a:prstGeom>
        </p:spPr>
      </p:pic>
      <p:sp>
        <p:nvSpPr>
          <p:cNvPr id="2" name="Rubrik 1"/>
          <p:cNvSpPr>
            <a:spLocks noGrp="1"/>
          </p:cNvSpPr>
          <p:nvPr>
            <p:ph type="title" hasCustomPrompt="1"/>
          </p:nvPr>
        </p:nvSpPr>
        <p:spPr>
          <a:xfrm>
            <a:off x="467544" y="1065932"/>
            <a:ext cx="6660000" cy="1122230"/>
          </a:xfrm>
          <a:prstGeom prst="rect">
            <a:avLst/>
          </a:prstGeom>
        </p:spPr>
        <p:txBody>
          <a:bodyPr anchor="b" anchorCtr="0">
            <a:normAutofit/>
          </a:bodyPr>
          <a:lstStyle>
            <a:lvl1pPr algn="l">
              <a:defRPr sz="3000">
                <a:latin typeface="Arial" panose="020B0604020202020204" pitchFamily="34" charset="0"/>
                <a:cs typeface="Arial" panose="020B0604020202020204" pitchFamily="34" charset="0"/>
              </a:defRPr>
            </a:lvl1pPr>
          </a:lstStyle>
          <a:p>
            <a:r>
              <a:rPr lang="sv-SE" dirty="0"/>
              <a:t>Här skriver du rubriken</a:t>
            </a:r>
          </a:p>
        </p:txBody>
      </p:sp>
      <p:sp>
        <p:nvSpPr>
          <p:cNvPr id="14" name="Rektangel 13">
            <a:extLst>
              <a:ext uri="{FF2B5EF4-FFF2-40B4-BE49-F238E27FC236}">
                <a16:creationId xmlns:a16="http://schemas.microsoft.com/office/drawing/2014/main" id="{7B8189BC-8A35-494E-9316-34AEC66EADAA}"/>
              </a:ext>
            </a:extLst>
          </p:cNvPr>
          <p:cNvSpPr/>
          <p:nvPr userDrawn="1"/>
        </p:nvSpPr>
        <p:spPr>
          <a:xfrm>
            <a:off x="576000" y="2148742"/>
            <a:ext cx="720000" cy="81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7">
            <a:extLst>
              <a:ext uri="{FF2B5EF4-FFF2-40B4-BE49-F238E27FC236}">
                <a16:creationId xmlns:a16="http://schemas.microsoft.com/office/drawing/2014/main" id="{036CB3BE-DF8E-58C6-FAF1-3E5011CD94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7848001" y="270656"/>
            <a:ext cx="897775" cy="451734"/>
          </a:xfrm>
          <a:prstGeom prst="rect">
            <a:avLst/>
          </a:prstGeom>
        </p:spPr>
      </p:pic>
    </p:spTree>
    <p:extLst>
      <p:ext uri="{BB962C8B-B14F-4D97-AF65-F5344CB8AC3E}">
        <p14:creationId xmlns:p14="http://schemas.microsoft.com/office/powerpoint/2010/main" val="3554162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llanrubrik - sand">
    <p:spTree>
      <p:nvGrpSpPr>
        <p:cNvPr id="1" name=""/>
        <p:cNvGrpSpPr/>
        <p:nvPr/>
      </p:nvGrpSpPr>
      <p:grpSpPr>
        <a:xfrm>
          <a:off x="0" y="0"/>
          <a:ext cx="0" cy="0"/>
          <a:chOff x="0" y="0"/>
          <a:chExt cx="0" cy="0"/>
        </a:xfrm>
      </p:grpSpPr>
      <p:sp>
        <p:nvSpPr>
          <p:cNvPr id="3" name="Platshållare för innehåll 2"/>
          <p:cNvSpPr>
            <a:spLocks noGrp="1"/>
          </p:cNvSpPr>
          <p:nvPr>
            <p:ph idx="1" hasCustomPrompt="1"/>
          </p:nvPr>
        </p:nvSpPr>
        <p:spPr>
          <a:xfrm>
            <a:off x="468000" y="3012230"/>
            <a:ext cx="6660000" cy="1577769"/>
          </a:xfrm>
          <a:prstGeom prst="rect">
            <a:avLst/>
          </a:prstGeom>
        </p:spPr>
        <p:txBody>
          <a:bodyPr>
            <a:normAutofit/>
          </a:bodyPr>
          <a:lstStyle>
            <a:lvl1pPr marL="0" indent="0" algn="l">
              <a:buNone/>
              <a:defRPr sz="2000" baseline="0">
                <a:latin typeface="Arial" panose="020B0604020202020204" pitchFamily="34" charset="0"/>
                <a:cs typeface="Arial" panose="020B0604020202020204" pitchFamily="34" charset="0"/>
              </a:defRPr>
            </a:lvl1pPr>
            <a:lvl2pPr algn="l">
              <a:defRPr sz="2000"/>
            </a:lvl2pPr>
            <a:lvl3pPr algn="l">
              <a:defRPr sz="2000"/>
            </a:lvl3pPr>
            <a:lvl4pPr algn="l">
              <a:defRPr sz="2000"/>
            </a:lvl4pPr>
            <a:lvl5pPr algn="l">
              <a:defRPr sz="2000"/>
            </a:lvl5pPr>
          </a:lstStyle>
          <a:p>
            <a:pPr lvl="0"/>
            <a:r>
              <a:rPr lang="sv-SE" dirty="0"/>
              <a:t>Textinnehåll, här skriver du din text, glöm inte </a:t>
            </a:r>
            <a:br>
              <a:rPr lang="sv-SE" dirty="0"/>
            </a:br>
            <a:r>
              <a:rPr lang="sv-SE" dirty="0"/>
              <a:t>– skriv kort och kärnfullt!</a:t>
            </a:r>
          </a:p>
        </p:txBody>
      </p:sp>
      <p:sp>
        <p:nvSpPr>
          <p:cNvPr id="4" name="Platshållare för datum 3"/>
          <p:cNvSpPr>
            <a:spLocks noGrp="1"/>
          </p:cNvSpPr>
          <p:nvPr>
            <p:ph type="dt" sz="half" idx="10"/>
          </p:nvPr>
        </p:nvSpPr>
        <p:spPr/>
        <p:txBody>
          <a:bodyPr/>
          <a:lstStyle/>
          <a:p>
            <a:fld id="{C16BD0C5-E018-444F-92A8-3020608CA0C4}" type="datetimeFigureOut">
              <a:rPr lang="sv-SE" smtClean="0"/>
              <a:t>2026-06-25</a:t>
            </a:fld>
            <a:endParaRPr lang="sv-SE" dirty="0"/>
          </a:p>
        </p:txBody>
      </p:sp>
      <p:sp>
        <p:nvSpPr>
          <p:cNvPr id="6" name="Platshållare för bildnummer 5"/>
          <p:cNvSpPr>
            <a:spLocks noGrp="1"/>
          </p:cNvSpPr>
          <p:nvPr>
            <p:ph type="sldNum" sz="quarter" idx="12"/>
          </p:nvPr>
        </p:nvSpPr>
        <p:spPr/>
        <p:txBody>
          <a:bodyPr/>
          <a:lstStyle/>
          <a:p>
            <a:fld id="{3EC3C013-F727-4E01-878A-1532BF0324A3}" type="slidenum">
              <a:rPr lang="sv-SE" smtClean="0"/>
              <a:t>‹#›</a:t>
            </a:fld>
            <a:endParaRPr lang="sv-SE"/>
          </a:p>
        </p:txBody>
      </p:sp>
      <p:sp>
        <p:nvSpPr>
          <p:cNvPr id="9" name="Rektangel 8"/>
          <p:cNvSpPr/>
          <p:nvPr userDrawn="1"/>
        </p:nvSpPr>
        <p:spPr>
          <a:xfrm>
            <a:off x="0" y="0"/>
            <a:ext cx="108000" cy="51435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E86EE482-1AFA-4E14-96B5-F0D725BA23D1}"/>
              </a:ext>
              <a:ext uri="{C183D7F6-B498-43B3-948B-1728B52AA6E4}">
                <adec:decorative xmlns:adec="http://schemas.microsoft.com/office/drawing/2017/decorative" val="1"/>
              </a:ext>
            </a:extLst>
          </p:cNvPr>
          <p:cNvSpPr/>
          <p:nvPr userDrawn="1"/>
        </p:nvSpPr>
        <p:spPr>
          <a:xfrm>
            <a:off x="108518" y="1080000"/>
            <a:ext cx="9035482" cy="1709100"/>
          </a:xfrm>
          <a:prstGeom prst="rect">
            <a:avLst/>
          </a:prstGeom>
          <a:solidFill>
            <a:srgbClr val="C5B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a:extLst>
              <a:ext uri="{FF2B5EF4-FFF2-40B4-BE49-F238E27FC236}">
                <a16:creationId xmlns:a16="http://schemas.microsoft.com/office/drawing/2014/main" id="{8065253D-CEAE-447C-BFA1-44CA91DFFA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6256" y="1588098"/>
            <a:ext cx="1290613" cy="1228265"/>
          </a:xfrm>
          <a:prstGeom prst="rect">
            <a:avLst/>
          </a:prstGeom>
        </p:spPr>
      </p:pic>
      <p:pic>
        <p:nvPicPr>
          <p:cNvPr id="13" name="Bildobjekt 12">
            <a:extLst>
              <a:ext uri="{FF2B5EF4-FFF2-40B4-BE49-F238E27FC236}">
                <a16:creationId xmlns:a16="http://schemas.microsoft.com/office/drawing/2014/main" id="{8843B033-EF2C-44A6-932C-1872CB553825}"/>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15" r="50180"/>
          <a:stretch/>
        </p:blipFill>
        <p:spPr>
          <a:xfrm>
            <a:off x="8378586" y="1969699"/>
            <a:ext cx="459346" cy="860409"/>
          </a:xfrm>
          <a:prstGeom prst="rect">
            <a:avLst/>
          </a:prstGeom>
        </p:spPr>
      </p:pic>
      <p:sp>
        <p:nvSpPr>
          <p:cNvPr id="14" name="Rektangel 13">
            <a:extLst>
              <a:ext uri="{FF2B5EF4-FFF2-40B4-BE49-F238E27FC236}">
                <a16:creationId xmlns:a16="http://schemas.microsoft.com/office/drawing/2014/main" id="{7B8189BC-8A35-494E-9316-34AEC66EADAA}"/>
              </a:ext>
            </a:extLst>
          </p:cNvPr>
          <p:cNvSpPr/>
          <p:nvPr userDrawn="1"/>
        </p:nvSpPr>
        <p:spPr>
          <a:xfrm>
            <a:off x="576000" y="2148742"/>
            <a:ext cx="720000" cy="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ubrik 1">
            <a:extLst>
              <a:ext uri="{FF2B5EF4-FFF2-40B4-BE49-F238E27FC236}">
                <a16:creationId xmlns:a16="http://schemas.microsoft.com/office/drawing/2014/main" id="{DA0BE378-932E-493A-A529-AD537A5D3749}"/>
              </a:ext>
            </a:extLst>
          </p:cNvPr>
          <p:cNvSpPr>
            <a:spLocks noGrp="1"/>
          </p:cNvSpPr>
          <p:nvPr>
            <p:ph type="title" hasCustomPrompt="1"/>
          </p:nvPr>
        </p:nvSpPr>
        <p:spPr>
          <a:xfrm>
            <a:off x="467544" y="1065932"/>
            <a:ext cx="6660000" cy="1122230"/>
          </a:xfrm>
          <a:prstGeom prst="rect">
            <a:avLst/>
          </a:prstGeom>
        </p:spPr>
        <p:txBody>
          <a:bodyPr anchor="b" anchorCtr="0">
            <a:normAutofit/>
          </a:bodyPr>
          <a:lstStyle>
            <a:lvl1pPr algn="l">
              <a:defRPr sz="3000">
                <a:latin typeface="Arial" panose="020B0604020202020204" pitchFamily="34" charset="0"/>
                <a:cs typeface="Arial" panose="020B0604020202020204" pitchFamily="34" charset="0"/>
              </a:defRPr>
            </a:lvl1pPr>
          </a:lstStyle>
          <a:p>
            <a:r>
              <a:rPr lang="sv-SE" dirty="0"/>
              <a:t>Här skriver du rubriken</a:t>
            </a:r>
          </a:p>
        </p:txBody>
      </p:sp>
      <p:pic>
        <p:nvPicPr>
          <p:cNvPr id="5" name="Bildobjekt 7">
            <a:extLst>
              <a:ext uri="{FF2B5EF4-FFF2-40B4-BE49-F238E27FC236}">
                <a16:creationId xmlns:a16="http://schemas.microsoft.com/office/drawing/2014/main" id="{E24E17A9-0FFD-4420-FF17-775C57DA51B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7848001" y="270656"/>
            <a:ext cx="897775" cy="451734"/>
          </a:xfrm>
          <a:prstGeom prst="rect">
            <a:avLst/>
          </a:prstGeom>
        </p:spPr>
      </p:pic>
    </p:spTree>
    <p:extLst>
      <p:ext uri="{BB962C8B-B14F-4D97-AF65-F5344CB8AC3E}">
        <p14:creationId xmlns:p14="http://schemas.microsoft.com/office/powerpoint/2010/main" val="1943598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llanrubrik - röd">
    <p:spTree>
      <p:nvGrpSpPr>
        <p:cNvPr id="1" name=""/>
        <p:cNvGrpSpPr/>
        <p:nvPr/>
      </p:nvGrpSpPr>
      <p:grpSpPr>
        <a:xfrm>
          <a:off x="0" y="0"/>
          <a:ext cx="0" cy="0"/>
          <a:chOff x="0" y="0"/>
          <a:chExt cx="0" cy="0"/>
        </a:xfrm>
      </p:grpSpPr>
      <p:sp>
        <p:nvSpPr>
          <p:cNvPr id="3" name="Platshållare för innehåll 2"/>
          <p:cNvSpPr>
            <a:spLocks noGrp="1"/>
          </p:cNvSpPr>
          <p:nvPr>
            <p:ph idx="1" hasCustomPrompt="1"/>
          </p:nvPr>
        </p:nvSpPr>
        <p:spPr>
          <a:xfrm>
            <a:off x="468000" y="3012230"/>
            <a:ext cx="6660000" cy="1577769"/>
          </a:xfrm>
          <a:prstGeom prst="rect">
            <a:avLst/>
          </a:prstGeom>
        </p:spPr>
        <p:txBody>
          <a:bodyPr>
            <a:normAutofit/>
          </a:bodyPr>
          <a:lstStyle>
            <a:lvl1pPr marL="0" indent="0" algn="l">
              <a:buNone/>
              <a:defRPr sz="2000" baseline="0">
                <a:latin typeface="Arial" panose="020B0604020202020204" pitchFamily="34" charset="0"/>
                <a:cs typeface="Arial" panose="020B0604020202020204" pitchFamily="34" charset="0"/>
              </a:defRPr>
            </a:lvl1pPr>
            <a:lvl2pPr algn="l">
              <a:defRPr sz="2000"/>
            </a:lvl2pPr>
            <a:lvl3pPr algn="l">
              <a:defRPr sz="2000"/>
            </a:lvl3pPr>
            <a:lvl4pPr algn="l">
              <a:defRPr sz="2000"/>
            </a:lvl4pPr>
            <a:lvl5pPr algn="l">
              <a:defRPr sz="2000"/>
            </a:lvl5pPr>
          </a:lstStyle>
          <a:p>
            <a:pPr lvl="0"/>
            <a:r>
              <a:rPr lang="sv-SE" dirty="0"/>
              <a:t>Textinnehåll, här skriver du din text, glöm inte </a:t>
            </a:r>
            <a:br>
              <a:rPr lang="sv-SE" dirty="0"/>
            </a:br>
            <a:r>
              <a:rPr lang="sv-SE" dirty="0"/>
              <a:t>– skriv kort och kärnfullt!</a:t>
            </a:r>
          </a:p>
        </p:txBody>
      </p:sp>
      <p:sp>
        <p:nvSpPr>
          <p:cNvPr id="4" name="Platshållare för datum 3"/>
          <p:cNvSpPr>
            <a:spLocks noGrp="1"/>
          </p:cNvSpPr>
          <p:nvPr>
            <p:ph type="dt" sz="half" idx="10"/>
          </p:nvPr>
        </p:nvSpPr>
        <p:spPr/>
        <p:txBody>
          <a:bodyPr/>
          <a:lstStyle/>
          <a:p>
            <a:fld id="{C16BD0C5-E018-444F-92A8-3020608CA0C4}" type="datetimeFigureOut">
              <a:rPr lang="sv-SE" smtClean="0"/>
              <a:t>2026-06-25</a:t>
            </a:fld>
            <a:endParaRPr lang="sv-SE" dirty="0"/>
          </a:p>
        </p:txBody>
      </p:sp>
      <p:sp>
        <p:nvSpPr>
          <p:cNvPr id="6" name="Platshållare för bildnummer 5"/>
          <p:cNvSpPr>
            <a:spLocks noGrp="1"/>
          </p:cNvSpPr>
          <p:nvPr>
            <p:ph type="sldNum" sz="quarter" idx="12"/>
          </p:nvPr>
        </p:nvSpPr>
        <p:spPr/>
        <p:txBody>
          <a:bodyPr/>
          <a:lstStyle/>
          <a:p>
            <a:fld id="{3EC3C013-F727-4E01-878A-1532BF0324A3}" type="slidenum">
              <a:rPr lang="sv-SE" smtClean="0"/>
              <a:t>‹#›</a:t>
            </a:fld>
            <a:endParaRPr lang="sv-SE"/>
          </a:p>
        </p:txBody>
      </p:sp>
      <p:sp>
        <p:nvSpPr>
          <p:cNvPr id="9" name="Rektangel 8"/>
          <p:cNvSpPr/>
          <p:nvPr userDrawn="1"/>
        </p:nvSpPr>
        <p:spPr>
          <a:xfrm>
            <a:off x="0" y="0"/>
            <a:ext cx="108000" cy="51435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E86EE482-1AFA-4E14-96B5-F0D725BA23D1}"/>
              </a:ext>
              <a:ext uri="{C183D7F6-B498-43B3-948B-1728B52AA6E4}">
                <adec:decorative xmlns:adec="http://schemas.microsoft.com/office/drawing/2017/decorative" val="1"/>
              </a:ext>
            </a:extLst>
          </p:cNvPr>
          <p:cNvSpPr/>
          <p:nvPr userDrawn="1"/>
        </p:nvSpPr>
        <p:spPr>
          <a:xfrm>
            <a:off x="108518" y="1080000"/>
            <a:ext cx="9035482" cy="17091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2" name="Bildobjekt 11">
            <a:extLst>
              <a:ext uri="{FF2B5EF4-FFF2-40B4-BE49-F238E27FC236}">
                <a16:creationId xmlns:a16="http://schemas.microsoft.com/office/drawing/2014/main" id="{8065253D-CEAE-447C-BFA1-44CA91DFFA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6256" y="1588098"/>
            <a:ext cx="1290613" cy="1228265"/>
          </a:xfrm>
          <a:prstGeom prst="rect">
            <a:avLst/>
          </a:prstGeom>
        </p:spPr>
      </p:pic>
      <p:pic>
        <p:nvPicPr>
          <p:cNvPr id="13" name="Bildobjekt 12">
            <a:extLst>
              <a:ext uri="{FF2B5EF4-FFF2-40B4-BE49-F238E27FC236}">
                <a16:creationId xmlns:a16="http://schemas.microsoft.com/office/drawing/2014/main" id="{8843B033-EF2C-44A6-932C-1872CB553825}"/>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15" r="50180"/>
          <a:stretch/>
        </p:blipFill>
        <p:spPr>
          <a:xfrm>
            <a:off x="8378586" y="1969699"/>
            <a:ext cx="459346" cy="860409"/>
          </a:xfrm>
          <a:prstGeom prst="rect">
            <a:avLst/>
          </a:prstGeom>
        </p:spPr>
      </p:pic>
      <p:sp>
        <p:nvSpPr>
          <p:cNvPr id="14" name="Rektangel 13">
            <a:extLst>
              <a:ext uri="{FF2B5EF4-FFF2-40B4-BE49-F238E27FC236}">
                <a16:creationId xmlns:a16="http://schemas.microsoft.com/office/drawing/2014/main" id="{7B8189BC-8A35-494E-9316-34AEC66EADAA}"/>
              </a:ext>
            </a:extLst>
          </p:cNvPr>
          <p:cNvSpPr/>
          <p:nvPr userDrawn="1"/>
        </p:nvSpPr>
        <p:spPr>
          <a:xfrm>
            <a:off x="576000" y="2148742"/>
            <a:ext cx="720000" cy="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ubrik 1">
            <a:extLst>
              <a:ext uri="{FF2B5EF4-FFF2-40B4-BE49-F238E27FC236}">
                <a16:creationId xmlns:a16="http://schemas.microsoft.com/office/drawing/2014/main" id="{98B235E3-5115-4C65-ADE6-84842D9880F4}"/>
              </a:ext>
            </a:extLst>
          </p:cNvPr>
          <p:cNvSpPr>
            <a:spLocks noGrp="1"/>
          </p:cNvSpPr>
          <p:nvPr>
            <p:ph type="title" hasCustomPrompt="1"/>
          </p:nvPr>
        </p:nvSpPr>
        <p:spPr>
          <a:xfrm>
            <a:off x="467544" y="1065932"/>
            <a:ext cx="6660000" cy="1122230"/>
          </a:xfrm>
          <a:prstGeom prst="rect">
            <a:avLst/>
          </a:prstGeom>
        </p:spPr>
        <p:txBody>
          <a:bodyPr anchor="b" anchorCtr="0">
            <a:normAutofit/>
          </a:bodyPr>
          <a:lstStyle>
            <a:lvl1pPr algn="l">
              <a:defRPr sz="3000">
                <a:solidFill>
                  <a:schemeClr val="bg1"/>
                </a:solidFill>
                <a:latin typeface="Arial" panose="020B0604020202020204" pitchFamily="34" charset="0"/>
                <a:cs typeface="Arial" panose="020B0604020202020204" pitchFamily="34" charset="0"/>
              </a:defRPr>
            </a:lvl1pPr>
          </a:lstStyle>
          <a:p>
            <a:r>
              <a:rPr lang="sv-SE" dirty="0"/>
              <a:t>Här skriver du rubriken</a:t>
            </a:r>
          </a:p>
        </p:txBody>
      </p:sp>
      <p:pic>
        <p:nvPicPr>
          <p:cNvPr id="5" name="Bildobjekt 7">
            <a:extLst>
              <a:ext uri="{FF2B5EF4-FFF2-40B4-BE49-F238E27FC236}">
                <a16:creationId xmlns:a16="http://schemas.microsoft.com/office/drawing/2014/main" id="{FC51F14B-47EC-FB3C-5C02-A5E8299047C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7848001" y="270656"/>
            <a:ext cx="897775" cy="451734"/>
          </a:xfrm>
          <a:prstGeom prst="rect">
            <a:avLst/>
          </a:prstGeom>
        </p:spPr>
      </p:pic>
    </p:spTree>
    <p:extLst>
      <p:ext uri="{BB962C8B-B14F-4D97-AF65-F5344CB8AC3E}">
        <p14:creationId xmlns:p14="http://schemas.microsoft.com/office/powerpoint/2010/main" val="3066009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llanrubrik - grå">
    <p:spTree>
      <p:nvGrpSpPr>
        <p:cNvPr id="1" name=""/>
        <p:cNvGrpSpPr/>
        <p:nvPr/>
      </p:nvGrpSpPr>
      <p:grpSpPr>
        <a:xfrm>
          <a:off x="0" y="0"/>
          <a:ext cx="0" cy="0"/>
          <a:chOff x="0" y="0"/>
          <a:chExt cx="0" cy="0"/>
        </a:xfrm>
      </p:grpSpPr>
      <p:sp>
        <p:nvSpPr>
          <p:cNvPr id="3" name="Platshållare för innehåll 2"/>
          <p:cNvSpPr>
            <a:spLocks noGrp="1"/>
          </p:cNvSpPr>
          <p:nvPr>
            <p:ph idx="1" hasCustomPrompt="1"/>
          </p:nvPr>
        </p:nvSpPr>
        <p:spPr>
          <a:xfrm>
            <a:off x="468000" y="3012230"/>
            <a:ext cx="6660000" cy="1577769"/>
          </a:xfrm>
          <a:prstGeom prst="rect">
            <a:avLst/>
          </a:prstGeom>
        </p:spPr>
        <p:txBody>
          <a:bodyPr>
            <a:normAutofit/>
          </a:bodyPr>
          <a:lstStyle>
            <a:lvl1pPr marL="0" indent="0" algn="l">
              <a:buNone/>
              <a:defRPr sz="2000" baseline="0">
                <a:latin typeface="Arial" panose="020B0604020202020204" pitchFamily="34" charset="0"/>
                <a:cs typeface="Arial" panose="020B0604020202020204" pitchFamily="34" charset="0"/>
              </a:defRPr>
            </a:lvl1pPr>
            <a:lvl2pPr algn="l">
              <a:defRPr sz="2000"/>
            </a:lvl2pPr>
            <a:lvl3pPr algn="l">
              <a:defRPr sz="2000"/>
            </a:lvl3pPr>
            <a:lvl4pPr algn="l">
              <a:defRPr sz="2000"/>
            </a:lvl4pPr>
            <a:lvl5pPr algn="l">
              <a:defRPr sz="2000"/>
            </a:lvl5pPr>
          </a:lstStyle>
          <a:p>
            <a:pPr lvl="0"/>
            <a:r>
              <a:rPr lang="sv-SE" dirty="0"/>
              <a:t>Textinnehåll, här skriver du din text, glöm inte </a:t>
            </a:r>
            <a:br>
              <a:rPr lang="sv-SE" dirty="0"/>
            </a:br>
            <a:r>
              <a:rPr lang="sv-SE" dirty="0"/>
              <a:t>– skriv kort och kärnfullt!</a:t>
            </a:r>
          </a:p>
        </p:txBody>
      </p:sp>
      <p:sp>
        <p:nvSpPr>
          <p:cNvPr id="4" name="Platshållare för datum 3"/>
          <p:cNvSpPr>
            <a:spLocks noGrp="1"/>
          </p:cNvSpPr>
          <p:nvPr>
            <p:ph type="dt" sz="half" idx="10"/>
          </p:nvPr>
        </p:nvSpPr>
        <p:spPr/>
        <p:txBody>
          <a:bodyPr/>
          <a:lstStyle/>
          <a:p>
            <a:fld id="{C16BD0C5-E018-444F-92A8-3020608CA0C4}" type="datetimeFigureOut">
              <a:rPr lang="sv-SE" smtClean="0"/>
              <a:t>2026-06-25</a:t>
            </a:fld>
            <a:endParaRPr lang="sv-SE" dirty="0"/>
          </a:p>
        </p:txBody>
      </p:sp>
      <p:sp>
        <p:nvSpPr>
          <p:cNvPr id="6" name="Platshållare för bildnummer 5"/>
          <p:cNvSpPr>
            <a:spLocks noGrp="1"/>
          </p:cNvSpPr>
          <p:nvPr>
            <p:ph type="sldNum" sz="quarter" idx="12"/>
          </p:nvPr>
        </p:nvSpPr>
        <p:spPr/>
        <p:txBody>
          <a:bodyPr/>
          <a:lstStyle/>
          <a:p>
            <a:fld id="{3EC3C013-F727-4E01-878A-1532BF0324A3}" type="slidenum">
              <a:rPr lang="sv-SE" smtClean="0"/>
              <a:t>‹#›</a:t>
            </a:fld>
            <a:endParaRPr lang="sv-SE"/>
          </a:p>
        </p:txBody>
      </p:sp>
      <p:sp>
        <p:nvSpPr>
          <p:cNvPr id="9" name="Rektangel 8"/>
          <p:cNvSpPr/>
          <p:nvPr userDrawn="1"/>
        </p:nvSpPr>
        <p:spPr>
          <a:xfrm>
            <a:off x="0" y="0"/>
            <a:ext cx="108000" cy="51435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E86EE482-1AFA-4E14-96B5-F0D725BA23D1}"/>
              </a:ext>
              <a:ext uri="{C183D7F6-B498-43B3-948B-1728B52AA6E4}">
                <adec:decorative xmlns:adec="http://schemas.microsoft.com/office/drawing/2017/decorative" val="1"/>
              </a:ext>
            </a:extLst>
          </p:cNvPr>
          <p:cNvSpPr/>
          <p:nvPr userDrawn="1"/>
        </p:nvSpPr>
        <p:spPr>
          <a:xfrm>
            <a:off x="108518" y="1080000"/>
            <a:ext cx="9035482" cy="17091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2" name="Bildobjekt 11">
            <a:extLst>
              <a:ext uri="{FF2B5EF4-FFF2-40B4-BE49-F238E27FC236}">
                <a16:creationId xmlns:a16="http://schemas.microsoft.com/office/drawing/2014/main" id="{8065253D-CEAE-447C-BFA1-44CA91DFFA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6256" y="1588098"/>
            <a:ext cx="1290613" cy="1228265"/>
          </a:xfrm>
          <a:prstGeom prst="rect">
            <a:avLst/>
          </a:prstGeom>
        </p:spPr>
      </p:pic>
      <p:pic>
        <p:nvPicPr>
          <p:cNvPr id="13" name="Bildobjekt 12">
            <a:extLst>
              <a:ext uri="{FF2B5EF4-FFF2-40B4-BE49-F238E27FC236}">
                <a16:creationId xmlns:a16="http://schemas.microsoft.com/office/drawing/2014/main" id="{8843B033-EF2C-44A6-932C-1872CB553825}"/>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15" r="50180"/>
          <a:stretch/>
        </p:blipFill>
        <p:spPr>
          <a:xfrm>
            <a:off x="8378586" y="1969699"/>
            <a:ext cx="459346" cy="860409"/>
          </a:xfrm>
          <a:prstGeom prst="rect">
            <a:avLst/>
          </a:prstGeom>
        </p:spPr>
      </p:pic>
      <p:sp>
        <p:nvSpPr>
          <p:cNvPr id="14" name="Rektangel 13">
            <a:extLst>
              <a:ext uri="{FF2B5EF4-FFF2-40B4-BE49-F238E27FC236}">
                <a16:creationId xmlns:a16="http://schemas.microsoft.com/office/drawing/2014/main" id="{7B8189BC-8A35-494E-9316-34AEC66EADAA}"/>
              </a:ext>
            </a:extLst>
          </p:cNvPr>
          <p:cNvSpPr/>
          <p:nvPr userDrawn="1"/>
        </p:nvSpPr>
        <p:spPr>
          <a:xfrm>
            <a:off x="576000" y="2148742"/>
            <a:ext cx="720000" cy="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ubrik 1">
            <a:extLst>
              <a:ext uri="{FF2B5EF4-FFF2-40B4-BE49-F238E27FC236}">
                <a16:creationId xmlns:a16="http://schemas.microsoft.com/office/drawing/2014/main" id="{73B827CA-55B0-46C3-A9EC-A595A232FB8C}"/>
              </a:ext>
            </a:extLst>
          </p:cNvPr>
          <p:cNvSpPr>
            <a:spLocks noGrp="1"/>
          </p:cNvSpPr>
          <p:nvPr>
            <p:ph type="title" hasCustomPrompt="1"/>
          </p:nvPr>
        </p:nvSpPr>
        <p:spPr>
          <a:xfrm>
            <a:off x="467544" y="1065932"/>
            <a:ext cx="6660000" cy="1122230"/>
          </a:xfrm>
          <a:prstGeom prst="rect">
            <a:avLst/>
          </a:prstGeom>
        </p:spPr>
        <p:txBody>
          <a:bodyPr anchor="b" anchorCtr="0">
            <a:normAutofit/>
          </a:bodyPr>
          <a:lstStyle>
            <a:lvl1pPr algn="l">
              <a:defRPr sz="3000">
                <a:solidFill>
                  <a:schemeClr val="bg1"/>
                </a:solidFill>
                <a:latin typeface="Arial" panose="020B0604020202020204" pitchFamily="34" charset="0"/>
                <a:cs typeface="Arial" panose="020B0604020202020204" pitchFamily="34" charset="0"/>
              </a:defRPr>
            </a:lvl1pPr>
          </a:lstStyle>
          <a:p>
            <a:r>
              <a:rPr lang="sv-SE" dirty="0"/>
              <a:t>Här skriver du rubriken</a:t>
            </a:r>
          </a:p>
        </p:txBody>
      </p:sp>
      <p:pic>
        <p:nvPicPr>
          <p:cNvPr id="5" name="Bildobjekt 7">
            <a:extLst>
              <a:ext uri="{FF2B5EF4-FFF2-40B4-BE49-F238E27FC236}">
                <a16:creationId xmlns:a16="http://schemas.microsoft.com/office/drawing/2014/main" id="{ED4F4D3C-AAD5-05C7-C73C-BB1DA83E1ED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7848001" y="270656"/>
            <a:ext cx="897775" cy="451734"/>
          </a:xfrm>
          <a:prstGeom prst="rect">
            <a:avLst/>
          </a:prstGeom>
        </p:spPr>
      </p:pic>
    </p:spTree>
    <p:extLst>
      <p:ext uri="{BB962C8B-B14F-4D97-AF65-F5344CB8AC3E}">
        <p14:creationId xmlns:p14="http://schemas.microsoft.com/office/powerpoint/2010/main" val="1449257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 innehåll + bild">
    <p:spTree>
      <p:nvGrpSpPr>
        <p:cNvPr id="1" name=""/>
        <p:cNvGrpSpPr/>
        <p:nvPr/>
      </p:nvGrpSpPr>
      <p:grpSpPr>
        <a:xfrm>
          <a:off x="0" y="0"/>
          <a:ext cx="0" cy="0"/>
          <a:chOff x="0" y="0"/>
          <a:chExt cx="0" cy="0"/>
        </a:xfrm>
      </p:grpSpPr>
      <p:sp>
        <p:nvSpPr>
          <p:cNvPr id="2" name="Rubrik 1"/>
          <p:cNvSpPr>
            <a:spLocks noGrp="1"/>
          </p:cNvSpPr>
          <p:nvPr>
            <p:ph type="title"/>
          </p:nvPr>
        </p:nvSpPr>
        <p:spPr>
          <a:xfrm>
            <a:off x="468000" y="270000"/>
            <a:ext cx="6660000" cy="810000"/>
          </a:xfrm>
          <a:prstGeom prst="rect">
            <a:avLst/>
          </a:prstGeom>
        </p:spPr>
        <p:txBody>
          <a:bodyPr anchor="t">
            <a:normAutofit/>
          </a:bodyPr>
          <a:lstStyle>
            <a:lvl1pPr algn="l">
              <a:defRPr sz="3000">
                <a:latin typeface="Arial" panose="020B0604020202020204" pitchFamily="34" charset="0"/>
                <a:cs typeface="Arial" panose="020B0604020202020204" pitchFamily="34" charset="0"/>
              </a:defRPr>
            </a:lvl1pPr>
          </a:lstStyle>
          <a:p>
            <a:r>
              <a:rPr lang="sv-SE"/>
              <a:t>Klicka här för att ändra mall för rubrikformat</a:t>
            </a:r>
            <a:endParaRPr lang="sv-SE" dirty="0"/>
          </a:p>
        </p:txBody>
      </p:sp>
      <p:sp>
        <p:nvSpPr>
          <p:cNvPr id="3" name="Platshållare för datum 2"/>
          <p:cNvSpPr>
            <a:spLocks noGrp="1"/>
          </p:cNvSpPr>
          <p:nvPr>
            <p:ph type="dt" sz="half" idx="10"/>
          </p:nvPr>
        </p:nvSpPr>
        <p:spPr/>
        <p:txBody>
          <a:bodyPr/>
          <a:lstStyle/>
          <a:p>
            <a:fld id="{C16BD0C5-E018-444F-92A8-3020608CA0C4}" type="datetimeFigureOut">
              <a:rPr lang="sv-SE" smtClean="0"/>
              <a:t>2026-06-25</a:t>
            </a:fld>
            <a:endParaRPr lang="sv-SE"/>
          </a:p>
        </p:txBody>
      </p:sp>
      <p:sp>
        <p:nvSpPr>
          <p:cNvPr id="5" name="Platshållare för bildnummer 4"/>
          <p:cNvSpPr>
            <a:spLocks noGrp="1"/>
          </p:cNvSpPr>
          <p:nvPr>
            <p:ph type="sldNum" sz="quarter" idx="12"/>
          </p:nvPr>
        </p:nvSpPr>
        <p:spPr/>
        <p:txBody>
          <a:bodyPr/>
          <a:lstStyle/>
          <a:p>
            <a:fld id="{3EC3C013-F727-4E01-878A-1532BF0324A3}" type="slidenum">
              <a:rPr lang="sv-SE" smtClean="0"/>
              <a:t>‹#›</a:t>
            </a:fld>
            <a:endParaRPr lang="sv-SE"/>
          </a:p>
        </p:txBody>
      </p:sp>
      <p:sp>
        <p:nvSpPr>
          <p:cNvPr id="7" name="Rektangel 6"/>
          <p:cNvSpPr/>
          <p:nvPr userDrawn="1"/>
        </p:nvSpPr>
        <p:spPr>
          <a:xfrm>
            <a:off x="0" y="0"/>
            <a:ext cx="108000" cy="51435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latshållare för innehåll 3"/>
          <p:cNvSpPr>
            <a:spLocks noGrp="1"/>
          </p:cNvSpPr>
          <p:nvPr>
            <p:ph sz="half" idx="2" hasCustomPrompt="1"/>
          </p:nvPr>
        </p:nvSpPr>
        <p:spPr>
          <a:xfrm>
            <a:off x="5868000" y="1215000"/>
            <a:ext cx="2880000" cy="3084942"/>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sv-SE" dirty="0"/>
              <a:t>Bild</a:t>
            </a:r>
          </a:p>
        </p:txBody>
      </p:sp>
      <p:sp>
        <p:nvSpPr>
          <p:cNvPr id="10" name="Platshållare för innehåll 9"/>
          <p:cNvSpPr>
            <a:spLocks noGrp="1"/>
          </p:cNvSpPr>
          <p:nvPr>
            <p:ph sz="quarter" idx="13" hasCustomPrompt="1"/>
          </p:nvPr>
        </p:nvSpPr>
        <p:spPr>
          <a:xfrm>
            <a:off x="468313" y="1214438"/>
            <a:ext cx="5040000" cy="3375422"/>
          </a:xfrm>
        </p:spPr>
        <p:txBody>
          <a:bodyPr>
            <a:normAutofit/>
          </a:bodyPr>
          <a:lstStyle>
            <a:lvl1pPr marL="0" indent="0">
              <a:buFontTx/>
              <a:buNone/>
              <a:defRPr sz="1800"/>
            </a:lvl1pPr>
          </a:lstStyle>
          <a:p>
            <a:pPr lvl="0"/>
            <a:r>
              <a:rPr lang="sv-SE" dirty="0"/>
              <a:t>Textinnehåll, här skriver du din text, glöm inte – skriv kort och kärnfullt!</a:t>
            </a:r>
          </a:p>
        </p:txBody>
      </p:sp>
      <p:sp>
        <p:nvSpPr>
          <p:cNvPr id="6" name="Platshållare för text 5">
            <a:extLst>
              <a:ext uri="{FF2B5EF4-FFF2-40B4-BE49-F238E27FC236}">
                <a16:creationId xmlns:a16="http://schemas.microsoft.com/office/drawing/2014/main" id="{9E77ADDB-8C9D-4F3A-BD69-AF384665A37C}"/>
              </a:ext>
            </a:extLst>
          </p:cNvPr>
          <p:cNvSpPr>
            <a:spLocks noGrp="1"/>
          </p:cNvSpPr>
          <p:nvPr>
            <p:ph type="body" sz="quarter" idx="14" hasCustomPrompt="1"/>
          </p:nvPr>
        </p:nvSpPr>
        <p:spPr>
          <a:xfrm>
            <a:off x="5867400" y="4371975"/>
            <a:ext cx="2878138" cy="217488"/>
          </a:xfrm>
        </p:spPr>
        <p:txBody>
          <a:bodyPr>
            <a:noAutofit/>
          </a:bodyPr>
          <a:lstStyle>
            <a:lvl1pPr marL="0" indent="0">
              <a:buNone/>
              <a:defRPr sz="800"/>
            </a:lvl1pPr>
            <a:lvl2pPr marL="357188" indent="0">
              <a:buNone/>
              <a:defRPr sz="800"/>
            </a:lvl2pPr>
            <a:lvl3pPr marL="715962" indent="0">
              <a:buNone/>
              <a:defRPr sz="800"/>
            </a:lvl3pPr>
            <a:lvl4pPr marL="1073150" indent="0">
              <a:buNone/>
              <a:defRPr sz="800"/>
            </a:lvl4pPr>
            <a:lvl5pPr marL="1438275" indent="0">
              <a:buNone/>
              <a:defRPr sz="800"/>
            </a:lvl5pPr>
          </a:lstStyle>
          <a:p>
            <a:pPr lvl="0"/>
            <a:r>
              <a:rPr lang="sv-SE" dirty="0"/>
              <a:t>Bildbyline</a:t>
            </a:r>
          </a:p>
        </p:txBody>
      </p:sp>
      <p:pic>
        <p:nvPicPr>
          <p:cNvPr id="9" name="Bildobjekt 7">
            <a:extLst>
              <a:ext uri="{FF2B5EF4-FFF2-40B4-BE49-F238E27FC236}">
                <a16:creationId xmlns:a16="http://schemas.microsoft.com/office/drawing/2014/main" id="{DAB4B75A-EE9C-64DD-B18C-E0DF6161DED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7848001" y="270656"/>
            <a:ext cx="897775" cy="451734"/>
          </a:xfrm>
          <a:prstGeom prst="rect">
            <a:avLst/>
          </a:prstGeom>
        </p:spPr>
      </p:pic>
    </p:spTree>
    <p:extLst>
      <p:ext uri="{BB962C8B-B14F-4D97-AF65-F5344CB8AC3E}">
        <p14:creationId xmlns:p14="http://schemas.microsoft.com/office/powerpoint/2010/main" val="36348103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 bild + innehåll">
    <p:spTree>
      <p:nvGrpSpPr>
        <p:cNvPr id="1" name=""/>
        <p:cNvGrpSpPr/>
        <p:nvPr/>
      </p:nvGrpSpPr>
      <p:grpSpPr>
        <a:xfrm>
          <a:off x="0" y="0"/>
          <a:ext cx="0" cy="0"/>
          <a:chOff x="0" y="0"/>
          <a:chExt cx="0" cy="0"/>
        </a:xfrm>
      </p:grpSpPr>
      <p:sp>
        <p:nvSpPr>
          <p:cNvPr id="2" name="Rubrik 1"/>
          <p:cNvSpPr>
            <a:spLocks noGrp="1"/>
          </p:cNvSpPr>
          <p:nvPr>
            <p:ph type="title"/>
          </p:nvPr>
        </p:nvSpPr>
        <p:spPr>
          <a:xfrm>
            <a:off x="468000" y="270000"/>
            <a:ext cx="6660000" cy="810000"/>
          </a:xfrm>
          <a:prstGeom prst="rect">
            <a:avLst/>
          </a:prstGeom>
        </p:spPr>
        <p:txBody>
          <a:bodyPr anchor="t">
            <a:normAutofit/>
          </a:bodyPr>
          <a:lstStyle>
            <a:lvl1pPr algn="l">
              <a:defRPr sz="3000">
                <a:latin typeface="Arial" panose="020B0604020202020204" pitchFamily="34" charset="0"/>
                <a:cs typeface="Arial" panose="020B0604020202020204" pitchFamily="34" charset="0"/>
              </a:defRPr>
            </a:lvl1pPr>
          </a:lstStyle>
          <a:p>
            <a:r>
              <a:rPr lang="sv-SE"/>
              <a:t>Klicka här för att ändra mall för rubrikformat</a:t>
            </a:r>
            <a:endParaRPr lang="sv-SE" dirty="0"/>
          </a:p>
        </p:txBody>
      </p:sp>
      <p:sp>
        <p:nvSpPr>
          <p:cNvPr id="3" name="Platshållare för datum 2"/>
          <p:cNvSpPr>
            <a:spLocks noGrp="1"/>
          </p:cNvSpPr>
          <p:nvPr>
            <p:ph type="dt" sz="half" idx="10"/>
          </p:nvPr>
        </p:nvSpPr>
        <p:spPr/>
        <p:txBody>
          <a:bodyPr/>
          <a:lstStyle/>
          <a:p>
            <a:fld id="{C16BD0C5-E018-444F-92A8-3020608CA0C4}" type="datetimeFigureOut">
              <a:rPr lang="sv-SE" smtClean="0"/>
              <a:t>2026-06-25</a:t>
            </a:fld>
            <a:endParaRPr lang="sv-SE"/>
          </a:p>
        </p:txBody>
      </p:sp>
      <p:sp>
        <p:nvSpPr>
          <p:cNvPr id="5" name="Platshållare för bildnummer 4"/>
          <p:cNvSpPr>
            <a:spLocks noGrp="1"/>
          </p:cNvSpPr>
          <p:nvPr>
            <p:ph type="sldNum" sz="quarter" idx="12"/>
          </p:nvPr>
        </p:nvSpPr>
        <p:spPr/>
        <p:txBody>
          <a:bodyPr/>
          <a:lstStyle/>
          <a:p>
            <a:fld id="{3EC3C013-F727-4E01-878A-1532BF0324A3}" type="slidenum">
              <a:rPr lang="sv-SE" smtClean="0"/>
              <a:t>‹#›</a:t>
            </a:fld>
            <a:endParaRPr lang="sv-SE"/>
          </a:p>
        </p:txBody>
      </p:sp>
      <p:sp>
        <p:nvSpPr>
          <p:cNvPr id="7" name="Rektangel 6"/>
          <p:cNvSpPr/>
          <p:nvPr userDrawn="1"/>
        </p:nvSpPr>
        <p:spPr>
          <a:xfrm>
            <a:off x="0" y="0"/>
            <a:ext cx="108000" cy="51435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latshållare för innehåll 3"/>
          <p:cNvSpPr>
            <a:spLocks noGrp="1"/>
          </p:cNvSpPr>
          <p:nvPr>
            <p:ph sz="half" idx="2" hasCustomPrompt="1"/>
          </p:nvPr>
        </p:nvSpPr>
        <p:spPr>
          <a:xfrm>
            <a:off x="468000" y="1215000"/>
            <a:ext cx="2880000" cy="3084942"/>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sv-SE" dirty="0"/>
              <a:t>Bild</a:t>
            </a:r>
          </a:p>
        </p:txBody>
      </p:sp>
      <p:sp>
        <p:nvSpPr>
          <p:cNvPr id="10" name="Platshållare för innehåll 9"/>
          <p:cNvSpPr>
            <a:spLocks noGrp="1"/>
          </p:cNvSpPr>
          <p:nvPr>
            <p:ph sz="quarter" idx="13" hasCustomPrompt="1"/>
          </p:nvPr>
        </p:nvSpPr>
        <p:spPr>
          <a:xfrm>
            <a:off x="3708000" y="1218249"/>
            <a:ext cx="5040000" cy="3375422"/>
          </a:xfrm>
        </p:spPr>
        <p:txBody>
          <a:bodyPr>
            <a:normAutofit/>
          </a:bodyPr>
          <a:lstStyle>
            <a:lvl1pPr marL="0" indent="0">
              <a:buFontTx/>
              <a:buNone/>
              <a:defRPr sz="1800"/>
            </a:lvl1pPr>
          </a:lstStyle>
          <a:p>
            <a:pPr lvl="0"/>
            <a:r>
              <a:rPr lang="sv-SE" dirty="0"/>
              <a:t>Textinnehåll, här skriver du din text, glöm inte – skriv kort och kärnfullt!</a:t>
            </a:r>
          </a:p>
        </p:txBody>
      </p:sp>
      <p:sp>
        <p:nvSpPr>
          <p:cNvPr id="12" name="Platshållare för text 5">
            <a:extLst>
              <a:ext uri="{FF2B5EF4-FFF2-40B4-BE49-F238E27FC236}">
                <a16:creationId xmlns:a16="http://schemas.microsoft.com/office/drawing/2014/main" id="{AB2C0E82-13D7-459C-9895-5CFA4107A23A}"/>
              </a:ext>
            </a:extLst>
          </p:cNvPr>
          <p:cNvSpPr>
            <a:spLocks noGrp="1"/>
          </p:cNvSpPr>
          <p:nvPr>
            <p:ph type="body" sz="quarter" idx="14" hasCustomPrompt="1"/>
          </p:nvPr>
        </p:nvSpPr>
        <p:spPr>
          <a:xfrm>
            <a:off x="469862" y="4371975"/>
            <a:ext cx="2878138" cy="217488"/>
          </a:xfrm>
        </p:spPr>
        <p:txBody>
          <a:bodyPr>
            <a:noAutofit/>
          </a:bodyPr>
          <a:lstStyle>
            <a:lvl1pPr marL="0" indent="0">
              <a:buNone/>
              <a:defRPr sz="800"/>
            </a:lvl1pPr>
            <a:lvl2pPr marL="357188" indent="0">
              <a:buNone/>
              <a:defRPr sz="800"/>
            </a:lvl2pPr>
            <a:lvl3pPr marL="715962" indent="0">
              <a:buNone/>
              <a:defRPr sz="800"/>
            </a:lvl3pPr>
            <a:lvl4pPr marL="1073150" indent="0">
              <a:buNone/>
              <a:defRPr sz="800"/>
            </a:lvl4pPr>
            <a:lvl5pPr marL="1438275" indent="0">
              <a:buNone/>
              <a:defRPr sz="800"/>
            </a:lvl5pPr>
          </a:lstStyle>
          <a:p>
            <a:pPr lvl="0"/>
            <a:r>
              <a:rPr lang="sv-SE" dirty="0"/>
              <a:t>Bildbyline</a:t>
            </a:r>
          </a:p>
        </p:txBody>
      </p:sp>
      <p:pic>
        <p:nvPicPr>
          <p:cNvPr id="6" name="Bildobjekt 7">
            <a:extLst>
              <a:ext uri="{FF2B5EF4-FFF2-40B4-BE49-F238E27FC236}">
                <a16:creationId xmlns:a16="http://schemas.microsoft.com/office/drawing/2014/main" id="{329D4FBF-0B79-1676-30D5-2E25339557B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7848001" y="270656"/>
            <a:ext cx="897775" cy="451734"/>
          </a:xfrm>
          <a:prstGeom prst="rect">
            <a:avLst/>
          </a:prstGeom>
        </p:spPr>
      </p:pic>
    </p:spTree>
    <p:extLst>
      <p:ext uri="{BB962C8B-B14F-4D97-AF65-F5344CB8AC3E}">
        <p14:creationId xmlns:p14="http://schemas.microsoft.com/office/powerpoint/2010/main" val="3002896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800">
                <a:solidFill>
                  <a:schemeClr val="tx1">
                    <a:tint val="75000"/>
                  </a:schemeClr>
                </a:solidFill>
                <a:latin typeface="Arial" panose="020B0604020202020204" pitchFamily="34" charset="0"/>
                <a:cs typeface="Arial" panose="020B0604020202020204" pitchFamily="34" charset="0"/>
              </a:defRPr>
            </a:lvl1pPr>
          </a:lstStyle>
          <a:p>
            <a:fld id="{C16BD0C5-E018-444F-92A8-3020608CA0C4}" type="datetimeFigureOut">
              <a:rPr lang="sv-SE" smtClean="0"/>
              <a:pPr/>
              <a:t>2026-06-25</a:t>
            </a:fld>
            <a:endParaRPr lang="sv-SE" dirty="0"/>
          </a:p>
        </p:txBody>
      </p:sp>
      <p:sp>
        <p:nvSpPr>
          <p:cNvPr id="6" name="Platshållare för bildnumm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800">
                <a:solidFill>
                  <a:schemeClr val="tx1">
                    <a:tint val="75000"/>
                  </a:schemeClr>
                </a:solidFill>
                <a:latin typeface="Arial" panose="020B0604020202020204" pitchFamily="34" charset="0"/>
                <a:cs typeface="Arial" panose="020B0604020202020204" pitchFamily="34" charset="0"/>
              </a:defRPr>
            </a:lvl1pPr>
          </a:lstStyle>
          <a:p>
            <a:fld id="{3EC3C013-F727-4E01-878A-1532BF0324A3}" type="slidenum">
              <a:rPr lang="sv-SE" smtClean="0"/>
              <a:pPr/>
              <a:t>‹#›</a:t>
            </a:fld>
            <a:endParaRPr lang="sv-SE" dirty="0"/>
          </a:p>
        </p:txBody>
      </p:sp>
      <p:sp>
        <p:nvSpPr>
          <p:cNvPr id="2" name="Platshållare för text 1"/>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050634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62" r:id="rId4"/>
    <p:sldLayoutId id="2147483659" r:id="rId5"/>
    <p:sldLayoutId id="2147483660" r:id="rId6"/>
    <p:sldLayoutId id="2147483661" r:id="rId7"/>
    <p:sldLayoutId id="2147483656" r:id="rId8"/>
    <p:sldLayoutId id="2147483654" r:id="rId9"/>
    <p:sldLayoutId id="2147483652" r:id="rId10"/>
    <p:sldLayoutId id="2147483653" r:id="rId11"/>
    <p:sldLayoutId id="2147483655" r:id="rId12"/>
    <p:sldLayoutId id="2147483657" r:id="rId13"/>
    <p:sldLayoutId id="214748366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spcAft>
          <a:spcPts val="300"/>
        </a:spcAft>
        <a:buClr>
          <a:srgbClr val="C10B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15963" indent="-358775" algn="l" defTabSz="914400" rtl="0" eaLnBrk="1" latinLnBrk="0" hangingPunct="1">
        <a:spcBef>
          <a:spcPct val="20000"/>
        </a:spcBef>
        <a:spcAft>
          <a:spcPts val="300"/>
        </a:spcAft>
        <a:buClr>
          <a:srgbClr val="C10B25"/>
        </a:buClr>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1073150" indent="-357188" algn="l" defTabSz="914400" rtl="0" eaLnBrk="1" latinLnBrk="0" hangingPunct="1">
        <a:spcBef>
          <a:spcPct val="20000"/>
        </a:spcBef>
        <a:spcAft>
          <a:spcPts val="300"/>
        </a:spcAft>
        <a:buClr>
          <a:srgbClr val="C10B25"/>
        </a:buClr>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3pPr>
      <a:lvl4pPr marL="1438275" indent="-365125" algn="l" defTabSz="914400" rtl="0" eaLnBrk="1" latinLnBrk="0" hangingPunct="1">
        <a:spcBef>
          <a:spcPct val="20000"/>
        </a:spcBef>
        <a:spcAft>
          <a:spcPts val="300"/>
        </a:spcAft>
        <a:buClr>
          <a:srgbClr val="C10B25"/>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795463" indent="-357188" algn="l" defTabSz="914400" rtl="0" eaLnBrk="1" latinLnBrk="0" hangingPunct="1">
        <a:spcBef>
          <a:spcPct val="20000"/>
        </a:spcBef>
        <a:spcAft>
          <a:spcPts val="300"/>
        </a:spcAft>
        <a:buClr>
          <a:srgbClr val="C10B25"/>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png"/><Relationship Id="rId4" Type="http://schemas.openxmlformats.org/officeDocument/2006/relationships/image" Target="../media/image75.jpeg"/><Relationship Id="rId9"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boverket.se/sv/samhallsplanering/arkitektur-och-gestaltad-livsmiljo/arbetssatt/tradgardsstader/"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hyperlink" Target="https://www.boverket.se/sv/samhallsplanering/arkitektur-och-gestaltad-livsmiljo/arbetssatt/tradgardsstader/"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725260FE-68B9-4E21-BADA-34B335363C95}"/>
              </a:ext>
            </a:extLst>
          </p:cNvPr>
          <p:cNvSpPr>
            <a:spLocks noGrp="1"/>
          </p:cNvSpPr>
          <p:nvPr>
            <p:ph type="ctrTitle"/>
          </p:nvPr>
        </p:nvSpPr>
        <p:spPr>
          <a:xfrm>
            <a:off x="755576" y="2564073"/>
            <a:ext cx="7772400" cy="1313185"/>
          </a:xfrm>
        </p:spPr>
        <p:txBody>
          <a:bodyPr/>
          <a:lstStyle/>
          <a:p>
            <a:r>
              <a:rPr lang="sv-SE" dirty="0"/>
              <a:t>Att planera och gestalta trädgårdsstäder i modern tid</a:t>
            </a:r>
          </a:p>
        </p:txBody>
      </p:sp>
      <p:sp>
        <p:nvSpPr>
          <p:cNvPr id="5" name="Underrubrik 4">
            <a:extLst>
              <a:ext uri="{FF2B5EF4-FFF2-40B4-BE49-F238E27FC236}">
                <a16:creationId xmlns:a16="http://schemas.microsoft.com/office/drawing/2014/main" id="{AEB979B5-C943-464B-8EFB-3BAE9F4C36E3}"/>
              </a:ext>
            </a:extLst>
          </p:cNvPr>
          <p:cNvSpPr>
            <a:spLocks noGrp="1"/>
          </p:cNvSpPr>
          <p:nvPr>
            <p:ph type="subTitle" idx="1"/>
          </p:nvPr>
        </p:nvSpPr>
        <p:spPr/>
        <p:txBody>
          <a:bodyPr>
            <a:normAutofit/>
          </a:bodyPr>
          <a:lstStyle/>
          <a:p>
            <a:endParaRPr lang="sv-SE" dirty="0"/>
          </a:p>
        </p:txBody>
      </p:sp>
    </p:spTree>
    <p:extLst>
      <p:ext uri="{BB962C8B-B14F-4D97-AF65-F5344CB8AC3E}">
        <p14:creationId xmlns:p14="http://schemas.microsoft.com/office/powerpoint/2010/main" val="426830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08683-CE19-CDF9-D066-7A894446B449}"/>
            </a:ext>
          </a:extLst>
        </p:cNvPr>
        <p:cNvGrpSpPr/>
        <p:nvPr/>
      </p:nvGrpSpPr>
      <p:grpSpPr>
        <a:xfrm>
          <a:off x="0" y="0"/>
          <a:ext cx="0" cy="0"/>
          <a:chOff x="0" y="0"/>
          <a:chExt cx="0" cy="0"/>
        </a:xfrm>
      </p:grpSpPr>
      <p:pic>
        <p:nvPicPr>
          <p:cNvPr id="7" name="Bildobjekt 6">
            <a:extLst>
              <a:ext uri="{FF2B5EF4-FFF2-40B4-BE49-F238E27FC236}">
                <a16:creationId xmlns:a16="http://schemas.microsoft.com/office/drawing/2014/main" id="{0A182806-75C3-A191-BEF1-F0653B8211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9798" y="-1"/>
            <a:ext cx="2592453" cy="1692244"/>
          </a:xfrm>
          <a:prstGeom prst="rect">
            <a:avLst/>
          </a:prstGeom>
        </p:spPr>
      </p:pic>
      <p:pic>
        <p:nvPicPr>
          <p:cNvPr id="10" name="Bildobjekt 9">
            <a:extLst>
              <a:ext uri="{FF2B5EF4-FFF2-40B4-BE49-F238E27FC236}">
                <a16:creationId xmlns:a16="http://schemas.microsoft.com/office/drawing/2014/main" id="{C1C306AF-47CB-256B-3175-AE627D5EAD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9797" y="1749213"/>
            <a:ext cx="2592453" cy="1728302"/>
          </a:xfrm>
          <a:prstGeom prst="rect">
            <a:avLst/>
          </a:prstGeom>
        </p:spPr>
      </p:pic>
      <p:pic>
        <p:nvPicPr>
          <p:cNvPr id="13" name="Bildobjekt 12">
            <a:extLst>
              <a:ext uri="{FF2B5EF4-FFF2-40B4-BE49-F238E27FC236}">
                <a16:creationId xmlns:a16="http://schemas.microsoft.com/office/drawing/2014/main" id="{DF4E3D46-C3CC-E7CF-8E10-3BB5159D9C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9797" y="3545234"/>
            <a:ext cx="2599582" cy="1734293"/>
          </a:xfrm>
          <a:prstGeom prst="rect">
            <a:avLst/>
          </a:prstGeom>
        </p:spPr>
      </p:pic>
      <p:sp>
        <p:nvSpPr>
          <p:cNvPr id="2" name="Rubrik 1">
            <a:extLst>
              <a:ext uri="{FF2B5EF4-FFF2-40B4-BE49-F238E27FC236}">
                <a16:creationId xmlns:a16="http://schemas.microsoft.com/office/drawing/2014/main" id="{D7FD4AE3-3B88-3703-88D6-0BACF4E7F59D}"/>
              </a:ext>
            </a:extLst>
          </p:cNvPr>
          <p:cNvSpPr>
            <a:spLocks noGrp="1"/>
          </p:cNvSpPr>
          <p:nvPr>
            <p:ph type="title"/>
          </p:nvPr>
        </p:nvSpPr>
        <p:spPr/>
        <p:txBody>
          <a:bodyPr>
            <a:normAutofit/>
          </a:bodyPr>
          <a:lstStyle/>
          <a:p>
            <a:r>
              <a:rPr lang="sv-SE" sz="2700" dirty="0"/>
              <a:t>Trädgårdsstadens grundidéer</a:t>
            </a:r>
          </a:p>
        </p:txBody>
      </p:sp>
      <p:sp>
        <p:nvSpPr>
          <p:cNvPr id="3" name="Platshållare för innehåll 2">
            <a:extLst>
              <a:ext uri="{FF2B5EF4-FFF2-40B4-BE49-F238E27FC236}">
                <a16:creationId xmlns:a16="http://schemas.microsoft.com/office/drawing/2014/main" id="{E555CB03-A9C9-3278-00DE-1AC30DE59C2A}"/>
              </a:ext>
            </a:extLst>
          </p:cNvPr>
          <p:cNvSpPr>
            <a:spLocks noGrp="1"/>
          </p:cNvSpPr>
          <p:nvPr>
            <p:ph idx="1"/>
          </p:nvPr>
        </p:nvSpPr>
        <p:spPr>
          <a:xfrm>
            <a:off x="468000" y="1215000"/>
            <a:ext cx="4752072" cy="3928500"/>
          </a:xfrm>
        </p:spPr>
        <p:txBody>
          <a:bodyPr>
            <a:normAutofit/>
          </a:bodyPr>
          <a:lstStyle/>
          <a:p>
            <a:pPr marL="342900" indent="-342900">
              <a:buFont typeface="Wingdings" panose="05000000000000000000" pitchFamily="2" charset="2"/>
              <a:buChar char="§"/>
            </a:pPr>
            <a:r>
              <a:rPr lang="sv-SE" sz="1700" dirty="0"/>
              <a:t>Trädgårdsstaden innehåller en mångfald av platser och gemensamma ytor.</a:t>
            </a:r>
          </a:p>
          <a:p>
            <a:pPr marL="342900" indent="-342900">
              <a:buFont typeface="Wingdings" panose="05000000000000000000" pitchFamily="2" charset="2"/>
              <a:buChar char="§"/>
            </a:pPr>
            <a:endParaRPr lang="sv-SE" sz="1000" dirty="0"/>
          </a:p>
          <a:p>
            <a:pPr marL="342900" indent="-342900">
              <a:buFont typeface="Wingdings" panose="05000000000000000000" pitchFamily="2" charset="2"/>
              <a:buChar char="§"/>
            </a:pPr>
            <a:r>
              <a:rPr lang="sv-SE" sz="1700" dirty="0"/>
              <a:t>Trädgårdsstadens bebyggelse utgörs av blandade boende- och upplåtelseformer.</a:t>
            </a:r>
          </a:p>
          <a:p>
            <a:pPr marL="342900" indent="-342900">
              <a:buFont typeface="Wingdings" panose="05000000000000000000" pitchFamily="2" charset="2"/>
              <a:buChar char="§"/>
            </a:pPr>
            <a:endParaRPr lang="sv-SE" sz="1000" dirty="0"/>
          </a:p>
          <a:p>
            <a:pPr marL="342900" indent="-342900">
              <a:buFont typeface="Wingdings" panose="05000000000000000000" pitchFamily="2" charset="2"/>
              <a:buChar char="§"/>
            </a:pPr>
            <a:r>
              <a:rPr lang="sv-SE" sz="1700" dirty="0"/>
              <a:t>I trädgårdsstaden finns trädgårdar eller odlingsmöjligheter till alla.</a:t>
            </a:r>
          </a:p>
        </p:txBody>
      </p:sp>
      <p:sp>
        <p:nvSpPr>
          <p:cNvPr id="14" name="textruta 13">
            <a:extLst>
              <a:ext uri="{FF2B5EF4-FFF2-40B4-BE49-F238E27FC236}">
                <a16:creationId xmlns:a16="http://schemas.microsoft.com/office/drawing/2014/main" id="{722E1740-9DCF-7602-D621-EC8E7AC3AA24}"/>
              </a:ext>
            </a:extLst>
          </p:cNvPr>
          <p:cNvSpPr txBox="1"/>
          <p:nvPr/>
        </p:nvSpPr>
        <p:spPr>
          <a:xfrm>
            <a:off x="7067584" y="1486514"/>
            <a:ext cx="1921795" cy="200055"/>
          </a:xfrm>
          <a:prstGeom prst="rect">
            <a:avLst/>
          </a:prstGeom>
          <a:noFill/>
        </p:spPr>
        <p:txBody>
          <a:bodyPr wrap="square" rtlCol="0">
            <a:spAutoFit/>
          </a:bodyPr>
          <a:lstStyle/>
          <a:p>
            <a:pPr algn="r"/>
            <a:r>
              <a:rPr lang="sv-SE" sz="700" dirty="0">
                <a:solidFill>
                  <a:schemeClr val="bg1"/>
                </a:solidFill>
              </a:rPr>
              <a:t>Tullinge trädgårdsstad. Foto: Robin Hayes. </a:t>
            </a:r>
          </a:p>
        </p:txBody>
      </p:sp>
      <p:sp>
        <p:nvSpPr>
          <p:cNvPr id="15" name="textruta 14">
            <a:extLst>
              <a:ext uri="{FF2B5EF4-FFF2-40B4-BE49-F238E27FC236}">
                <a16:creationId xmlns:a16="http://schemas.microsoft.com/office/drawing/2014/main" id="{78D0BB0A-3B99-B01F-CFA0-5087EDE7C23F}"/>
              </a:ext>
            </a:extLst>
          </p:cNvPr>
          <p:cNvSpPr txBox="1"/>
          <p:nvPr/>
        </p:nvSpPr>
        <p:spPr>
          <a:xfrm>
            <a:off x="6937659" y="3277460"/>
            <a:ext cx="2051720" cy="200055"/>
          </a:xfrm>
          <a:prstGeom prst="rect">
            <a:avLst/>
          </a:prstGeom>
          <a:noFill/>
        </p:spPr>
        <p:txBody>
          <a:bodyPr wrap="square" rtlCol="0">
            <a:spAutoFit/>
          </a:bodyPr>
          <a:lstStyle/>
          <a:p>
            <a:pPr algn="r"/>
            <a:r>
              <a:rPr lang="sv-SE" sz="700" dirty="0">
                <a:solidFill>
                  <a:schemeClr val="bg1"/>
                </a:solidFill>
              </a:rPr>
              <a:t>Lilla </a:t>
            </a:r>
            <a:r>
              <a:rPr lang="sv-SE" sz="700" dirty="0" err="1">
                <a:solidFill>
                  <a:schemeClr val="bg1"/>
                </a:solidFill>
              </a:rPr>
              <a:t>Sköndal</a:t>
            </a:r>
            <a:r>
              <a:rPr lang="sv-SE" sz="700" dirty="0">
                <a:solidFill>
                  <a:schemeClr val="bg1"/>
                </a:solidFill>
              </a:rPr>
              <a:t>. Foto: Sten Jansin.</a:t>
            </a:r>
          </a:p>
        </p:txBody>
      </p:sp>
      <p:sp>
        <p:nvSpPr>
          <p:cNvPr id="16" name="textruta 15">
            <a:extLst>
              <a:ext uri="{FF2B5EF4-FFF2-40B4-BE49-F238E27FC236}">
                <a16:creationId xmlns:a16="http://schemas.microsoft.com/office/drawing/2014/main" id="{6AA9F1D0-3A6E-786C-6CC0-2A792C705564}"/>
              </a:ext>
            </a:extLst>
          </p:cNvPr>
          <p:cNvSpPr txBox="1"/>
          <p:nvPr/>
        </p:nvSpPr>
        <p:spPr>
          <a:xfrm>
            <a:off x="6570490" y="4905734"/>
            <a:ext cx="2411760" cy="200055"/>
          </a:xfrm>
          <a:prstGeom prst="rect">
            <a:avLst/>
          </a:prstGeom>
          <a:noFill/>
        </p:spPr>
        <p:txBody>
          <a:bodyPr wrap="square" rtlCol="0">
            <a:spAutoFit/>
          </a:bodyPr>
          <a:lstStyle/>
          <a:p>
            <a:pPr algn="r"/>
            <a:r>
              <a:rPr lang="sv-SE" sz="700" dirty="0">
                <a:solidFill>
                  <a:schemeClr val="bg1"/>
                </a:solidFill>
              </a:rPr>
              <a:t>Foto: Lina </a:t>
            </a:r>
            <a:r>
              <a:rPr lang="sv-SE" sz="700" dirty="0" err="1">
                <a:solidFill>
                  <a:schemeClr val="bg1"/>
                </a:solidFill>
              </a:rPr>
              <a:t>Karna</a:t>
            </a:r>
            <a:r>
              <a:rPr lang="sv-SE" sz="700" dirty="0">
                <a:solidFill>
                  <a:schemeClr val="bg1"/>
                </a:solidFill>
              </a:rPr>
              <a:t> </a:t>
            </a:r>
            <a:r>
              <a:rPr lang="sv-SE" sz="700" dirty="0" err="1">
                <a:solidFill>
                  <a:schemeClr val="bg1"/>
                </a:solidFill>
              </a:rPr>
              <a:t>Kippel</a:t>
            </a:r>
            <a:r>
              <a:rPr lang="sv-SE" sz="700" dirty="0">
                <a:solidFill>
                  <a:schemeClr val="bg1"/>
                </a:solidFill>
              </a:rPr>
              <a:t>/</a:t>
            </a:r>
            <a:r>
              <a:rPr lang="sv-SE" sz="700" dirty="0" err="1">
                <a:solidFill>
                  <a:schemeClr val="bg1"/>
                </a:solidFill>
              </a:rPr>
              <a:t>Scandinav</a:t>
            </a:r>
            <a:r>
              <a:rPr lang="sv-SE" sz="700" dirty="0">
                <a:solidFill>
                  <a:schemeClr val="bg1"/>
                </a:solidFill>
              </a:rPr>
              <a:t>.</a:t>
            </a:r>
          </a:p>
        </p:txBody>
      </p:sp>
    </p:spTree>
    <p:extLst>
      <p:ext uri="{BB962C8B-B14F-4D97-AF65-F5344CB8AC3E}">
        <p14:creationId xmlns:p14="http://schemas.microsoft.com/office/powerpoint/2010/main" val="3866169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977A7A-D8FD-8323-22A0-0799CE9F08BE}"/>
              </a:ext>
            </a:extLst>
          </p:cNvPr>
          <p:cNvSpPr>
            <a:spLocks noGrp="1"/>
          </p:cNvSpPr>
          <p:nvPr>
            <p:ph type="title"/>
          </p:nvPr>
        </p:nvSpPr>
        <p:spPr>
          <a:xfrm>
            <a:off x="468000" y="270000"/>
            <a:ext cx="7272352" cy="810000"/>
          </a:xfrm>
        </p:spPr>
        <p:txBody>
          <a:bodyPr>
            <a:noAutofit/>
          </a:bodyPr>
          <a:lstStyle/>
          <a:p>
            <a:r>
              <a:rPr lang="sv-SE" sz="2400" dirty="0"/>
              <a:t>Principer: Gröna rum och platser har en starkt formgivande roll och koppling till landskapet</a:t>
            </a:r>
          </a:p>
        </p:txBody>
      </p:sp>
      <p:pic>
        <p:nvPicPr>
          <p:cNvPr id="5" name="Platshållare för innehåll 4">
            <a:extLst>
              <a:ext uri="{FF2B5EF4-FFF2-40B4-BE49-F238E27FC236}">
                <a16:creationId xmlns:a16="http://schemas.microsoft.com/office/drawing/2014/main" id="{6D3F78DB-B138-0B48-5F39-70236C6E262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24513" y="1280273"/>
            <a:ext cx="2374087" cy="1780566"/>
          </a:xfrm>
        </p:spPr>
      </p:pic>
      <p:pic>
        <p:nvPicPr>
          <p:cNvPr id="7" name="Bildobjekt 6">
            <a:extLst>
              <a:ext uri="{FF2B5EF4-FFF2-40B4-BE49-F238E27FC236}">
                <a16:creationId xmlns:a16="http://schemas.microsoft.com/office/drawing/2014/main" id="{B4E05E20-1C61-5C1D-112E-8865BD092E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244" y="1288763"/>
            <a:ext cx="2658114" cy="1772076"/>
          </a:xfrm>
          <a:prstGeom prst="rect">
            <a:avLst/>
          </a:prstGeom>
        </p:spPr>
      </p:pic>
      <p:pic>
        <p:nvPicPr>
          <p:cNvPr id="9" name="Bildobjekt 8">
            <a:extLst>
              <a:ext uri="{FF2B5EF4-FFF2-40B4-BE49-F238E27FC236}">
                <a16:creationId xmlns:a16="http://schemas.microsoft.com/office/drawing/2014/main" id="{6E79938A-DD12-1AD1-0D0A-1BF8C56DBE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7240" y="1288763"/>
            <a:ext cx="3069520" cy="1772076"/>
          </a:xfrm>
          <a:prstGeom prst="rect">
            <a:avLst/>
          </a:prstGeom>
        </p:spPr>
      </p:pic>
      <p:pic>
        <p:nvPicPr>
          <p:cNvPr id="11" name="Bildobjekt 10">
            <a:extLst>
              <a:ext uri="{FF2B5EF4-FFF2-40B4-BE49-F238E27FC236}">
                <a16:creationId xmlns:a16="http://schemas.microsoft.com/office/drawing/2014/main" id="{BA504932-4E84-AD26-A553-22DE167BD47F}"/>
              </a:ext>
            </a:extLst>
          </p:cNvPr>
          <p:cNvPicPr>
            <a:picLocks noChangeAspect="1"/>
          </p:cNvPicPr>
          <p:nvPr/>
        </p:nvPicPr>
        <p:blipFill>
          <a:blip r:embed="rId6" cstate="print">
            <a:extLst>
              <a:ext uri="{28A0092B-C50C-407E-A947-70E740481C1C}">
                <a14:useLocalDpi xmlns:a14="http://schemas.microsoft.com/office/drawing/2010/main" val="0"/>
              </a:ext>
            </a:extLst>
          </a:blip>
          <a:srcRect r="51979" b="47200"/>
          <a:stretch>
            <a:fillRect/>
          </a:stretch>
        </p:blipFill>
        <p:spPr>
          <a:xfrm>
            <a:off x="-790072" y="2787774"/>
            <a:ext cx="3493766" cy="2715766"/>
          </a:xfrm>
          <a:prstGeom prst="rect">
            <a:avLst/>
          </a:prstGeom>
        </p:spPr>
      </p:pic>
      <p:pic>
        <p:nvPicPr>
          <p:cNvPr id="13" name="Bildobjekt 12">
            <a:extLst>
              <a:ext uri="{FF2B5EF4-FFF2-40B4-BE49-F238E27FC236}">
                <a16:creationId xmlns:a16="http://schemas.microsoft.com/office/drawing/2014/main" id="{B4DB4AF4-021C-7BFB-8BB9-90C06A8F6384}"/>
              </a:ext>
            </a:extLst>
          </p:cNvPr>
          <p:cNvPicPr>
            <a:picLocks noChangeAspect="1"/>
          </p:cNvPicPr>
          <p:nvPr/>
        </p:nvPicPr>
        <p:blipFill>
          <a:blip r:embed="rId7" cstate="print">
            <a:extLst>
              <a:ext uri="{28A0092B-C50C-407E-A947-70E740481C1C}">
                <a14:useLocalDpi xmlns:a14="http://schemas.microsoft.com/office/drawing/2010/main" val="0"/>
              </a:ext>
            </a:extLst>
          </a:blip>
          <a:srcRect l="45051" r="26247" b="54200"/>
          <a:stretch>
            <a:fillRect/>
          </a:stretch>
        </p:blipFill>
        <p:spPr>
          <a:xfrm>
            <a:off x="6945789" y="2986758"/>
            <a:ext cx="1960569" cy="2211710"/>
          </a:xfrm>
          <a:prstGeom prst="rect">
            <a:avLst/>
          </a:prstGeom>
        </p:spPr>
      </p:pic>
      <p:pic>
        <p:nvPicPr>
          <p:cNvPr id="15" name="Bildobjekt 14">
            <a:extLst>
              <a:ext uri="{FF2B5EF4-FFF2-40B4-BE49-F238E27FC236}">
                <a16:creationId xmlns:a16="http://schemas.microsoft.com/office/drawing/2014/main" id="{C9565A25-4D68-A902-A818-8F968A3985F7}"/>
              </a:ext>
            </a:extLst>
          </p:cNvPr>
          <p:cNvPicPr>
            <a:picLocks noChangeAspect="1"/>
          </p:cNvPicPr>
          <p:nvPr/>
        </p:nvPicPr>
        <p:blipFill>
          <a:blip r:embed="rId6" cstate="print">
            <a:extLst>
              <a:ext uri="{28A0092B-C50C-407E-A947-70E740481C1C}">
                <a14:useLocalDpi xmlns:a14="http://schemas.microsoft.com/office/drawing/2010/main" val="0"/>
              </a:ext>
            </a:extLst>
          </a:blip>
          <a:srcRect l="16350" t="50000" r="55938"/>
          <a:stretch>
            <a:fillRect/>
          </a:stretch>
        </p:blipFill>
        <p:spPr>
          <a:xfrm>
            <a:off x="2683741" y="2823778"/>
            <a:ext cx="2016224" cy="2571750"/>
          </a:xfrm>
          <a:prstGeom prst="rect">
            <a:avLst/>
          </a:prstGeom>
        </p:spPr>
      </p:pic>
      <p:pic>
        <p:nvPicPr>
          <p:cNvPr id="17" name="Bildobjekt 16">
            <a:extLst>
              <a:ext uri="{FF2B5EF4-FFF2-40B4-BE49-F238E27FC236}">
                <a16:creationId xmlns:a16="http://schemas.microsoft.com/office/drawing/2014/main" id="{D972CA10-0BA7-4D49-BDDF-FC6CA2DF2754}"/>
              </a:ext>
            </a:extLst>
          </p:cNvPr>
          <p:cNvPicPr>
            <a:picLocks noChangeAspect="1"/>
          </p:cNvPicPr>
          <p:nvPr/>
        </p:nvPicPr>
        <p:blipFill>
          <a:blip r:embed="rId6" cstate="print">
            <a:extLst>
              <a:ext uri="{28A0092B-C50C-407E-A947-70E740481C1C}">
                <a14:useLocalDpi xmlns:a14="http://schemas.microsoft.com/office/drawing/2010/main" val="0"/>
              </a:ext>
            </a:extLst>
          </a:blip>
          <a:srcRect l="46041" t="44400" r="25281"/>
          <a:stretch>
            <a:fillRect/>
          </a:stretch>
        </p:blipFill>
        <p:spPr>
          <a:xfrm rot="5400000">
            <a:off x="4586335" y="2948509"/>
            <a:ext cx="2086489" cy="2859782"/>
          </a:xfrm>
          <a:prstGeom prst="rect">
            <a:avLst/>
          </a:prstGeom>
        </p:spPr>
      </p:pic>
      <p:sp>
        <p:nvSpPr>
          <p:cNvPr id="3" name="textruta 2">
            <a:extLst>
              <a:ext uri="{FF2B5EF4-FFF2-40B4-BE49-F238E27FC236}">
                <a16:creationId xmlns:a16="http://schemas.microsoft.com/office/drawing/2014/main" id="{D8BFA5ED-3858-CF59-9891-BA27BC8BA7FC}"/>
              </a:ext>
            </a:extLst>
          </p:cNvPr>
          <p:cNvSpPr txBox="1"/>
          <p:nvPr/>
        </p:nvSpPr>
        <p:spPr>
          <a:xfrm>
            <a:off x="107504" y="4928056"/>
            <a:ext cx="158417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Arial"/>
                <a:ea typeface="+mn-ea"/>
                <a:cs typeface="+mn-cs"/>
              </a:rPr>
              <a:t>Illustrationer: Maja Forslund.</a:t>
            </a:r>
          </a:p>
        </p:txBody>
      </p:sp>
      <p:sp>
        <p:nvSpPr>
          <p:cNvPr id="4" name="textruta 3">
            <a:extLst>
              <a:ext uri="{FF2B5EF4-FFF2-40B4-BE49-F238E27FC236}">
                <a16:creationId xmlns:a16="http://schemas.microsoft.com/office/drawing/2014/main" id="{E5ACA01E-16CA-FCAA-0671-C587B9B97939}"/>
              </a:ext>
            </a:extLst>
          </p:cNvPr>
          <p:cNvSpPr txBox="1"/>
          <p:nvPr/>
        </p:nvSpPr>
        <p:spPr>
          <a:xfrm>
            <a:off x="1323028" y="2868041"/>
            <a:ext cx="1584176"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prstClr val="white"/>
                </a:solidFill>
                <a:effectLst/>
                <a:uLnTx/>
                <a:uFillTx/>
                <a:latin typeface="Arial"/>
                <a:ea typeface="+mn-ea"/>
                <a:cs typeface="+mn-cs"/>
              </a:rPr>
              <a:t>Biskopshagen. Foto: Boverket. </a:t>
            </a:r>
          </a:p>
        </p:txBody>
      </p:sp>
      <p:sp>
        <p:nvSpPr>
          <p:cNvPr id="6" name="textruta 5">
            <a:extLst>
              <a:ext uri="{FF2B5EF4-FFF2-40B4-BE49-F238E27FC236}">
                <a16:creationId xmlns:a16="http://schemas.microsoft.com/office/drawing/2014/main" id="{2956FC67-5689-C7B0-CB77-A11D59AAD447}"/>
              </a:ext>
            </a:extLst>
          </p:cNvPr>
          <p:cNvSpPr txBox="1"/>
          <p:nvPr/>
        </p:nvSpPr>
        <p:spPr>
          <a:xfrm>
            <a:off x="4231998" y="2868040"/>
            <a:ext cx="1921795"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prstClr val="white"/>
                </a:solidFill>
                <a:effectLst/>
                <a:uLnTx/>
                <a:uFillTx/>
                <a:latin typeface="Arial"/>
                <a:ea typeface="+mn-ea"/>
                <a:cs typeface="+mn-cs"/>
              </a:rPr>
              <a:t>Solhem. Foto: Robin Hayes. </a:t>
            </a:r>
          </a:p>
        </p:txBody>
      </p:sp>
      <p:sp>
        <p:nvSpPr>
          <p:cNvPr id="8" name="textruta 7">
            <a:extLst>
              <a:ext uri="{FF2B5EF4-FFF2-40B4-BE49-F238E27FC236}">
                <a16:creationId xmlns:a16="http://schemas.microsoft.com/office/drawing/2014/main" id="{048A38DE-8C7A-EBC2-0146-31FA06A7A2E3}"/>
              </a:ext>
            </a:extLst>
          </p:cNvPr>
          <p:cNvSpPr txBox="1"/>
          <p:nvPr/>
        </p:nvSpPr>
        <p:spPr>
          <a:xfrm>
            <a:off x="7029654" y="2868039"/>
            <a:ext cx="1921795"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prstClr val="white"/>
                </a:solidFill>
                <a:effectLst/>
                <a:uLnTx/>
                <a:uFillTx/>
                <a:latin typeface="Arial"/>
                <a:ea typeface="+mn-ea"/>
                <a:cs typeface="+mn-cs"/>
              </a:rPr>
              <a:t>Kafferepet, Lilla </a:t>
            </a:r>
            <a:r>
              <a:rPr kumimoji="0" lang="sv-SE" sz="700" b="0" i="0" u="none" strike="noStrike" kern="1200" cap="none" spc="0" normalizeH="0" baseline="0" noProof="0" dirty="0" err="1">
                <a:ln>
                  <a:noFill/>
                </a:ln>
                <a:solidFill>
                  <a:prstClr val="white"/>
                </a:solidFill>
                <a:effectLst/>
                <a:uLnTx/>
                <a:uFillTx/>
                <a:latin typeface="Arial"/>
                <a:ea typeface="+mn-ea"/>
                <a:cs typeface="+mn-cs"/>
              </a:rPr>
              <a:t>Sköndal</a:t>
            </a:r>
            <a:r>
              <a:rPr kumimoji="0" lang="sv-SE" sz="700" b="0" i="0" u="none" strike="noStrike" kern="1200" cap="none" spc="0" normalizeH="0" baseline="0" noProof="0" dirty="0">
                <a:ln>
                  <a:noFill/>
                </a:ln>
                <a:solidFill>
                  <a:prstClr val="white"/>
                </a:solidFill>
                <a:effectLst/>
                <a:uLnTx/>
                <a:uFillTx/>
                <a:latin typeface="Arial"/>
                <a:ea typeface="+mn-ea"/>
                <a:cs typeface="+mn-cs"/>
              </a:rPr>
              <a:t>. Foto: Sten Jansin. </a:t>
            </a:r>
          </a:p>
        </p:txBody>
      </p:sp>
    </p:spTree>
    <p:extLst>
      <p:ext uri="{BB962C8B-B14F-4D97-AF65-F5344CB8AC3E}">
        <p14:creationId xmlns:p14="http://schemas.microsoft.com/office/powerpoint/2010/main" val="4113941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innehåll 4">
            <a:extLst>
              <a:ext uri="{FF2B5EF4-FFF2-40B4-BE49-F238E27FC236}">
                <a16:creationId xmlns:a16="http://schemas.microsoft.com/office/drawing/2014/main" id="{80C94571-3D62-89DF-990D-D9826FAC85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8540" y="2773238"/>
            <a:ext cx="5319181" cy="3760425"/>
          </a:xfrm>
          <a:prstGeom prst="rect">
            <a:avLst/>
          </a:prstGeom>
        </p:spPr>
      </p:pic>
      <p:pic>
        <p:nvPicPr>
          <p:cNvPr id="6" name="Platshållare för innehåll 5">
            <a:extLst>
              <a:ext uri="{FF2B5EF4-FFF2-40B4-BE49-F238E27FC236}">
                <a16:creationId xmlns:a16="http://schemas.microsoft.com/office/drawing/2014/main" id="{6CCADC30-EFD2-0839-5058-72A1B260FC5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69757" y="1210452"/>
            <a:ext cx="2824988" cy="1918258"/>
          </a:xfrm>
        </p:spPr>
      </p:pic>
      <p:sp>
        <p:nvSpPr>
          <p:cNvPr id="4" name="Rubrik 1">
            <a:extLst>
              <a:ext uri="{FF2B5EF4-FFF2-40B4-BE49-F238E27FC236}">
                <a16:creationId xmlns:a16="http://schemas.microsoft.com/office/drawing/2014/main" id="{07B8EB7D-24DE-713A-791F-54B230DBBF99}"/>
              </a:ext>
            </a:extLst>
          </p:cNvPr>
          <p:cNvSpPr>
            <a:spLocks noGrp="1"/>
          </p:cNvSpPr>
          <p:nvPr>
            <p:ph type="title"/>
          </p:nvPr>
        </p:nvSpPr>
        <p:spPr>
          <a:xfrm>
            <a:off x="468312" y="269875"/>
            <a:ext cx="7056015" cy="809625"/>
          </a:xfrm>
        </p:spPr>
        <p:txBody>
          <a:bodyPr>
            <a:noAutofit/>
          </a:bodyPr>
          <a:lstStyle/>
          <a:p>
            <a:r>
              <a:rPr lang="sv-SE" sz="2400" dirty="0"/>
              <a:t>Principer: Gator inbjuder till möten, rörelse och upplevelser</a:t>
            </a:r>
          </a:p>
        </p:txBody>
      </p:sp>
      <p:pic>
        <p:nvPicPr>
          <p:cNvPr id="12" name="Bildobjekt 11">
            <a:extLst>
              <a:ext uri="{FF2B5EF4-FFF2-40B4-BE49-F238E27FC236}">
                <a16:creationId xmlns:a16="http://schemas.microsoft.com/office/drawing/2014/main" id="{76ABFC77-F903-C16A-B9FD-B2F772DE77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102" y="1210452"/>
            <a:ext cx="2893612" cy="1930017"/>
          </a:xfrm>
          <a:prstGeom prst="rect">
            <a:avLst/>
          </a:prstGeom>
        </p:spPr>
      </p:pic>
      <p:pic>
        <p:nvPicPr>
          <p:cNvPr id="16" name="Bildobjekt 15">
            <a:extLst>
              <a:ext uri="{FF2B5EF4-FFF2-40B4-BE49-F238E27FC236}">
                <a16:creationId xmlns:a16="http://schemas.microsoft.com/office/drawing/2014/main" id="{9691B0CE-D5CF-323C-6ECB-7B70FD333A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568" y="2704381"/>
            <a:ext cx="1966602" cy="2781790"/>
          </a:xfrm>
          <a:prstGeom prst="rect">
            <a:avLst/>
          </a:prstGeom>
        </p:spPr>
      </p:pic>
      <p:pic>
        <p:nvPicPr>
          <p:cNvPr id="18" name="Bildobjekt 17">
            <a:extLst>
              <a:ext uri="{FF2B5EF4-FFF2-40B4-BE49-F238E27FC236}">
                <a16:creationId xmlns:a16="http://schemas.microsoft.com/office/drawing/2014/main" id="{47EAFA37-5395-1FF0-BB35-80C6A8E095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9513" y="2332501"/>
            <a:ext cx="3816927" cy="2698397"/>
          </a:xfrm>
          <a:prstGeom prst="rect">
            <a:avLst/>
          </a:prstGeom>
        </p:spPr>
      </p:pic>
      <p:pic>
        <p:nvPicPr>
          <p:cNvPr id="20" name="Bildobjekt 19">
            <a:extLst>
              <a:ext uri="{FF2B5EF4-FFF2-40B4-BE49-F238E27FC236}">
                <a16:creationId xmlns:a16="http://schemas.microsoft.com/office/drawing/2014/main" id="{DEB59C4E-71CA-9A81-3CC1-A004A6D1B3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4501" y="2332501"/>
            <a:ext cx="4217101" cy="2981303"/>
          </a:xfrm>
          <a:prstGeom prst="rect">
            <a:avLst/>
          </a:prstGeom>
        </p:spPr>
      </p:pic>
      <p:sp>
        <p:nvSpPr>
          <p:cNvPr id="2" name="textruta 1">
            <a:extLst>
              <a:ext uri="{FF2B5EF4-FFF2-40B4-BE49-F238E27FC236}">
                <a16:creationId xmlns:a16="http://schemas.microsoft.com/office/drawing/2014/main" id="{1286F0D2-DC75-2001-4936-EBDDD69BA814}"/>
              </a:ext>
            </a:extLst>
          </p:cNvPr>
          <p:cNvSpPr txBox="1"/>
          <p:nvPr/>
        </p:nvSpPr>
        <p:spPr>
          <a:xfrm>
            <a:off x="7559824" y="4943445"/>
            <a:ext cx="1584176"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Arial"/>
                <a:ea typeface="+mn-ea"/>
                <a:cs typeface="+mn-cs"/>
              </a:rPr>
              <a:t>Illustrationer: Maja Forslund.</a:t>
            </a:r>
          </a:p>
        </p:txBody>
      </p:sp>
      <p:sp>
        <p:nvSpPr>
          <p:cNvPr id="3" name="textruta 2">
            <a:extLst>
              <a:ext uri="{FF2B5EF4-FFF2-40B4-BE49-F238E27FC236}">
                <a16:creationId xmlns:a16="http://schemas.microsoft.com/office/drawing/2014/main" id="{46168503-43E5-56E6-0B92-3B60C9C3A75E}"/>
              </a:ext>
            </a:extLst>
          </p:cNvPr>
          <p:cNvSpPr txBox="1"/>
          <p:nvPr/>
        </p:nvSpPr>
        <p:spPr>
          <a:xfrm>
            <a:off x="1162240" y="2928655"/>
            <a:ext cx="2051720"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prstClr val="white"/>
                </a:solidFill>
                <a:effectLst/>
                <a:uLnTx/>
                <a:uFillTx/>
                <a:latin typeface="Arial"/>
                <a:ea typeface="+mn-ea"/>
                <a:cs typeface="+mn-cs"/>
              </a:rPr>
              <a:t>Änggården. Foto: Göteborgs stad.</a:t>
            </a:r>
          </a:p>
        </p:txBody>
      </p:sp>
      <p:sp>
        <p:nvSpPr>
          <p:cNvPr id="5" name="textruta 4">
            <a:extLst>
              <a:ext uri="{FF2B5EF4-FFF2-40B4-BE49-F238E27FC236}">
                <a16:creationId xmlns:a16="http://schemas.microsoft.com/office/drawing/2014/main" id="{37BAD26F-4C0E-6333-BE54-117F1230F5D5}"/>
              </a:ext>
            </a:extLst>
          </p:cNvPr>
          <p:cNvSpPr txBox="1"/>
          <p:nvPr/>
        </p:nvSpPr>
        <p:spPr>
          <a:xfrm>
            <a:off x="4130790" y="2940413"/>
            <a:ext cx="2051720"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prstClr val="white"/>
                </a:solidFill>
                <a:effectLst/>
                <a:uLnTx/>
                <a:uFillTx/>
                <a:latin typeface="Arial"/>
                <a:ea typeface="+mn-ea"/>
                <a:cs typeface="+mn-cs"/>
              </a:rPr>
              <a:t>Änggården. Foto: Boverket.</a:t>
            </a:r>
          </a:p>
        </p:txBody>
      </p:sp>
      <p:pic>
        <p:nvPicPr>
          <p:cNvPr id="10" name="Bildobjekt 9">
            <a:extLst>
              <a:ext uri="{FF2B5EF4-FFF2-40B4-BE49-F238E27FC236}">
                <a16:creationId xmlns:a16="http://schemas.microsoft.com/office/drawing/2014/main" id="{0CCA341B-2176-D14B-9C6D-B9D878F05A77}"/>
              </a:ext>
            </a:extLst>
          </p:cNvPr>
          <p:cNvPicPr>
            <a:picLocks noChangeAspect="1"/>
          </p:cNvPicPr>
          <p:nvPr/>
        </p:nvPicPr>
        <p:blipFill>
          <a:blip r:embed="rId9" cstate="print">
            <a:extLst>
              <a:ext uri="{28A0092B-C50C-407E-A947-70E740481C1C}">
                <a14:useLocalDpi xmlns:a14="http://schemas.microsoft.com/office/drawing/2010/main" val="0"/>
              </a:ext>
            </a:extLst>
          </a:blip>
          <a:srcRect b="8128"/>
          <a:stretch>
            <a:fillRect/>
          </a:stretch>
        </p:blipFill>
        <p:spPr>
          <a:xfrm rot="5400000">
            <a:off x="7438176" y="1505383"/>
            <a:ext cx="1955113" cy="1347149"/>
          </a:xfrm>
          <a:prstGeom prst="rect">
            <a:avLst/>
          </a:prstGeom>
        </p:spPr>
      </p:pic>
      <p:pic>
        <p:nvPicPr>
          <p:cNvPr id="11" name="Bildobjekt 10">
            <a:extLst>
              <a:ext uri="{FF2B5EF4-FFF2-40B4-BE49-F238E27FC236}">
                <a16:creationId xmlns:a16="http://schemas.microsoft.com/office/drawing/2014/main" id="{175037A7-27D7-7E4A-A54C-0CFE163AD7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5991108" y="1454489"/>
            <a:ext cx="1923637" cy="1442728"/>
          </a:xfrm>
          <a:prstGeom prst="rect">
            <a:avLst/>
          </a:prstGeom>
        </p:spPr>
      </p:pic>
      <p:sp>
        <p:nvSpPr>
          <p:cNvPr id="13" name="textruta 12">
            <a:extLst>
              <a:ext uri="{FF2B5EF4-FFF2-40B4-BE49-F238E27FC236}">
                <a16:creationId xmlns:a16="http://schemas.microsoft.com/office/drawing/2014/main" id="{BA50525C-A8F9-E792-AF7B-7346E00AF9C9}"/>
              </a:ext>
            </a:extLst>
          </p:cNvPr>
          <p:cNvSpPr txBox="1"/>
          <p:nvPr/>
        </p:nvSpPr>
        <p:spPr>
          <a:xfrm>
            <a:off x="6395637" y="2946693"/>
            <a:ext cx="1346521"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err="1">
                <a:ln>
                  <a:noFill/>
                </a:ln>
                <a:solidFill>
                  <a:prstClr val="white"/>
                </a:solidFill>
                <a:effectLst/>
                <a:uLnTx/>
                <a:uFillTx/>
                <a:latin typeface="Arial"/>
                <a:ea typeface="+mn-ea"/>
                <a:cs typeface="+mn-cs"/>
              </a:rPr>
              <a:t>Husiegård</a:t>
            </a:r>
            <a:r>
              <a:rPr kumimoji="0" lang="sv-SE" sz="700" b="0" i="0" u="none" strike="noStrike" kern="1200" cap="none" spc="0" normalizeH="0" baseline="0" noProof="0" dirty="0">
                <a:ln>
                  <a:noFill/>
                </a:ln>
                <a:solidFill>
                  <a:prstClr val="white"/>
                </a:solidFill>
                <a:effectLst/>
                <a:uLnTx/>
                <a:uFillTx/>
                <a:latin typeface="Arial"/>
                <a:ea typeface="+mn-ea"/>
                <a:cs typeface="+mn-cs"/>
              </a:rPr>
              <a:t>. Foto: Boverket. </a:t>
            </a:r>
          </a:p>
        </p:txBody>
      </p:sp>
      <p:sp>
        <p:nvSpPr>
          <p:cNvPr id="14" name="textruta 13">
            <a:extLst>
              <a:ext uri="{FF2B5EF4-FFF2-40B4-BE49-F238E27FC236}">
                <a16:creationId xmlns:a16="http://schemas.microsoft.com/office/drawing/2014/main" id="{0E646A1C-EA02-B6B4-0BEA-22895C3B30F8}"/>
              </a:ext>
            </a:extLst>
          </p:cNvPr>
          <p:cNvSpPr txBox="1"/>
          <p:nvPr/>
        </p:nvSpPr>
        <p:spPr>
          <a:xfrm>
            <a:off x="7804562" y="2955657"/>
            <a:ext cx="1346521"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prstClr val="white"/>
                </a:solidFill>
                <a:effectLst/>
                <a:uLnTx/>
                <a:uFillTx/>
                <a:latin typeface="Arial"/>
                <a:ea typeface="+mn-ea"/>
                <a:cs typeface="+mn-cs"/>
              </a:rPr>
              <a:t>Svartbäcken. Foto: Boverket. </a:t>
            </a:r>
          </a:p>
        </p:txBody>
      </p:sp>
    </p:spTree>
    <p:extLst>
      <p:ext uri="{BB962C8B-B14F-4D97-AF65-F5344CB8AC3E}">
        <p14:creationId xmlns:p14="http://schemas.microsoft.com/office/powerpoint/2010/main" val="427786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D787D-BB45-AF67-AC6A-9E63805C0040}"/>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8D2E2FE8-9078-5A0D-704A-A23CC803DEFF}"/>
              </a:ext>
            </a:extLst>
          </p:cNvPr>
          <p:cNvSpPr>
            <a:spLocks noGrp="1"/>
          </p:cNvSpPr>
          <p:nvPr>
            <p:ph type="title"/>
          </p:nvPr>
        </p:nvSpPr>
        <p:spPr/>
        <p:txBody>
          <a:bodyPr>
            <a:noAutofit/>
          </a:bodyPr>
          <a:lstStyle/>
          <a:p>
            <a:r>
              <a:rPr lang="sv-SE" sz="2400" dirty="0"/>
              <a:t>Principer: Småskalighet, måttfullhet, blandning och mänsklig skala</a:t>
            </a:r>
          </a:p>
        </p:txBody>
      </p:sp>
      <p:pic>
        <p:nvPicPr>
          <p:cNvPr id="5" name="Platshållare för innehåll 4">
            <a:extLst>
              <a:ext uri="{FF2B5EF4-FFF2-40B4-BE49-F238E27FC236}">
                <a16:creationId xmlns:a16="http://schemas.microsoft.com/office/drawing/2014/main" id="{C57A68BA-8B97-C5B4-5153-ECC5E84E9C2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b="11140"/>
          <a:stretch>
            <a:fillRect/>
          </a:stretch>
        </p:blipFill>
        <p:spPr>
          <a:xfrm>
            <a:off x="498588" y="3166127"/>
            <a:ext cx="2907389" cy="1723182"/>
          </a:xfrm>
        </p:spPr>
      </p:pic>
      <p:pic>
        <p:nvPicPr>
          <p:cNvPr id="7" name="Bildobjekt 6">
            <a:extLst>
              <a:ext uri="{FF2B5EF4-FFF2-40B4-BE49-F238E27FC236}">
                <a16:creationId xmlns:a16="http://schemas.microsoft.com/office/drawing/2014/main" id="{E142DDF9-BA58-84A8-7B77-623360DE9B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1975" y="1232761"/>
            <a:ext cx="2772084" cy="1848056"/>
          </a:xfrm>
          <a:prstGeom prst="rect">
            <a:avLst/>
          </a:prstGeom>
        </p:spPr>
      </p:pic>
      <p:pic>
        <p:nvPicPr>
          <p:cNvPr id="9" name="Bildobjekt 8">
            <a:extLst>
              <a:ext uri="{FF2B5EF4-FFF2-40B4-BE49-F238E27FC236}">
                <a16:creationId xmlns:a16="http://schemas.microsoft.com/office/drawing/2014/main" id="{1754F7AF-5D5A-2505-0E27-28786CFEAA32}"/>
              </a:ext>
            </a:extLst>
          </p:cNvPr>
          <p:cNvPicPr>
            <a:picLocks noChangeAspect="1"/>
          </p:cNvPicPr>
          <p:nvPr/>
        </p:nvPicPr>
        <p:blipFill>
          <a:blip r:embed="rId5" cstate="print">
            <a:extLst>
              <a:ext uri="{28A0092B-C50C-407E-A947-70E740481C1C}">
                <a14:useLocalDpi xmlns:a14="http://schemas.microsoft.com/office/drawing/2010/main" val="0"/>
              </a:ext>
            </a:extLst>
          </a:blip>
          <a:srcRect b="15154"/>
          <a:stretch>
            <a:fillRect/>
          </a:stretch>
        </p:blipFill>
        <p:spPr>
          <a:xfrm>
            <a:off x="498588" y="1231390"/>
            <a:ext cx="2895144" cy="1842325"/>
          </a:xfrm>
          <a:prstGeom prst="rect">
            <a:avLst/>
          </a:prstGeom>
        </p:spPr>
      </p:pic>
      <p:pic>
        <p:nvPicPr>
          <p:cNvPr id="11" name="Bildobjekt 10">
            <a:extLst>
              <a:ext uri="{FF2B5EF4-FFF2-40B4-BE49-F238E27FC236}">
                <a16:creationId xmlns:a16="http://schemas.microsoft.com/office/drawing/2014/main" id="{38743350-4F37-740A-F4AF-EB748CFAFF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2934580" y="1841590"/>
            <a:ext cx="3656548" cy="2438889"/>
          </a:xfrm>
          <a:prstGeom prst="rect">
            <a:avLst/>
          </a:prstGeom>
        </p:spPr>
      </p:pic>
      <p:pic>
        <p:nvPicPr>
          <p:cNvPr id="13" name="Bildobjekt 12">
            <a:extLst>
              <a:ext uri="{FF2B5EF4-FFF2-40B4-BE49-F238E27FC236}">
                <a16:creationId xmlns:a16="http://schemas.microsoft.com/office/drawing/2014/main" id="{6B253119-159D-458C-58B9-ED74B8810C8A}"/>
              </a:ext>
            </a:extLst>
          </p:cNvPr>
          <p:cNvPicPr>
            <a:picLocks noChangeAspect="1"/>
          </p:cNvPicPr>
          <p:nvPr/>
        </p:nvPicPr>
        <p:blipFill>
          <a:blip r:embed="rId7" cstate="print">
            <a:extLst>
              <a:ext uri="{28A0092B-C50C-407E-A947-70E740481C1C}">
                <a14:useLocalDpi xmlns:a14="http://schemas.microsoft.com/office/drawing/2010/main" val="0"/>
              </a:ext>
            </a:extLst>
          </a:blip>
          <a:srcRect b="3091"/>
          <a:stretch>
            <a:fillRect/>
          </a:stretch>
        </p:blipFill>
        <p:spPr>
          <a:xfrm>
            <a:off x="6131975" y="3198953"/>
            <a:ext cx="2772084" cy="1690356"/>
          </a:xfrm>
          <a:prstGeom prst="rect">
            <a:avLst/>
          </a:prstGeom>
        </p:spPr>
      </p:pic>
      <p:sp>
        <p:nvSpPr>
          <p:cNvPr id="3" name="textruta 2">
            <a:extLst>
              <a:ext uri="{FF2B5EF4-FFF2-40B4-BE49-F238E27FC236}">
                <a16:creationId xmlns:a16="http://schemas.microsoft.com/office/drawing/2014/main" id="{49D20262-B6BA-CFEE-0246-33D92ACE8F46}"/>
              </a:ext>
            </a:extLst>
          </p:cNvPr>
          <p:cNvSpPr txBox="1"/>
          <p:nvPr/>
        </p:nvSpPr>
        <p:spPr>
          <a:xfrm>
            <a:off x="1880830" y="2880761"/>
            <a:ext cx="1584176"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prstClr val="white"/>
                </a:solidFill>
                <a:effectLst/>
                <a:uLnTx/>
                <a:uFillTx/>
                <a:latin typeface="Arial"/>
                <a:ea typeface="+mn-ea"/>
                <a:cs typeface="+mn-cs"/>
              </a:rPr>
              <a:t>Biskopshagen. Foto: Boverket. </a:t>
            </a:r>
          </a:p>
        </p:txBody>
      </p:sp>
      <p:sp>
        <p:nvSpPr>
          <p:cNvPr id="4" name="textruta 3">
            <a:extLst>
              <a:ext uri="{FF2B5EF4-FFF2-40B4-BE49-F238E27FC236}">
                <a16:creationId xmlns:a16="http://schemas.microsoft.com/office/drawing/2014/main" id="{5EC4BF16-6184-3BAE-E58C-3A211703132E}"/>
              </a:ext>
            </a:extLst>
          </p:cNvPr>
          <p:cNvSpPr txBox="1"/>
          <p:nvPr/>
        </p:nvSpPr>
        <p:spPr>
          <a:xfrm>
            <a:off x="1413286" y="4673445"/>
            <a:ext cx="2051720"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prstClr val="white"/>
                </a:solidFill>
                <a:effectLst/>
                <a:uLnTx/>
                <a:uFillTx/>
                <a:latin typeface="Arial"/>
                <a:ea typeface="+mn-ea"/>
                <a:cs typeface="+mn-cs"/>
              </a:rPr>
              <a:t>Änggården. Foto: Boverket.</a:t>
            </a:r>
          </a:p>
        </p:txBody>
      </p:sp>
      <p:sp>
        <p:nvSpPr>
          <p:cNvPr id="6" name="textruta 5">
            <a:extLst>
              <a:ext uri="{FF2B5EF4-FFF2-40B4-BE49-F238E27FC236}">
                <a16:creationId xmlns:a16="http://schemas.microsoft.com/office/drawing/2014/main" id="{081A3C2D-6DC1-BD2B-ACDB-A7EF13F0B7F1}"/>
              </a:ext>
            </a:extLst>
          </p:cNvPr>
          <p:cNvSpPr txBox="1"/>
          <p:nvPr/>
        </p:nvSpPr>
        <p:spPr>
          <a:xfrm>
            <a:off x="3964380" y="4673444"/>
            <a:ext cx="2051720"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prstClr val="white"/>
                </a:solidFill>
                <a:effectLst/>
                <a:uLnTx/>
                <a:uFillTx/>
                <a:latin typeface="Arial"/>
                <a:ea typeface="+mn-ea"/>
                <a:cs typeface="+mn-cs"/>
              </a:rPr>
              <a:t>Landala egnahem. Foto: Boverket.</a:t>
            </a:r>
          </a:p>
        </p:txBody>
      </p:sp>
      <p:sp>
        <p:nvSpPr>
          <p:cNvPr id="8" name="textruta 7">
            <a:extLst>
              <a:ext uri="{FF2B5EF4-FFF2-40B4-BE49-F238E27FC236}">
                <a16:creationId xmlns:a16="http://schemas.microsoft.com/office/drawing/2014/main" id="{F0168CD4-557A-0F49-404C-21A273EB972D}"/>
              </a:ext>
            </a:extLst>
          </p:cNvPr>
          <p:cNvSpPr txBox="1"/>
          <p:nvPr/>
        </p:nvSpPr>
        <p:spPr>
          <a:xfrm>
            <a:off x="7020272" y="4693290"/>
            <a:ext cx="1921795"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prstClr val="white"/>
                </a:solidFill>
                <a:effectLst/>
                <a:uLnTx/>
                <a:uFillTx/>
                <a:latin typeface="Arial"/>
                <a:ea typeface="+mn-ea"/>
                <a:cs typeface="+mn-cs"/>
              </a:rPr>
              <a:t>Solhem. Foto: Robin Hayes. </a:t>
            </a:r>
          </a:p>
        </p:txBody>
      </p:sp>
      <p:sp>
        <p:nvSpPr>
          <p:cNvPr id="10" name="textruta 9">
            <a:extLst>
              <a:ext uri="{FF2B5EF4-FFF2-40B4-BE49-F238E27FC236}">
                <a16:creationId xmlns:a16="http://schemas.microsoft.com/office/drawing/2014/main" id="{3F7975CE-CB0C-4CF8-16AE-78182861BF92}"/>
              </a:ext>
            </a:extLst>
          </p:cNvPr>
          <p:cNvSpPr txBox="1"/>
          <p:nvPr/>
        </p:nvSpPr>
        <p:spPr>
          <a:xfrm>
            <a:off x="6985626" y="2880761"/>
            <a:ext cx="1921795"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prstClr val="white"/>
                </a:solidFill>
                <a:effectLst/>
                <a:uLnTx/>
                <a:uFillTx/>
                <a:latin typeface="Arial"/>
                <a:ea typeface="+mn-ea"/>
                <a:cs typeface="+mn-cs"/>
              </a:rPr>
              <a:t>Lilla </a:t>
            </a:r>
            <a:r>
              <a:rPr kumimoji="0" lang="sv-SE" sz="700" b="0" i="0" u="none" strike="noStrike" kern="1200" cap="none" spc="0" normalizeH="0" baseline="0" noProof="0" dirty="0" err="1">
                <a:ln>
                  <a:noFill/>
                </a:ln>
                <a:solidFill>
                  <a:prstClr val="white"/>
                </a:solidFill>
                <a:effectLst/>
                <a:uLnTx/>
                <a:uFillTx/>
                <a:latin typeface="Arial"/>
                <a:ea typeface="+mn-ea"/>
                <a:cs typeface="+mn-cs"/>
              </a:rPr>
              <a:t>Sköndal</a:t>
            </a:r>
            <a:r>
              <a:rPr kumimoji="0" lang="sv-SE" sz="700" b="0" i="0" u="none" strike="noStrike" kern="1200" cap="none" spc="0" normalizeH="0" baseline="0" noProof="0" dirty="0">
                <a:ln>
                  <a:noFill/>
                </a:ln>
                <a:solidFill>
                  <a:prstClr val="white"/>
                </a:solidFill>
                <a:effectLst/>
                <a:uLnTx/>
                <a:uFillTx/>
                <a:latin typeface="Arial"/>
                <a:ea typeface="+mn-ea"/>
                <a:cs typeface="+mn-cs"/>
              </a:rPr>
              <a:t>. Foto: Sten Jansin.</a:t>
            </a:r>
          </a:p>
        </p:txBody>
      </p:sp>
    </p:spTree>
    <p:extLst>
      <p:ext uri="{BB962C8B-B14F-4D97-AF65-F5344CB8AC3E}">
        <p14:creationId xmlns:p14="http://schemas.microsoft.com/office/powerpoint/2010/main" val="3757523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BB9FF9-1FB0-8395-9A4B-FE37C26E6BA2}"/>
              </a:ext>
            </a:extLst>
          </p:cNvPr>
          <p:cNvSpPr>
            <a:spLocks noGrp="1"/>
          </p:cNvSpPr>
          <p:nvPr>
            <p:ph type="title"/>
          </p:nvPr>
        </p:nvSpPr>
        <p:spPr/>
        <p:txBody>
          <a:bodyPr>
            <a:noAutofit/>
          </a:bodyPr>
          <a:lstStyle/>
          <a:p>
            <a:r>
              <a:rPr lang="sv-SE" sz="2400" dirty="0"/>
              <a:t>Principer: Trädgårdar, förgårdsmark</a:t>
            </a:r>
            <a:br>
              <a:rPr lang="sv-SE" sz="2400" dirty="0"/>
            </a:br>
            <a:r>
              <a:rPr lang="sv-SE" sz="2400" dirty="0"/>
              <a:t>och entréer spelar en central roll</a:t>
            </a:r>
          </a:p>
        </p:txBody>
      </p:sp>
      <p:pic>
        <p:nvPicPr>
          <p:cNvPr id="5" name="Platshållare för innehåll 4">
            <a:extLst>
              <a:ext uri="{FF2B5EF4-FFF2-40B4-BE49-F238E27FC236}">
                <a16:creationId xmlns:a16="http://schemas.microsoft.com/office/drawing/2014/main" id="{7D310808-3337-4F7D-29F2-F6044F046AC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07125" y="3086748"/>
            <a:ext cx="2031362" cy="1523522"/>
          </a:xfrm>
        </p:spPr>
      </p:pic>
      <p:pic>
        <p:nvPicPr>
          <p:cNvPr id="7" name="Bildobjekt 6">
            <a:extLst>
              <a:ext uri="{FF2B5EF4-FFF2-40B4-BE49-F238E27FC236}">
                <a16:creationId xmlns:a16="http://schemas.microsoft.com/office/drawing/2014/main" id="{7ACE76E3-879E-8CB3-9B0E-DD1D0EECF4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8458" y="2010896"/>
            <a:ext cx="3118639" cy="2080108"/>
          </a:xfrm>
          <a:prstGeom prst="rect">
            <a:avLst/>
          </a:prstGeom>
        </p:spPr>
      </p:pic>
      <p:pic>
        <p:nvPicPr>
          <p:cNvPr id="11" name="Bildobjekt 10">
            <a:extLst>
              <a:ext uri="{FF2B5EF4-FFF2-40B4-BE49-F238E27FC236}">
                <a16:creationId xmlns:a16="http://schemas.microsoft.com/office/drawing/2014/main" id="{9CF0E91B-A80B-AD81-5E1E-9A17347490C3}"/>
              </a:ext>
            </a:extLst>
          </p:cNvPr>
          <p:cNvPicPr>
            <a:picLocks noChangeAspect="1"/>
          </p:cNvPicPr>
          <p:nvPr/>
        </p:nvPicPr>
        <p:blipFill>
          <a:blip r:embed="rId5" cstate="print">
            <a:extLst>
              <a:ext uri="{28A0092B-C50C-407E-A947-70E740481C1C}">
                <a14:useLocalDpi xmlns:a14="http://schemas.microsoft.com/office/drawing/2010/main" val="0"/>
              </a:ext>
            </a:extLst>
          </a:blip>
          <a:srcRect r="13481"/>
          <a:stretch>
            <a:fillRect/>
          </a:stretch>
        </p:blipFill>
        <p:spPr>
          <a:xfrm>
            <a:off x="6913746" y="3086747"/>
            <a:ext cx="1976225" cy="1523523"/>
          </a:xfrm>
          <a:prstGeom prst="rect">
            <a:avLst/>
          </a:prstGeom>
        </p:spPr>
      </p:pic>
      <p:pic>
        <p:nvPicPr>
          <p:cNvPr id="13" name="Bildobjekt 12">
            <a:extLst>
              <a:ext uri="{FF2B5EF4-FFF2-40B4-BE49-F238E27FC236}">
                <a16:creationId xmlns:a16="http://schemas.microsoft.com/office/drawing/2014/main" id="{B3BC1181-6186-5DA6-BEF2-3B96A6320A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3950" y="771550"/>
            <a:ext cx="3426450" cy="2370158"/>
          </a:xfrm>
          <a:prstGeom prst="rect">
            <a:avLst/>
          </a:prstGeom>
        </p:spPr>
      </p:pic>
      <p:pic>
        <p:nvPicPr>
          <p:cNvPr id="15" name="Bildobjekt 14">
            <a:extLst>
              <a:ext uri="{FF2B5EF4-FFF2-40B4-BE49-F238E27FC236}">
                <a16:creationId xmlns:a16="http://schemas.microsoft.com/office/drawing/2014/main" id="{91A97AE9-CF8B-1DBC-A2FA-DF65779628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2132490" y="2010896"/>
            <a:ext cx="3118642" cy="2080110"/>
          </a:xfrm>
          <a:prstGeom prst="rect">
            <a:avLst/>
          </a:prstGeom>
        </p:spPr>
      </p:pic>
      <p:sp>
        <p:nvSpPr>
          <p:cNvPr id="3" name="textruta 2">
            <a:extLst>
              <a:ext uri="{FF2B5EF4-FFF2-40B4-BE49-F238E27FC236}">
                <a16:creationId xmlns:a16="http://schemas.microsoft.com/office/drawing/2014/main" id="{EACBFE13-7CAF-BBDC-E742-6B83D7A48A20}"/>
              </a:ext>
            </a:extLst>
          </p:cNvPr>
          <p:cNvSpPr txBox="1"/>
          <p:nvPr/>
        </p:nvSpPr>
        <p:spPr>
          <a:xfrm>
            <a:off x="5439465" y="4422545"/>
            <a:ext cx="1436652"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err="1">
                <a:ln>
                  <a:noFill/>
                </a:ln>
                <a:solidFill>
                  <a:prstClr val="white"/>
                </a:solidFill>
                <a:effectLst/>
                <a:uLnTx/>
                <a:uFillTx/>
                <a:latin typeface="Arial"/>
                <a:ea typeface="+mn-ea"/>
                <a:cs typeface="+mn-cs"/>
              </a:rPr>
              <a:t>Äppelviken</a:t>
            </a:r>
            <a:r>
              <a:rPr kumimoji="0" lang="sv-SE" sz="700" b="0" i="0" u="none" strike="noStrike" kern="1200" cap="none" spc="0" normalizeH="0" baseline="0" noProof="0" dirty="0">
                <a:ln>
                  <a:noFill/>
                </a:ln>
                <a:solidFill>
                  <a:prstClr val="white"/>
                </a:solidFill>
                <a:effectLst/>
                <a:uLnTx/>
                <a:uFillTx/>
                <a:latin typeface="Arial"/>
                <a:ea typeface="+mn-ea"/>
                <a:cs typeface="+mn-cs"/>
              </a:rPr>
              <a:t>. Foto: Boverket.</a:t>
            </a:r>
          </a:p>
        </p:txBody>
      </p:sp>
      <p:sp>
        <p:nvSpPr>
          <p:cNvPr id="4" name="textruta 3">
            <a:extLst>
              <a:ext uri="{FF2B5EF4-FFF2-40B4-BE49-F238E27FC236}">
                <a16:creationId xmlns:a16="http://schemas.microsoft.com/office/drawing/2014/main" id="{3FE134D9-0326-C78E-DA8F-28A384A3887E}"/>
              </a:ext>
            </a:extLst>
          </p:cNvPr>
          <p:cNvSpPr txBox="1"/>
          <p:nvPr/>
        </p:nvSpPr>
        <p:spPr>
          <a:xfrm>
            <a:off x="6876117" y="4421751"/>
            <a:ext cx="2051720"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prstClr val="white"/>
                </a:solidFill>
                <a:effectLst/>
                <a:uLnTx/>
                <a:uFillTx/>
                <a:latin typeface="Arial"/>
                <a:ea typeface="+mn-ea"/>
                <a:cs typeface="+mn-cs"/>
              </a:rPr>
              <a:t>Änggården. Foto: Boverket.</a:t>
            </a:r>
          </a:p>
        </p:txBody>
      </p:sp>
      <p:sp>
        <p:nvSpPr>
          <p:cNvPr id="6" name="textruta 5">
            <a:extLst>
              <a:ext uri="{FF2B5EF4-FFF2-40B4-BE49-F238E27FC236}">
                <a16:creationId xmlns:a16="http://schemas.microsoft.com/office/drawing/2014/main" id="{625015D3-D02B-588A-EA7E-AED2BCF78FB7}"/>
              </a:ext>
            </a:extLst>
          </p:cNvPr>
          <p:cNvSpPr txBox="1"/>
          <p:nvPr/>
        </p:nvSpPr>
        <p:spPr>
          <a:xfrm>
            <a:off x="538011" y="4410215"/>
            <a:ext cx="2051720"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prstClr val="white"/>
                </a:solidFill>
                <a:effectLst/>
                <a:uLnTx/>
                <a:uFillTx/>
                <a:latin typeface="Arial"/>
                <a:ea typeface="+mn-ea"/>
                <a:cs typeface="+mn-cs"/>
              </a:rPr>
              <a:t>Änggården. Foto: Boverket.</a:t>
            </a:r>
          </a:p>
        </p:txBody>
      </p:sp>
      <p:sp>
        <p:nvSpPr>
          <p:cNvPr id="8" name="textruta 7">
            <a:extLst>
              <a:ext uri="{FF2B5EF4-FFF2-40B4-BE49-F238E27FC236}">
                <a16:creationId xmlns:a16="http://schemas.microsoft.com/office/drawing/2014/main" id="{D67EB2A0-A7D2-9168-808B-52538AB56F69}"/>
              </a:ext>
            </a:extLst>
          </p:cNvPr>
          <p:cNvSpPr txBox="1"/>
          <p:nvPr/>
        </p:nvSpPr>
        <p:spPr>
          <a:xfrm>
            <a:off x="2734951" y="4421750"/>
            <a:ext cx="2051720"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prstClr val="white"/>
                </a:solidFill>
                <a:effectLst/>
                <a:uLnTx/>
                <a:uFillTx/>
                <a:latin typeface="Arial"/>
                <a:ea typeface="+mn-ea"/>
                <a:cs typeface="+mn-cs"/>
              </a:rPr>
              <a:t>Änggården. Foto: Boverket.</a:t>
            </a:r>
          </a:p>
        </p:txBody>
      </p:sp>
      <p:sp>
        <p:nvSpPr>
          <p:cNvPr id="9" name="textruta 8">
            <a:extLst>
              <a:ext uri="{FF2B5EF4-FFF2-40B4-BE49-F238E27FC236}">
                <a16:creationId xmlns:a16="http://schemas.microsoft.com/office/drawing/2014/main" id="{10ACF1D6-204A-D419-9575-21BF94AA29F7}"/>
              </a:ext>
            </a:extLst>
          </p:cNvPr>
          <p:cNvSpPr txBox="1"/>
          <p:nvPr/>
        </p:nvSpPr>
        <p:spPr>
          <a:xfrm>
            <a:off x="6996224" y="2727966"/>
            <a:ext cx="1584176"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Arial"/>
                <a:ea typeface="+mn-ea"/>
                <a:cs typeface="+mn-cs"/>
              </a:rPr>
              <a:t>Illustration: Maja Forslund.</a:t>
            </a:r>
          </a:p>
        </p:txBody>
      </p:sp>
    </p:spTree>
    <p:extLst>
      <p:ext uri="{BB962C8B-B14F-4D97-AF65-F5344CB8AC3E}">
        <p14:creationId xmlns:p14="http://schemas.microsoft.com/office/powerpoint/2010/main" val="756770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D297AD-C487-DA6B-23F4-632C5B7E27A2}"/>
              </a:ext>
            </a:extLst>
          </p:cNvPr>
          <p:cNvSpPr>
            <a:spLocks noGrp="1"/>
          </p:cNvSpPr>
          <p:nvPr>
            <p:ph type="title"/>
          </p:nvPr>
        </p:nvSpPr>
        <p:spPr/>
        <p:txBody>
          <a:bodyPr>
            <a:noAutofit/>
          </a:bodyPr>
          <a:lstStyle/>
          <a:p>
            <a:r>
              <a:rPr lang="sv-SE" sz="2400" dirty="0"/>
              <a:t>Principer: Trädgårdar, förgårdsmark</a:t>
            </a:r>
            <a:br>
              <a:rPr lang="sv-SE" sz="2400" dirty="0"/>
            </a:br>
            <a:r>
              <a:rPr lang="sv-SE" sz="2400" dirty="0"/>
              <a:t>och entréer spelar en central roll</a:t>
            </a:r>
            <a:br>
              <a:rPr lang="sv-SE" sz="2400" dirty="0"/>
            </a:br>
            <a:endParaRPr lang="sv-SE" sz="2400" dirty="0"/>
          </a:p>
        </p:txBody>
      </p:sp>
      <p:pic>
        <p:nvPicPr>
          <p:cNvPr id="7" name="Platshållare för innehåll 6">
            <a:extLst>
              <a:ext uri="{FF2B5EF4-FFF2-40B4-BE49-F238E27FC236}">
                <a16:creationId xmlns:a16="http://schemas.microsoft.com/office/drawing/2014/main" id="{9E9D96EE-EAD3-2D68-BBB6-DCDF37BE60B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6200000">
            <a:off x="3802569" y="1593442"/>
            <a:ext cx="2341360" cy="1561669"/>
          </a:xfrm>
        </p:spPr>
      </p:pic>
      <p:pic>
        <p:nvPicPr>
          <p:cNvPr id="23" name="Bildobjekt 22">
            <a:extLst>
              <a:ext uri="{FF2B5EF4-FFF2-40B4-BE49-F238E27FC236}">
                <a16:creationId xmlns:a16="http://schemas.microsoft.com/office/drawing/2014/main" id="{8B11A7C9-659B-CAD2-C7FE-4EC3D0FA83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98137" y="1496268"/>
            <a:ext cx="2341360" cy="1756020"/>
          </a:xfrm>
          <a:prstGeom prst="rect">
            <a:avLst/>
          </a:prstGeom>
        </p:spPr>
      </p:pic>
      <p:pic>
        <p:nvPicPr>
          <p:cNvPr id="24" name="Bildobjekt 23">
            <a:extLst>
              <a:ext uri="{FF2B5EF4-FFF2-40B4-BE49-F238E27FC236}">
                <a16:creationId xmlns:a16="http://schemas.microsoft.com/office/drawing/2014/main" id="{B4D3D7B0-DD04-9561-ABA7-B94AC98944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040698" y="1496267"/>
            <a:ext cx="2341362" cy="1756022"/>
          </a:xfrm>
          <a:prstGeom prst="rect">
            <a:avLst/>
          </a:prstGeom>
        </p:spPr>
      </p:pic>
      <p:pic>
        <p:nvPicPr>
          <p:cNvPr id="25" name="Bildobjekt 24">
            <a:extLst>
              <a:ext uri="{FF2B5EF4-FFF2-40B4-BE49-F238E27FC236}">
                <a16:creationId xmlns:a16="http://schemas.microsoft.com/office/drawing/2014/main" id="{C1216B2F-14A5-9DC8-3935-037420B81C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062" y="3611092"/>
            <a:ext cx="1788332" cy="1341249"/>
          </a:xfrm>
          <a:prstGeom prst="rect">
            <a:avLst/>
          </a:prstGeom>
        </p:spPr>
      </p:pic>
      <p:pic>
        <p:nvPicPr>
          <p:cNvPr id="26" name="Bildobjekt 25">
            <a:extLst>
              <a:ext uri="{FF2B5EF4-FFF2-40B4-BE49-F238E27FC236}">
                <a16:creationId xmlns:a16="http://schemas.microsoft.com/office/drawing/2014/main" id="{E22F1DB9-8C07-F200-5BE4-7E4D9D40D6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6307" y="3611092"/>
            <a:ext cx="1788331" cy="1341249"/>
          </a:xfrm>
          <a:prstGeom prst="rect">
            <a:avLst/>
          </a:prstGeom>
        </p:spPr>
      </p:pic>
      <p:pic>
        <p:nvPicPr>
          <p:cNvPr id="33" name="Bildobjekt 32">
            <a:extLst>
              <a:ext uri="{FF2B5EF4-FFF2-40B4-BE49-F238E27FC236}">
                <a16:creationId xmlns:a16="http://schemas.microsoft.com/office/drawing/2014/main" id="{626F7A58-E4AE-2614-2AD8-D0A969E79B50}"/>
              </a:ext>
            </a:extLst>
          </p:cNvPr>
          <p:cNvPicPr>
            <a:picLocks noChangeAspect="1"/>
          </p:cNvPicPr>
          <p:nvPr/>
        </p:nvPicPr>
        <p:blipFill>
          <a:blip r:embed="rId8" cstate="print">
            <a:extLst>
              <a:ext uri="{28A0092B-C50C-407E-A947-70E740481C1C}">
                <a14:useLocalDpi xmlns:a14="http://schemas.microsoft.com/office/drawing/2010/main" val="0"/>
              </a:ext>
            </a:extLst>
          </a:blip>
          <a:srcRect l="10302" r="2409"/>
          <a:stretch>
            <a:fillRect/>
          </a:stretch>
        </p:blipFill>
        <p:spPr>
          <a:xfrm>
            <a:off x="4193075" y="3611092"/>
            <a:ext cx="1561009" cy="1341248"/>
          </a:xfrm>
          <a:prstGeom prst="rect">
            <a:avLst/>
          </a:prstGeom>
        </p:spPr>
      </p:pic>
      <p:pic>
        <p:nvPicPr>
          <p:cNvPr id="34" name="Bildobjekt 33">
            <a:extLst>
              <a:ext uri="{FF2B5EF4-FFF2-40B4-BE49-F238E27FC236}">
                <a16:creationId xmlns:a16="http://schemas.microsoft.com/office/drawing/2014/main" id="{E4EAE875-D7D4-7DEC-84B6-982246F833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24128" y="191160"/>
            <a:ext cx="2643337" cy="3739042"/>
          </a:xfrm>
          <a:prstGeom prst="rect">
            <a:avLst/>
          </a:prstGeom>
        </p:spPr>
      </p:pic>
      <p:pic>
        <p:nvPicPr>
          <p:cNvPr id="35" name="Bildobjekt 34">
            <a:extLst>
              <a:ext uri="{FF2B5EF4-FFF2-40B4-BE49-F238E27FC236}">
                <a16:creationId xmlns:a16="http://schemas.microsoft.com/office/drawing/2014/main" id="{C68A986F-292E-53C5-663D-B6802905CA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12755" y="1995686"/>
            <a:ext cx="2643337" cy="3739042"/>
          </a:xfrm>
          <a:prstGeom prst="rect">
            <a:avLst/>
          </a:prstGeom>
        </p:spPr>
      </p:pic>
      <p:sp>
        <p:nvSpPr>
          <p:cNvPr id="4" name="textruta 3">
            <a:extLst>
              <a:ext uri="{FF2B5EF4-FFF2-40B4-BE49-F238E27FC236}">
                <a16:creationId xmlns:a16="http://schemas.microsoft.com/office/drawing/2014/main" id="{7C8418D6-6019-F788-8467-9CC0E33A7AF4}"/>
              </a:ext>
            </a:extLst>
          </p:cNvPr>
          <p:cNvSpPr txBox="1"/>
          <p:nvPr/>
        </p:nvSpPr>
        <p:spPr>
          <a:xfrm>
            <a:off x="7349569" y="4645833"/>
            <a:ext cx="1584176"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Arial"/>
                <a:ea typeface="+mn-ea"/>
                <a:cs typeface="+mn-cs"/>
              </a:rPr>
              <a:t>Illustrationer: Maja Forslund.</a:t>
            </a:r>
          </a:p>
        </p:txBody>
      </p:sp>
      <p:sp>
        <p:nvSpPr>
          <p:cNvPr id="5" name="textruta 4">
            <a:extLst>
              <a:ext uri="{FF2B5EF4-FFF2-40B4-BE49-F238E27FC236}">
                <a16:creationId xmlns:a16="http://schemas.microsoft.com/office/drawing/2014/main" id="{57B9B11A-B2B3-49A0-FFEB-C1E2E9ACAA81}"/>
              </a:ext>
            </a:extLst>
          </p:cNvPr>
          <p:cNvSpPr txBox="1"/>
          <p:nvPr/>
        </p:nvSpPr>
        <p:spPr>
          <a:xfrm>
            <a:off x="697680" y="3344902"/>
            <a:ext cx="1584176"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prstClr val="white"/>
                </a:solidFill>
                <a:effectLst/>
                <a:uLnTx/>
                <a:uFillTx/>
                <a:latin typeface="Arial"/>
                <a:ea typeface="+mn-ea"/>
                <a:cs typeface="+mn-cs"/>
              </a:rPr>
              <a:t>Biskopshagen. Foto: Boverket. </a:t>
            </a:r>
          </a:p>
        </p:txBody>
      </p:sp>
      <p:sp>
        <p:nvSpPr>
          <p:cNvPr id="6" name="textruta 5">
            <a:extLst>
              <a:ext uri="{FF2B5EF4-FFF2-40B4-BE49-F238E27FC236}">
                <a16:creationId xmlns:a16="http://schemas.microsoft.com/office/drawing/2014/main" id="{8BA0C9B2-6798-3AF7-F4C0-F82EA10B7453}"/>
              </a:ext>
            </a:extLst>
          </p:cNvPr>
          <p:cNvSpPr txBox="1"/>
          <p:nvPr/>
        </p:nvSpPr>
        <p:spPr>
          <a:xfrm>
            <a:off x="3754647" y="3363838"/>
            <a:ext cx="2051720"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prstClr val="white"/>
                </a:solidFill>
                <a:effectLst/>
                <a:uLnTx/>
                <a:uFillTx/>
                <a:latin typeface="Arial"/>
                <a:ea typeface="+mn-ea"/>
                <a:cs typeface="+mn-cs"/>
              </a:rPr>
              <a:t>Änggården. Foto: Boverket.</a:t>
            </a:r>
          </a:p>
        </p:txBody>
      </p:sp>
      <p:sp>
        <p:nvSpPr>
          <p:cNvPr id="8" name="textruta 7">
            <a:extLst>
              <a:ext uri="{FF2B5EF4-FFF2-40B4-BE49-F238E27FC236}">
                <a16:creationId xmlns:a16="http://schemas.microsoft.com/office/drawing/2014/main" id="{D4B308AA-589B-ED6B-437A-6DEBBD00A8F1}"/>
              </a:ext>
            </a:extLst>
          </p:cNvPr>
          <p:cNvSpPr txBox="1"/>
          <p:nvPr/>
        </p:nvSpPr>
        <p:spPr>
          <a:xfrm>
            <a:off x="2080796" y="4761267"/>
            <a:ext cx="2051720"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err="1">
                <a:ln>
                  <a:noFill/>
                </a:ln>
                <a:solidFill>
                  <a:prstClr val="white"/>
                </a:solidFill>
                <a:effectLst/>
                <a:uLnTx/>
                <a:uFillTx/>
                <a:latin typeface="Arial"/>
                <a:ea typeface="+mn-ea"/>
                <a:cs typeface="+mn-cs"/>
              </a:rPr>
              <a:t>Kungsgärdet</a:t>
            </a:r>
            <a:r>
              <a:rPr kumimoji="0" lang="sv-SE" sz="700" b="0" i="0" u="none" strike="noStrike" kern="1200" cap="none" spc="0" normalizeH="0" baseline="0" noProof="0" dirty="0">
                <a:ln>
                  <a:noFill/>
                </a:ln>
                <a:solidFill>
                  <a:prstClr val="white"/>
                </a:solidFill>
                <a:effectLst/>
                <a:uLnTx/>
                <a:uFillTx/>
                <a:latin typeface="Arial"/>
                <a:ea typeface="+mn-ea"/>
                <a:cs typeface="+mn-cs"/>
              </a:rPr>
              <a:t>. Foto: Boverket.</a:t>
            </a:r>
          </a:p>
        </p:txBody>
      </p:sp>
      <p:sp>
        <p:nvSpPr>
          <p:cNvPr id="9" name="textruta 8">
            <a:extLst>
              <a:ext uri="{FF2B5EF4-FFF2-40B4-BE49-F238E27FC236}">
                <a16:creationId xmlns:a16="http://schemas.microsoft.com/office/drawing/2014/main" id="{E2A504A8-726F-4C96-93F5-017D1A009A7E}"/>
              </a:ext>
            </a:extLst>
          </p:cNvPr>
          <p:cNvSpPr txBox="1"/>
          <p:nvPr/>
        </p:nvSpPr>
        <p:spPr>
          <a:xfrm>
            <a:off x="2091054" y="3363838"/>
            <a:ext cx="2051720"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err="1">
                <a:ln>
                  <a:noFill/>
                </a:ln>
                <a:solidFill>
                  <a:prstClr val="white"/>
                </a:solidFill>
                <a:effectLst/>
                <a:uLnTx/>
                <a:uFillTx/>
                <a:latin typeface="Arial"/>
                <a:ea typeface="+mn-ea"/>
                <a:cs typeface="+mn-cs"/>
              </a:rPr>
              <a:t>Husiegård</a:t>
            </a:r>
            <a:r>
              <a:rPr kumimoji="0" lang="sv-SE" sz="700" b="0" i="0" u="none" strike="noStrike" kern="1200" cap="none" spc="0" normalizeH="0" baseline="0" noProof="0" dirty="0">
                <a:ln>
                  <a:noFill/>
                </a:ln>
                <a:solidFill>
                  <a:prstClr val="white"/>
                </a:solidFill>
                <a:effectLst/>
                <a:uLnTx/>
                <a:uFillTx/>
                <a:latin typeface="Arial"/>
                <a:ea typeface="+mn-ea"/>
                <a:cs typeface="+mn-cs"/>
              </a:rPr>
              <a:t>. Foto: Boverket.</a:t>
            </a:r>
          </a:p>
        </p:txBody>
      </p:sp>
      <p:sp>
        <p:nvSpPr>
          <p:cNvPr id="10" name="textruta 9">
            <a:extLst>
              <a:ext uri="{FF2B5EF4-FFF2-40B4-BE49-F238E27FC236}">
                <a16:creationId xmlns:a16="http://schemas.microsoft.com/office/drawing/2014/main" id="{27AF6DB2-7159-7924-5F6D-FC8A5D26443F}"/>
              </a:ext>
            </a:extLst>
          </p:cNvPr>
          <p:cNvSpPr txBox="1"/>
          <p:nvPr/>
        </p:nvSpPr>
        <p:spPr>
          <a:xfrm>
            <a:off x="244308" y="4761267"/>
            <a:ext cx="2051720"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prstClr val="white"/>
                </a:solidFill>
                <a:effectLst/>
                <a:uLnTx/>
                <a:uFillTx/>
                <a:latin typeface="Arial"/>
                <a:ea typeface="+mn-ea"/>
                <a:cs typeface="+mn-cs"/>
              </a:rPr>
              <a:t>Tullinge trädgårdsstad. Foto: Kjell Forshed.</a:t>
            </a:r>
          </a:p>
        </p:txBody>
      </p:sp>
      <p:sp>
        <p:nvSpPr>
          <p:cNvPr id="11" name="textruta 10">
            <a:extLst>
              <a:ext uri="{FF2B5EF4-FFF2-40B4-BE49-F238E27FC236}">
                <a16:creationId xmlns:a16="http://schemas.microsoft.com/office/drawing/2014/main" id="{EDA74D67-5221-D659-281B-61D378B4EC86}"/>
              </a:ext>
            </a:extLst>
          </p:cNvPr>
          <p:cNvSpPr txBox="1"/>
          <p:nvPr/>
        </p:nvSpPr>
        <p:spPr>
          <a:xfrm>
            <a:off x="3754647" y="4761267"/>
            <a:ext cx="2051720"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prstClr val="white"/>
                </a:solidFill>
                <a:effectLst/>
                <a:uLnTx/>
                <a:uFillTx/>
                <a:latin typeface="Arial"/>
                <a:ea typeface="+mn-ea"/>
                <a:cs typeface="+mn-cs"/>
              </a:rPr>
              <a:t>Gamla Enskede. Foto: Boverket.</a:t>
            </a:r>
          </a:p>
        </p:txBody>
      </p:sp>
    </p:spTree>
    <p:extLst>
      <p:ext uri="{BB962C8B-B14F-4D97-AF65-F5344CB8AC3E}">
        <p14:creationId xmlns:p14="http://schemas.microsoft.com/office/powerpoint/2010/main" val="351993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BEA26-4A4F-F8CB-740F-BA6FE31AD071}"/>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3A7A38D3-8720-D7F4-81BD-5680A13F87CF}"/>
              </a:ext>
            </a:extLst>
          </p:cNvPr>
          <p:cNvSpPr>
            <a:spLocks noGrp="1"/>
          </p:cNvSpPr>
          <p:nvPr>
            <p:ph type="title"/>
          </p:nvPr>
        </p:nvSpPr>
        <p:spPr/>
        <p:txBody>
          <a:bodyPr>
            <a:noAutofit/>
          </a:bodyPr>
          <a:lstStyle/>
          <a:p>
            <a:r>
              <a:rPr lang="sv-SE" sz="2400" dirty="0"/>
              <a:t>Principer: Trädgårdar, förgårdsmark</a:t>
            </a:r>
            <a:br>
              <a:rPr lang="sv-SE" sz="2400" dirty="0"/>
            </a:br>
            <a:r>
              <a:rPr lang="sv-SE" sz="2400" dirty="0"/>
              <a:t>och entréer spelar en central roll</a:t>
            </a:r>
            <a:br>
              <a:rPr lang="sv-SE" sz="2400" dirty="0"/>
            </a:br>
            <a:endParaRPr lang="sv-SE" sz="2400" dirty="0"/>
          </a:p>
        </p:txBody>
      </p:sp>
      <p:pic>
        <p:nvPicPr>
          <p:cNvPr id="4" name="Bildobjekt 3">
            <a:extLst>
              <a:ext uri="{FF2B5EF4-FFF2-40B4-BE49-F238E27FC236}">
                <a16:creationId xmlns:a16="http://schemas.microsoft.com/office/drawing/2014/main" id="{F34D7CDB-46EC-89D3-1A81-B6944DF4D7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5506" y="1568408"/>
            <a:ext cx="3762839" cy="2660160"/>
          </a:xfrm>
          <a:prstGeom prst="rect">
            <a:avLst/>
          </a:prstGeom>
        </p:spPr>
      </p:pic>
      <p:pic>
        <p:nvPicPr>
          <p:cNvPr id="6" name="Bildobjekt 5">
            <a:extLst>
              <a:ext uri="{FF2B5EF4-FFF2-40B4-BE49-F238E27FC236}">
                <a16:creationId xmlns:a16="http://schemas.microsoft.com/office/drawing/2014/main" id="{99057F94-2B5B-3ADD-FA14-1879524391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9812" y="3369013"/>
            <a:ext cx="2266374" cy="1511655"/>
          </a:xfrm>
          <a:prstGeom prst="rect">
            <a:avLst/>
          </a:prstGeom>
        </p:spPr>
      </p:pic>
      <p:pic>
        <p:nvPicPr>
          <p:cNvPr id="10" name="Bildobjekt 9">
            <a:extLst>
              <a:ext uri="{FF2B5EF4-FFF2-40B4-BE49-F238E27FC236}">
                <a16:creationId xmlns:a16="http://schemas.microsoft.com/office/drawing/2014/main" id="{7126DBCD-2856-801C-169B-AEF8AF24BA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808" y="3391185"/>
            <a:ext cx="2015540" cy="1511655"/>
          </a:xfrm>
          <a:prstGeom prst="rect">
            <a:avLst/>
          </a:prstGeom>
        </p:spPr>
      </p:pic>
      <p:pic>
        <p:nvPicPr>
          <p:cNvPr id="12" name="Bildobjekt 11">
            <a:extLst>
              <a:ext uri="{FF2B5EF4-FFF2-40B4-BE49-F238E27FC236}">
                <a16:creationId xmlns:a16="http://schemas.microsoft.com/office/drawing/2014/main" id="{3EB7E731-7E7F-8EB7-D242-02A1667F9C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155079" y="1558927"/>
            <a:ext cx="2016350" cy="1344890"/>
          </a:xfrm>
          <a:prstGeom prst="rect">
            <a:avLst/>
          </a:prstGeom>
        </p:spPr>
      </p:pic>
      <p:pic>
        <p:nvPicPr>
          <p:cNvPr id="14" name="Bildobjekt 13">
            <a:extLst>
              <a:ext uri="{FF2B5EF4-FFF2-40B4-BE49-F238E27FC236}">
                <a16:creationId xmlns:a16="http://schemas.microsoft.com/office/drawing/2014/main" id="{27FF1738-3A8B-B6BC-E573-AEBCE328A5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727668" y="1475241"/>
            <a:ext cx="2016350" cy="1512263"/>
          </a:xfrm>
          <a:prstGeom prst="rect">
            <a:avLst/>
          </a:prstGeom>
        </p:spPr>
      </p:pic>
      <p:pic>
        <p:nvPicPr>
          <p:cNvPr id="16" name="Bildobjekt 15">
            <a:extLst>
              <a:ext uri="{FF2B5EF4-FFF2-40B4-BE49-F238E27FC236}">
                <a16:creationId xmlns:a16="http://schemas.microsoft.com/office/drawing/2014/main" id="{967C5942-8939-1C5F-8679-9F6443BBB2F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3315565" y="1558928"/>
            <a:ext cx="2016351" cy="1344890"/>
          </a:xfrm>
          <a:prstGeom prst="rect">
            <a:avLst/>
          </a:prstGeom>
        </p:spPr>
      </p:pic>
      <p:sp>
        <p:nvSpPr>
          <p:cNvPr id="5" name="textruta 4">
            <a:extLst>
              <a:ext uri="{FF2B5EF4-FFF2-40B4-BE49-F238E27FC236}">
                <a16:creationId xmlns:a16="http://schemas.microsoft.com/office/drawing/2014/main" id="{4876C06B-3FDD-92A7-691B-93B46263930A}"/>
              </a:ext>
            </a:extLst>
          </p:cNvPr>
          <p:cNvSpPr txBox="1"/>
          <p:nvPr/>
        </p:nvSpPr>
        <p:spPr>
          <a:xfrm>
            <a:off x="7036925" y="4231572"/>
            <a:ext cx="1584176"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Arial"/>
                <a:ea typeface="+mn-ea"/>
                <a:cs typeface="+mn-cs"/>
              </a:rPr>
              <a:t>Illustration: Maja Forslund.</a:t>
            </a:r>
          </a:p>
        </p:txBody>
      </p:sp>
      <p:sp>
        <p:nvSpPr>
          <p:cNvPr id="7" name="textruta 6">
            <a:extLst>
              <a:ext uri="{FF2B5EF4-FFF2-40B4-BE49-F238E27FC236}">
                <a16:creationId xmlns:a16="http://schemas.microsoft.com/office/drawing/2014/main" id="{437951F1-0E73-1458-0C90-584A6E948A7F}"/>
              </a:ext>
            </a:extLst>
          </p:cNvPr>
          <p:cNvSpPr txBox="1"/>
          <p:nvPr/>
        </p:nvSpPr>
        <p:spPr>
          <a:xfrm>
            <a:off x="5008586" y="4716977"/>
            <a:ext cx="129160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err="1">
                <a:ln>
                  <a:noFill/>
                </a:ln>
                <a:solidFill>
                  <a:srgbClr val="000000"/>
                </a:solidFill>
                <a:effectLst/>
                <a:uLnTx/>
                <a:uFillTx/>
                <a:latin typeface="Arial"/>
                <a:ea typeface="+mn-ea"/>
                <a:cs typeface="+mn-cs"/>
              </a:rPr>
              <a:t>Husiegård</a:t>
            </a:r>
            <a:r>
              <a:rPr kumimoji="0" lang="sv-SE" sz="700" b="0" i="0" u="none" strike="noStrike" kern="1200" cap="none" spc="0" normalizeH="0" baseline="0" noProof="0" dirty="0">
                <a:ln>
                  <a:noFill/>
                </a:ln>
                <a:solidFill>
                  <a:srgbClr val="000000"/>
                </a:solidFill>
                <a:effectLst/>
                <a:uLnTx/>
                <a:uFillTx/>
                <a:latin typeface="Arial"/>
                <a:ea typeface="+mn-ea"/>
                <a:cs typeface="+mn-cs"/>
              </a:rPr>
              <a:t>. Foton: Boverket.</a:t>
            </a:r>
          </a:p>
        </p:txBody>
      </p:sp>
    </p:spTree>
    <p:extLst>
      <p:ext uri="{BB962C8B-B14F-4D97-AF65-F5344CB8AC3E}">
        <p14:creationId xmlns:p14="http://schemas.microsoft.com/office/powerpoint/2010/main" val="3059137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B14ABB-BD3C-2CAB-0766-D585EE4822F6}"/>
              </a:ext>
            </a:extLst>
          </p:cNvPr>
          <p:cNvSpPr>
            <a:spLocks noGrp="1"/>
          </p:cNvSpPr>
          <p:nvPr>
            <p:ph type="title"/>
          </p:nvPr>
        </p:nvSpPr>
        <p:spPr/>
        <p:txBody>
          <a:bodyPr>
            <a:noAutofit/>
          </a:bodyPr>
          <a:lstStyle/>
          <a:p>
            <a:r>
              <a:rPr lang="sv-SE" sz="2400" dirty="0"/>
              <a:t>Principer: Parkeringar integreras finskaligt i bebyggelsestrukturen</a:t>
            </a:r>
          </a:p>
        </p:txBody>
      </p:sp>
      <p:pic>
        <p:nvPicPr>
          <p:cNvPr id="15" name="Platshållare för innehåll 14">
            <a:extLst>
              <a:ext uri="{FF2B5EF4-FFF2-40B4-BE49-F238E27FC236}">
                <a16:creationId xmlns:a16="http://schemas.microsoft.com/office/drawing/2014/main" id="{FF7F9B36-9BAA-01EF-8C4A-608E69CFF4F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90807" y="1192026"/>
            <a:ext cx="2641033" cy="1761549"/>
          </a:xfrm>
        </p:spPr>
      </p:pic>
      <p:pic>
        <p:nvPicPr>
          <p:cNvPr id="17" name="Bildobjekt 16">
            <a:extLst>
              <a:ext uri="{FF2B5EF4-FFF2-40B4-BE49-F238E27FC236}">
                <a16:creationId xmlns:a16="http://schemas.microsoft.com/office/drawing/2014/main" id="{FB486E86-8405-C8BF-AA26-14219DAB17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5856" y="1192026"/>
            <a:ext cx="3197630" cy="3665494"/>
          </a:xfrm>
          <a:prstGeom prst="rect">
            <a:avLst/>
          </a:prstGeom>
        </p:spPr>
      </p:pic>
      <p:pic>
        <p:nvPicPr>
          <p:cNvPr id="19" name="Bildobjekt 18">
            <a:extLst>
              <a:ext uri="{FF2B5EF4-FFF2-40B4-BE49-F238E27FC236}">
                <a16:creationId xmlns:a16="http://schemas.microsoft.com/office/drawing/2014/main" id="{2ED2A5AC-1D12-2925-82C6-965F497712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807" y="3095838"/>
            <a:ext cx="2641033" cy="1761682"/>
          </a:xfrm>
          <a:prstGeom prst="rect">
            <a:avLst/>
          </a:prstGeom>
        </p:spPr>
      </p:pic>
      <p:pic>
        <p:nvPicPr>
          <p:cNvPr id="21" name="Bildobjekt 20">
            <a:extLst>
              <a:ext uri="{FF2B5EF4-FFF2-40B4-BE49-F238E27FC236}">
                <a16:creationId xmlns:a16="http://schemas.microsoft.com/office/drawing/2014/main" id="{AF280DFA-91AA-2E95-99D6-3EB8E73898C7}"/>
              </a:ext>
            </a:extLst>
          </p:cNvPr>
          <p:cNvPicPr>
            <a:picLocks noChangeAspect="1"/>
          </p:cNvPicPr>
          <p:nvPr/>
        </p:nvPicPr>
        <p:blipFill>
          <a:blip r:embed="rId6" cstate="print">
            <a:extLst>
              <a:ext uri="{28A0092B-C50C-407E-A947-70E740481C1C}">
                <a14:useLocalDpi xmlns:a14="http://schemas.microsoft.com/office/drawing/2010/main" val="0"/>
              </a:ext>
            </a:extLst>
          </a:blip>
          <a:srcRect l="23986" t="40599" r="45426" b="17401"/>
          <a:stretch>
            <a:fillRect/>
          </a:stretch>
        </p:blipFill>
        <p:spPr>
          <a:xfrm>
            <a:off x="6617502" y="2693331"/>
            <a:ext cx="2225468" cy="2160240"/>
          </a:xfrm>
          <a:prstGeom prst="rect">
            <a:avLst/>
          </a:prstGeom>
        </p:spPr>
      </p:pic>
      <p:sp>
        <p:nvSpPr>
          <p:cNvPr id="3" name="textruta 2">
            <a:extLst>
              <a:ext uri="{FF2B5EF4-FFF2-40B4-BE49-F238E27FC236}">
                <a16:creationId xmlns:a16="http://schemas.microsoft.com/office/drawing/2014/main" id="{22F978E6-EF07-055E-38DA-2BBCC870FC31}"/>
              </a:ext>
            </a:extLst>
          </p:cNvPr>
          <p:cNvSpPr txBox="1"/>
          <p:nvPr/>
        </p:nvSpPr>
        <p:spPr>
          <a:xfrm>
            <a:off x="1870178" y="2753520"/>
            <a:ext cx="1291606"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err="1">
                <a:ln>
                  <a:noFill/>
                </a:ln>
                <a:solidFill>
                  <a:prstClr val="white"/>
                </a:solidFill>
                <a:effectLst/>
                <a:uLnTx/>
                <a:uFillTx/>
                <a:latin typeface="Arial"/>
                <a:ea typeface="+mn-ea"/>
                <a:cs typeface="+mn-cs"/>
              </a:rPr>
              <a:t>Husiegård</a:t>
            </a:r>
            <a:r>
              <a:rPr kumimoji="0" lang="sv-SE" sz="700" b="0" i="0" u="none" strike="noStrike" kern="1200" cap="none" spc="0" normalizeH="0" baseline="0" noProof="0" dirty="0">
                <a:ln>
                  <a:noFill/>
                </a:ln>
                <a:solidFill>
                  <a:prstClr val="white"/>
                </a:solidFill>
                <a:effectLst/>
                <a:uLnTx/>
                <a:uFillTx/>
                <a:latin typeface="Arial"/>
                <a:ea typeface="+mn-ea"/>
                <a:cs typeface="+mn-cs"/>
              </a:rPr>
              <a:t>. Foto: Boverket.</a:t>
            </a:r>
          </a:p>
        </p:txBody>
      </p:sp>
      <p:sp>
        <p:nvSpPr>
          <p:cNvPr id="5" name="textruta 4">
            <a:extLst>
              <a:ext uri="{FF2B5EF4-FFF2-40B4-BE49-F238E27FC236}">
                <a16:creationId xmlns:a16="http://schemas.microsoft.com/office/drawing/2014/main" id="{999C3C11-9A47-5432-5547-D3D55AB2AA8C}"/>
              </a:ext>
            </a:extLst>
          </p:cNvPr>
          <p:cNvSpPr txBox="1"/>
          <p:nvPr/>
        </p:nvSpPr>
        <p:spPr>
          <a:xfrm>
            <a:off x="1239989" y="4653516"/>
            <a:ext cx="1921795"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prstClr val="white"/>
                </a:solidFill>
                <a:effectLst/>
                <a:uLnTx/>
                <a:uFillTx/>
                <a:latin typeface="Arial"/>
                <a:ea typeface="+mn-ea"/>
                <a:cs typeface="+mn-cs"/>
              </a:rPr>
              <a:t>Solhem. Foto: Robin Hayes. </a:t>
            </a:r>
          </a:p>
        </p:txBody>
      </p:sp>
      <p:sp>
        <p:nvSpPr>
          <p:cNvPr id="6" name="textruta 5">
            <a:extLst>
              <a:ext uri="{FF2B5EF4-FFF2-40B4-BE49-F238E27FC236}">
                <a16:creationId xmlns:a16="http://schemas.microsoft.com/office/drawing/2014/main" id="{0DBCC81C-7F64-F446-FEB4-3BE75D5F3369}"/>
              </a:ext>
            </a:extLst>
          </p:cNvPr>
          <p:cNvSpPr txBox="1"/>
          <p:nvPr/>
        </p:nvSpPr>
        <p:spPr>
          <a:xfrm>
            <a:off x="4573838" y="4653515"/>
            <a:ext cx="1921795"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prstClr val="white"/>
                </a:solidFill>
                <a:effectLst/>
                <a:uLnTx/>
                <a:uFillTx/>
                <a:latin typeface="Arial"/>
                <a:ea typeface="+mn-ea"/>
                <a:cs typeface="+mn-cs"/>
              </a:rPr>
              <a:t>Lilla </a:t>
            </a:r>
            <a:r>
              <a:rPr kumimoji="0" lang="sv-SE" sz="700" b="0" i="0" u="none" strike="noStrike" kern="1200" cap="none" spc="0" normalizeH="0" baseline="0" noProof="0" dirty="0" err="1">
                <a:ln>
                  <a:noFill/>
                </a:ln>
                <a:solidFill>
                  <a:prstClr val="white"/>
                </a:solidFill>
                <a:effectLst/>
                <a:uLnTx/>
                <a:uFillTx/>
                <a:latin typeface="Arial"/>
                <a:ea typeface="+mn-ea"/>
                <a:cs typeface="+mn-cs"/>
              </a:rPr>
              <a:t>Sköndal</a:t>
            </a:r>
            <a:r>
              <a:rPr kumimoji="0" lang="sv-SE" sz="700" b="0" i="0" u="none" strike="noStrike" kern="1200" cap="none" spc="0" normalizeH="0" baseline="0" noProof="0" dirty="0">
                <a:ln>
                  <a:noFill/>
                </a:ln>
                <a:solidFill>
                  <a:prstClr val="white"/>
                </a:solidFill>
                <a:effectLst/>
                <a:uLnTx/>
                <a:uFillTx/>
                <a:latin typeface="Arial"/>
                <a:ea typeface="+mn-ea"/>
                <a:cs typeface="+mn-cs"/>
              </a:rPr>
              <a:t>. Foto: Sten Jansin.</a:t>
            </a:r>
          </a:p>
        </p:txBody>
      </p:sp>
      <p:sp>
        <p:nvSpPr>
          <p:cNvPr id="7" name="textruta 6">
            <a:extLst>
              <a:ext uri="{FF2B5EF4-FFF2-40B4-BE49-F238E27FC236}">
                <a16:creationId xmlns:a16="http://schemas.microsoft.com/office/drawing/2014/main" id="{5A9FC21A-A4C3-B28B-A077-D4750DDC385E}"/>
              </a:ext>
            </a:extLst>
          </p:cNvPr>
          <p:cNvSpPr txBox="1"/>
          <p:nvPr/>
        </p:nvSpPr>
        <p:spPr>
          <a:xfrm>
            <a:off x="7363045" y="2493276"/>
            <a:ext cx="1584176"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Arial"/>
                <a:ea typeface="+mn-ea"/>
                <a:cs typeface="+mn-cs"/>
              </a:rPr>
              <a:t>Illustration: Maja Forslund.</a:t>
            </a:r>
          </a:p>
        </p:txBody>
      </p:sp>
    </p:spTree>
    <p:extLst>
      <p:ext uri="{BB962C8B-B14F-4D97-AF65-F5344CB8AC3E}">
        <p14:creationId xmlns:p14="http://schemas.microsoft.com/office/powerpoint/2010/main" val="3357335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4A7D0-4A94-0F36-184F-C1C343005EE8}"/>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D4F8F77-2EC8-5C79-B76B-594C501FF088}"/>
              </a:ext>
            </a:extLst>
          </p:cNvPr>
          <p:cNvSpPr>
            <a:spLocks noGrp="1"/>
          </p:cNvSpPr>
          <p:nvPr>
            <p:ph type="title"/>
          </p:nvPr>
        </p:nvSpPr>
        <p:spPr>
          <a:xfrm>
            <a:off x="468000" y="270000"/>
            <a:ext cx="7200344" cy="810000"/>
          </a:xfrm>
        </p:spPr>
        <p:txBody>
          <a:bodyPr>
            <a:noAutofit/>
          </a:bodyPr>
          <a:lstStyle/>
          <a:p>
            <a:r>
              <a:rPr lang="sv-SE" sz="2400" dirty="0"/>
              <a:t>Likheter och skillnader mellan trädgårdsstad, småskalig kvartersstad, villastad och villaområde?</a:t>
            </a:r>
          </a:p>
        </p:txBody>
      </p:sp>
      <p:pic>
        <p:nvPicPr>
          <p:cNvPr id="6" name="Bildobjekt 5">
            <a:extLst>
              <a:ext uri="{FF2B5EF4-FFF2-40B4-BE49-F238E27FC236}">
                <a16:creationId xmlns:a16="http://schemas.microsoft.com/office/drawing/2014/main" id="{8E300C76-BCD5-930F-09D4-941EDF1F8801}"/>
              </a:ext>
            </a:extLst>
          </p:cNvPr>
          <p:cNvPicPr>
            <a:picLocks noChangeAspect="1"/>
          </p:cNvPicPr>
          <p:nvPr/>
        </p:nvPicPr>
        <p:blipFill>
          <a:blip r:embed="rId3" cstate="print">
            <a:extLst>
              <a:ext uri="{28A0092B-C50C-407E-A947-70E740481C1C}">
                <a14:useLocalDpi xmlns:a14="http://schemas.microsoft.com/office/drawing/2010/main" val="0"/>
              </a:ext>
            </a:extLst>
          </a:blip>
          <a:srcRect l="19200" t="17801" r="31800" b="40200"/>
          <a:stretch>
            <a:fillRect/>
          </a:stretch>
        </p:blipFill>
        <p:spPr>
          <a:xfrm>
            <a:off x="490807" y="1655982"/>
            <a:ext cx="2772308" cy="2376264"/>
          </a:xfrm>
          <a:prstGeom prst="rect">
            <a:avLst/>
          </a:prstGeom>
          <a:ln w="3175">
            <a:solidFill>
              <a:schemeClr val="tx1"/>
            </a:solidFill>
          </a:ln>
        </p:spPr>
      </p:pic>
      <p:pic>
        <p:nvPicPr>
          <p:cNvPr id="8" name="Bildobjekt 7">
            <a:extLst>
              <a:ext uri="{FF2B5EF4-FFF2-40B4-BE49-F238E27FC236}">
                <a16:creationId xmlns:a16="http://schemas.microsoft.com/office/drawing/2014/main" id="{9AEFB1ED-74F0-8D6A-4B9F-58A356CF3E95}"/>
              </a:ext>
            </a:extLst>
          </p:cNvPr>
          <p:cNvPicPr>
            <a:picLocks noChangeAspect="1"/>
          </p:cNvPicPr>
          <p:nvPr/>
        </p:nvPicPr>
        <p:blipFill>
          <a:blip r:embed="rId4" cstate="print">
            <a:extLst>
              <a:ext uri="{28A0092B-C50C-407E-A947-70E740481C1C}">
                <a14:useLocalDpi xmlns:a14="http://schemas.microsoft.com/office/drawing/2010/main" val="0"/>
              </a:ext>
            </a:extLst>
          </a:blip>
          <a:srcRect l="29000" t="20997" r="22001" b="26200"/>
          <a:stretch>
            <a:fillRect/>
          </a:stretch>
        </p:blipFill>
        <p:spPr>
          <a:xfrm>
            <a:off x="3445639" y="1655982"/>
            <a:ext cx="1536901" cy="1656184"/>
          </a:xfrm>
          <a:prstGeom prst="rect">
            <a:avLst/>
          </a:prstGeom>
          <a:ln w="3175">
            <a:solidFill>
              <a:schemeClr val="tx1"/>
            </a:solidFill>
          </a:ln>
        </p:spPr>
      </p:pic>
      <p:pic>
        <p:nvPicPr>
          <p:cNvPr id="10" name="Bildobjekt 9">
            <a:extLst>
              <a:ext uri="{FF2B5EF4-FFF2-40B4-BE49-F238E27FC236}">
                <a16:creationId xmlns:a16="http://schemas.microsoft.com/office/drawing/2014/main" id="{89524221-3141-D837-AB8A-05171EDE1084}"/>
              </a:ext>
            </a:extLst>
          </p:cNvPr>
          <p:cNvPicPr>
            <a:picLocks noChangeAspect="1"/>
          </p:cNvPicPr>
          <p:nvPr/>
        </p:nvPicPr>
        <p:blipFill>
          <a:blip r:embed="rId5" cstate="print">
            <a:extLst>
              <a:ext uri="{28A0092B-C50C-407E-A947-70E740481C1C}">
                <a14:useLocalDpi xmlns:a14="http://schemas.microsoft.com/office/drawing/2010/main" val="0"/>
              </a:ext>
            </a:extLst>
          </a:blip>
          <a:srcRect l="29000" t="31800" r="40200" b="38800"/>
          <a:stretch>
            <a:fillRect/>
          </a:stretch>
        </p:blipFill>
        <p:spPr>
          <a:xfrm>
            <a:off x="5151180" y="1646659"/>
            <a:ext cx="1735050" cy="1656184"/>
          </a:xfrm>
          <a:prstGeom prst="rect">
            <a:avLst/>
          </a:prstGeom>
          <a:ln w="3175">
            <a:solidFill>
              <a:schemeClr val="tx1"/>
            </a:solidFill>
          </a:ln>
        </p:spPr>
      </p:pic>
      <p:pic>
        <p:nvPicPr>
          <p:cNvPr id="12" name="Bildobjekt 11">
            <a:extLst>
              <a:ext uri="{FF2B5EF4-FFF2-40B4-BE49-F238E27FC236}">
                <a16:creationId xmlns:a16="http://schemas.microsoft.com/office/drawing/2014/main" id="{AF9C672B-B743-C3FE-EBFB-35E5F029E13A}"/>
              </a:ext>
            </a:extLst>
          </p:cNvPr>
          <p:cNvPicPr>
            <a:picLocks noChangeAspect="1"/>
          </p:cNvPicPr>
          <p:nvPr/>
        </p:nvPicPr>
        <p:blipFill>
          <a:blip r:embed="rId6" cstate="print">
            <a:extLst>
              <a:ext uri="{28A0092B-C50C-407E-A947-70E740481C1C}">
                <a14:useLocalDpi xmlns:a14="http://schemas.microsoft.com/office/drawing/2010/main" val="0"/>
              </a:ext>
            </a:extLst>
          </a:blip>
          <a:srcRect b="5575"/>
          <a:stretch>
            <a:fillRect/>
          </a:stretch>
        </p:blipFill>
        <p:spPr>
          <a:xfrm>
            <a:off x="7050207" y="1646659"/>
            <a:ext cx="1236273" cy="1656183"/>
          </a:xfrm>
          <a:prstGeom prst="rect">
            <a:avLst/>
          </a:prstGeom>
          <a:ln w="3175">
            <a:solidFill>
              <a:schemeClr val="tx1"/>
            </a:solidFill>
          </a:ln>
        </p:spPr>
      </p:pic>
      <p:sp>
        <p:nvSpPr>
          <p:cNvPr id="13" name="textruta 12">
            <a:extLst>
              <a:ext uri="{FF2B5EF4-FFF2-40B4-BE49-F238E27FC236}">
                <a16:creationId xmlns:a16="http://schemas.microsoft.com/office/drawing/2014/main" id="{6D23A846-42E4-0555-2428-7EC656F7218B}"/>
              </a:ext>
            </a:extLst>
          </p:cNvPr>
          <p:cNvSpPr txBox="1"/>
          <p:nvPr/>
        </p:nvSpPr>
        <p:spPr>
          <a:xfrm>
            <a:off x="395536" y="4032246"/>
            <a:ext cx="2376264" cy="507831"/>
          </a:xfrm>
          <a:prstGeom prst="rect">
            <a:avLst/>
          </a:prstGeom>
          <a:noFill/>
        </p:spPr>
        <p:txBody>
          <a:bodyPr wrap="square" rtlCol="0">
            <a:spAutoFit/>
          </a:bodyPr>
          <a:lstStyle/>
          <a:p>
            <a:r>
              <a:rPr lang="sv-SE" sz="1000" dirty="0"/>
              <a:t>Trädgårdsstad</a:t>
            </a:r>
          </a:p>
          <a:p>
            <a:endParaRPr lang="sv-SE" sz="1000" dirty="0"/>
          </a:p>
          <a:p>
            <a:r>
              <a:rPr lang="sv-SE" sz="700" dirty="0"/>
              <a:t>Nollikarta framtagen av SLU och Rebecca Curling.</a:t>
            </a:r>
          </a:p>
        </p:txBody>
      </p:sp>
      <p:sp>
        <p:nvSpPr>
          <p:cNvPr id="14" name="textruta 13">
            <a:extLst>
              <a:ext uri="{FF2B5EF4-FFF2-40B4-BE49-F238E27FC236}">
                <a16:creationId xmlns:a16="http://schemas.microsoft.com/office/drawing/2014/main" id="{AD53EE53-7D53-04CA-9ADB-6C810B49842C}"/>
              </a:ext>
            </a:extLst>
          </p:cNvPr>
          <p:cNvSpPr txBox="1"/>
          <p:nvPr/>
        </p:nvSpPr>
        <p:spPr>
          <a:xfrm>
            <a:off x="3340965" y="3312166"/>
            <a:ext cx="1661377" cy="246221"/>
          </a:xfrm>
          <a:prstGeom prst="rect">
            <a:avLst/>
          </a:prstGeom>
          <a:noFill/>
        </p:spPr>
        <p:txBody>
          <a:bodyPr wrap="square" rtlCol="0">
            <a:spAutoFit/>
          </a:bodyPr>
          <a:lstStyle/>
          <a:p>
            <a:r>
              <a:rPr lang="sv-SE" sz="1000" dirty="0"/>
              <a:t>Småskalig kvartersstad</a:t>
            </a:r>
          </a:p>
        </p:txBody>
      </p:sp>
      <p:sp>
        <p:nvSpPr>
          <p:cNvPr id="16" name="textruta 15">
            <a:extLst>
              <a:ext uri="{FF2B5EF4-FFF2-40B4-BE49-F238E27FC236}">
                <a16:creationId xmlns:a16="http://schemas.microsoft.com/office/drawing/2014/main" id="{E3FF49C8-24E9-8F2B-0132-6B9B101A3130}"/>
              </a:ext>
            </a:extLst>
          </p:cNvPr>
          <p:cNvSpPr txBox="1"/>
          <p:nvPr/>
        </p:nvSpPr>
        <p:spPr>
          <a:xfrm>
            <a:off x="5087214" y="3312165"/>
            <a:ext cx="1661377" cy="246221"/>
          </a:xfrm>
          <a:prstGeom prst="rect">
            <a:avLst/>
          </a:prstGeom>
          <a:noFill/>
        </p:spPr>
        <p:txBody>
          <a:bodyPr wrap="square" rtlCol="0">
            <a:spAutoFit/>
          </a:bodyPr>
          <a:lstStyle/>
          <a:p>
            <a:r>
              <a:rPr lang="sv-SE" sz="1000" dirty="0"/>
              <a:t>Villastad</a:t>
            </a:r>
          </a:p>
        </p:txBody>
      </p:sp>
      <p:sp>
        <p:nvSpPr>
          <p:cNvPr id="18" name="textruta 17">
            <a:extLst>
              <a:ext uri="{FF2B5EF4-FFF2-40B4-BE49-F238E27FC236}">
                <a16:creationId xmlns:a16="http://schemas.microsoft.com/office/drawing/2014/main" id="{03E4F673-B653-51AA-01A2-E4C064E45B8E}"/>
              </a:ext>
            </a:extLst>
          </p:cNvPr>
          <p:cNvSpPr txBox="1"/>
          <p:nvPr/>
        </p:nvSpPr>
        <p:spPr>
          <a:xfrm>
            <a:off x="6963449" y="3312165"/>
            <a:ext cx="1661377" cy="246221"/>
          </a:xfrm>
          <a:prstGeom prst="rect">
            <a:avLst/>
          </a:prstGeom>
          <a:noFill/>
        </p:spPr>
        <p:txBody>
          <a:bodyPr wrap="square" rtlCol="0">
            <a:spAutoFit/>
          </a:bodyPr>
          <a:lstStyle/>
          <a:p>
            <a:r>
              <a:rPr lang="sv-SE" sz="1000" dirty="0"/>
              <a:t>Villaområde</a:t>
            </a:r>
          </a:p>
        </p:txBody>
      </p:sp>
    </p:spTree>
    <p:extLst>
      <p:ext uri="{BB962C8B-B14F-4D97-AF65-F5344CB8AC3E}">
        <p14:creationId xmlns:p14="http://schemas.microsoft.com/office/powerpoint/2010/main" val="4105722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36495E-E7B4-EF84-5FED-4596B3A9D12C}"/>
              </a:ext>
            </a:extLst>
          </p:cNvPr>
          <p:cNvSpPr>
            <a:spLocks noGrp="1"/>
          </p:cNvSpPr>
          <p:nvPr>
            <p:ph type="title"/>
          </p:nvPr>
        </p:nvSpPr>
        <p:spPr/>
        <p:txBody>
          <a:bodyPr/>
          <a:lstStyle/>
          <a:p>
            <a:r>
              <a:rPr lang="sv-SE" dirty="0"/>
              <a:t>Trädgårdsstäder i olika sammanhang</a:t>
            </a:r>
          </a:p>
        </p:txBody>
      </p:sp>
      <p:sp>
        <p:nvSpPr>
          <p:cNvPr id="3" name="Platshållare för innehåll 2">
            <a:extLst>
              <a:ext uri="{FF2B5EF4-FFF2-40B4-BE49-F238E27FC236}">
                <a16:creationId xmlns:a16="http://schemas.microsoft.com/office/drawing/2014/main" id="{E39F8B36-CC33-CC65-D332-A90CC6C01E12}"/>
              </a:ext>
            </a:extLst>
          </p:cNvPr>
          <p:cNvSpPr>
            <a:spLocks noGrp="1"/>
          </p:cNvSpPr>
          <p:nvPr>
            <p:ph idx="1"/>
          </p:nvPr>
        </p:nvSpPr>
        <p:spPr>
          <a:xfrm>
            <a:off x="468000" y="1080000"/>
            <a:ext cx="4752072" cy="3928500"/>
          </a:xfrm>
        </p:spPr>
        <p:txBody>
          <a:bodyPr>
            <a:normAutofit fontScale="77500" lnSpcReduction="20000"/>
          </a:bodyPr>
          <a:lstStyle/>
          <a:p>
            <a:pPr marL="342900" indent="-342900">
              <a:buFont typeface="Wingdings" panose="05000000000000000000" pitchFamily="2" charset="2"/>
              <a:buChar char="§"/>
            </a:pPr>
            <a:endParaRPr lang="sv-SE" dirty="0"/>
          </a:p>
          <a:p>
            <a:pPr marL="342900" indent="-342900">
              <a:buFont typeface="Wingdings" panose="05000000000000000000" pitchFamily="2" charset="2"/>
              <a:buChar char="§"/>
            </a:pPr>
            <a:r>
              <a:rPr lang="sv-SE" b="1" dirty="0"/>
              <a:t>Komplement till stad/tätort</a:t>
            </a:r>
            <a:r>
              <a:rPr lang="sv-SE" dirty="0"/>
              <a:t>: komplettera och utveckla befintliga strukturer; tillför gröna miljöer, främja biologisk mångfald och blandade boendeformer.  </a:t>
            </a:r>
          </a:p>
          <a:p>
            <a:pPr marL="342900" indent="-342900">
              <a:buFont typeface="Wingdings" panose="05000000000000000000" pitchFamily="2" charset="2"/>
              <a:buChar char="§"/>
            </a:pPr>
            <a:endParaRPr lang="sv-SE" sz="1100" dirty="0"/>
          </a:p>
          <a:p>
            <a:pPr marL="342900" indent="-342900">
              <a:buFont typeface="Wingdings" panose="05000000000000000000" pitchFamily="2" charset="2"/>
              <a:buChar char="§"/>
            </a:pPr>
            <a:r>
              <a:rPr lang="sv-SE" b="1" dirty="0"/>
              <a:t>Nya trädgårdsstäder: </a:t>
            </a:r>
            <a:r>
              <a:rPr lang="sv-SE" dirty="0"/>
              <a:t>utformas som nya stadsdelar som kopplar på befintlig stad/tätort. </a:t>
            </a:r>
          </a:p>
          <a:p>
            <a:pPr marL="342900" indent="-342900">
              <a:buFont typeface="Wingdings" panose="05000000000000000000" pitchFamily="2" charset="2"/>
              <a:buChar char="§"/>
            </a:pPr>
            <a:endParaRPr lang="sv-SE" sz="1100" dirty="0"/>
          </a:p>
          <a:p>
            <a:pPr marL="342900" indent="-342900">
              <a:buFont typeface="Wingdings" panose="05000000000000000000" pitchFamily="2" charset="2"/>
              <a:buChar char="§"/>
            </a:pPr>
            <a:r>
              <a:rPr lang="sv-SE" b="1" dirty="0"/>
              <a:t>Läka i olika skalor: </a:t>
            </a:r>
            <a:r>
              <a:rPr lang="sv-SE" dirty="0"/>
              <a:t>binda ihop stadsdelar, ta i anspråk p-ytor/impedimentsmark och tillföra nya bostadstyper, t.ex. i miljonprogram och villaområden.  </a:t>
            </a:r>
          </a:p>
          <a:p>
            <a:pPr marL="342900" indent="-342900">
              <a:buFont typeface="Wingdings" panose="05000000000000000000" pitchFamily="2" charset="2"/>
              <a:buChar char="§"/>
            </a:pPr>
            <a:endParaRPr lang="sv-SE" sz="1100" dirty="0"/>
          </a:p>
          <a:p>
            <a:pPr marL="342900" indent="-342900">
              <a:buFont typeface="Wingdings" panose="05000000000000000000" pitchFamily="2" charset="2"/>
              <a:buChar char="§"/>
            </a:pPr>
            <a:r>
              <a:rPr lang="sv-SE" b="1" dirty="0"/>
              <a:t>Återbruk/omvandling: </a:t>
            </a:r>
            <a:r>
              <a:rPr lang="sv-SE" dirty="0"/>
              <a:t>komplettera med ny bebyggelse, återbruka byggnader och införa finmaskigt gatunät med natur- och kulturvärden som grund.  </a:t>
            </a:r>
          </a:p>
        </p:txBody>
      </p:sp>
      <p:pic>
        <p:nvPicPr>
          <p:cNvPr id="4" name="Bildobjekt 3">
            <a:extLst>
              <a:ext uri="{FF2B5EF4-FFF2-40B4-BE49-F238E27FC236}">
                <a16:creationId xmlns:a16="http://schemas.microsoft.com/office/drawing/2014/main" id="{1C7B6B2B-7FC0-856A-D713-816A6EB661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2198" y="1104358"/>
            <a:ext cx="3169832" cy="1097904"/>
          </a:xfrm>
          <a:prstGeom prst="rect">
            <a:avLst/>
          </a:prstGeom>
        </p:spPr>
      </p:pic>
      <p:pic>
        <p:nvPicPr>
          <p:cNvPr id="5" name="Bildobjekt 4">
            <a:extLst>
              <a:ext uri="{FF2B5EF4-FFF2-40B4-BE49-F238E27FC236}">
                <a16:creationId xmlns:a16="http://schemas.microsoft.com/office/drawing/2014/main" id="{235935BC-B058-7A4D-2D2E-C90CA89D67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4396" y="2301708"/>
            <a:ext cx="3169832" cy="1097904"/>
          </a:xfrm>
          <a:prstGeom prst="rect">
            <a:avLst/>
          </a:prstGeom>
        </p:spPr>
      </p:pic>
      <p:sp>
        <p:nvSpPr>
          <p:cNvPr id="6" name="textruta 5">
            <a:extLst>
              <a:ext uri="{FF2B5EF4-FFF2-40B4-BE49-F238E27FC236}">
                <a16:creationId xmlns:a16="http://schemas.microsoft.com/office/drawing/2014/main" id="{DFA9AB10-46EE-71A8-FAA8-2CEFC46F3FDA}"/>
              </a:ext>
            </a:extLst>
          </p:cNvPr>
          <p:cNvSpPr txBox="1"/>
          <p:nvPr/>
        </p:nvSpPr>
        <p:spPr>
          <a:xfrm>
            <a:off x="5396836" y="3399612"/>
            <a:ext cx="3423636" cy="369332"/>
          </a:xfrm>
          <a:prstGeom prst="rect">
            <a:avLst/>
          </a:prstGeom>
          <a:noFill/>
        </p:spPr>
        <p:txBody>
          <a:bodyPr wrap="square" rtlCol="0">
            <a:spAutoFit/>
          </a:bodyPr>
          <a:lstStyle/>
          <a:p>
            <a:r>
              <a:rPr lang="sv-SE" sz="900" dirty="0"/>
              <a:t>Exempel på en förtätning i ett miljonprogram som lyfts av Sveriges forskningsinstitut (RISE).</a:t>
            </a:r>
          </a:p>
        </p:txBody>
      </p:sp>
      <p:pic>
        <p:nvPicPr>
          <p:cNvPr id="7" name="Bildobjekt 6">
            <a:extLst>
              <a:ext uri="{FF2B5EF4-FFF2-40B4-BE49-F238E27FC236}">
                <a16:creationId xmlns:a16="http://schemas.microsoft.com/office/drawing/2014/main" id="{9C37A622-D7F4-8AF5-EF73-C1F703349C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2198" y="3865713"/>
            <a:ext cx="2128012" cy="1197007"/>
          </a:xfrm>
          <a:prstGeom prst="rect">
            <a:avLst/>
          </a:prstGeom>
        </p:spPr>
      </p:pic>
      <p:sp>
        <p:nvSpPr>
          <p:cNvPr id="8" name="textruta 7">
            <a:extLst>
              <a:ext uri="{FF2B5EF4-FFF2-40B4-BE49-F238E27FC236}">
                <a16:creationId xmlns:a16="http://schemas.microsoft.com/office/drawing/2014/main" id="{6379A356-409C-91C0-33D7-B5519BC0FB84}"/>
              </a:ext>
            </a:extLst>
          </p:cNvPr>
          <p:cNvSpPr txBox="1"/>
          <p:nvPr/>
        </p:nvSpPr>
        <p:spPr>
          <a:xfrm>
            <a:off x="7600210" y="4464216"/>
            <a:ext cx="1220262" cy="646331"/>
          </a:xfrm>
          <a:prstGeom prst="rect">
            <a:avLst/>
          </a:prstGeom>
          <a:noFill/>
        </p:spPr>
        <p:txBody>
          <a:bodyPr wrap="square" rtlCol="0">
            <a:spAutoFit/>
          </a:bodyPr>
          <a:lstStyle/>
          <a:p>
            <a:r>
              <a:rPr lang="sv-SE" sz="900" dirty="0"/>
              <a:t>Exempel som visar på förtätning av en villatomt (</a:t>
            </a:r>
            <a:r>
              <a:rPr lang="sv-SE" sz="900" dirty="0" err="1"/>
              <a:t>Theory</a:t>
            </a:r>
            <a:r>
              <a:rPr lang="sv-SE" sz="900" dirty="0"/>
              <a:t> in </a:t>
            </a:r>
            <a:r>
              <a:rPr lang="sv-SE" sz="900" dirty="0" err="1"/>
              <a:t>practise</a:t>
            </a:r>
            <a:r>
              <a:rPr lang="sv-SE" sz="900" dirty="0"/>
              <a:t>). </a:t>
            </a:r>
          </a:p>
        </p:txBody>
      </p:sp>
    </p:spTree>
    <p:extLst>
      <p:ext uri="{BB962C8B-B14F-4D97-AF65-F5344CB8AC3E}">
        <p14:creationId xmlns:p14="http://schemas.microsoft.com/office/powerpoint/2010/main" val="4133869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1AA0FDBF-903B-624F-AB4F-181C2B795D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863547" y="868965"/>
            <a:ext cx="5239472" cy="3494687"/>
          </a:xfrm>
          <a:prstGeom prst="rect">
            <a:avLst/>
          </a:prstGeom>
        </p:spPr>
      </p:pic>
      <p:sp>
        <p:nvSpPr>
          <p:cNvPr id="33" name="Platshållare för innehåll 32">
            <a:extLst>
              <a:ext uri="{FF2B5EF4-FFF2-40B4-BE49-F238E27FC236}">
                <a16:creationId xmlns:a16="http://schemas.microsoft.com/office/drawing/2014/main" id="{42FFDE5F-FDCA-46EF-831B-70D8BBBAB0B1}"/>
              </a:ext>
            </a:extLst>
          </p:cNvPr>
          <p:cNvSpPr>
            <a:spLocks noGrp="1"/>
          </p:cNvSpPr>
          <p:nvPr>
            <p:ph idx="1"/>
          </p:nvPr>
        </p:nvSpPr>
        <p:spPr>
          <a:xfrm>
            <a:off x="395867" y="989064"/>
            <a:ext cx="4968221" cy="4030958"/>
          </a:xfrm>
        </p:spPr>
        <p:txBody>
          <a:bodyPr>
            <a:normAutofit fontScale="85000" lnSpcReduction="20000"/>
          </a:bodyPr>
          <a:lstStyle/>
          <a:p>
            <a:pPr marL="342900" indent="-342900">
              <a:buFont typeface="Wingdings" panose="05000000000000000000" pitchFamily="2" charset="2"/>
              <a:buChar char="§"/>
            </a:pPr>
            <a:endParaRPr lang="sv-SE" sz="1200" dirty="0"/>
          </a:p>
          <a:p>
            <a:pPr marL="342900" indent="-342900">
              <a:buFont typeface="Wingdings" panose="05000000000000000000" pitchFamily="2" charset="2"/>
              <a:buChar char="§"/>
            </a:pPr>
            <a:r>
              <a:rPr lang="sv-SE" sz="1900" dirty="0"/>
              <a:t>Boverket fick 2025 i uppdrag att ta fram en vägledning som stöd till kommunerna för att planera trädgårdsstäder för ökad livskvalitet, hälsa och välbefinnande. </a:t>
            </a:r>
          </a:p>
          <a:p>
            <a:pPr marL="342900" indent="-342900">
              <a:buFont typeface="Wingdings" panose="05000000000000000000" pitchFamily="2" charset="2"/>
              <a:buChar char="§"/>
            </a:pPr>
            <a:endParaRPr lang="sv-SE" sz="1200" dirty="0"/>
          </a:p>
          <a:p>
            <a:pPr marL="342900" indent="-342900">
              <a:buFont typeface="Wingdings" panose="05000000000000000000" pitchFamily="2" charset="2"/>
              <a:buChar char="§"/>
            </a:pPr>
            <a:r>
              <a:rPr lang="sv-SE" sz="1900" dirty="0"/>
              <a:t>Vägledningen är, tillsammans med andra uppdrag, en del av regeringens strategi för levande och trygga städer och satsningar på ökat småhusbyggande.</a:t>
            </a:r>
          </a:p>
          <a:p>
            <a:pPr marL="342900" indent="-342900">
              <a:buFont typeface="Wingdings" panose="05000000000000000000" pitchFamily="2" charset="2"/>
              <a:buChar char="§"/>
            </a:pPr>
            <a:endParaRPr lang="sv-SE" sz="1200" dirty="0"/>
          </a:p>
          <a:p>
            <a:pPr marL="342900" indent="-342900">
              <a:buFont typeface="Wingdings" panose="05000000000000000000" pitchFamily="2" charset="2"/>
              <a:buChar char="§"/>
            </a:pPr>
            <a:r>
              <a:rPr lang="sv-SE" sz="1900" dirty="0"/>
              <a:t>Djupintervjuer, enkät och referensgrupp har varit en viktig del av framtagandet.</a:t>
            </a:r>
          </a:p>
          <a:p>
            <a:pPr marL="342900" indent="-342900">
              <a:buFont typeface="Wingdings" panose="05000000000000000000" pitchFamily="2" charset="2"/>
              <a:buChar char="§"/>
            </a:pPr>
            <a:endParaRPr lang="sv-SE" sz="1200" dirty="0"/>
          </a:p>
          <a:p>
            <a:pPr marL="342900" indent="-342900">
              <a:buFont typeface="Wingdings" panose="05000000000000000000" pitchFamily="2" charset="2"/>
              <a:buChar char="§"/>
            </a:pPr>
            <a:r>
              <a:rPr lang="sv-SE" sz="1900" dirty="0"/>
              <a:t>Kommunal stadsutvecklings- och planeringspraktik utgör målgrupp men även andra relevanta aktörer.</a:t>
            </a:r>
          </a:p>
          <a:p>
            <a:pPr marL="342900" indent="-342900">
              <a:buFont typeface="Wingdings" panose="05000000000000000000" pitchFamily="2" charset="2"/>
              <a:buChar char="§"/>
            </a:pPr>
            <a:endParaRPr lang="sv-SE" sz="1900" dirty="0"/>
          </a:p>
          <a:p>
            <a:pPr marL="342900" indent="-342900">
              <a:buFont typeface="Wingdings" panose="05000000000000000000" pitchFamily="2" charset="2"/>
              <a:buChar char="§"/>
            </a:pPr>
            <a:endParaRPr lang="sv-SE" sz="1900" dirty="0"/>
          </a:p>
          <a:p>
            <a:pPr marL="342900" indent="-342900">
              <a:buFont typeface="Wingdings" panose="05000000000000000000" pitchFamily="2" charset="2"/>
              <a:buChar char="§"/>
            </a:pPr>
            <a:endParaRPr lang="sv-SE" dirty="0"/>
          </a:p>
        </p:txBody>
      </p:sp>
      <p:sp>
        <p:nvSpPr>
          <p:cNvPr id="3" name="Rektangel 2">
            <a:extLst>
              <a:ext uri="{FF2B5EF4-FFF2-40B4-BE49-F238E27FC236}">
                <a16:creationId xmlns:a16="http://schemas.microsoft.com/office/drawing/2014/main" id="{4A82B4F9-F579-8E40-E92F-4F79829F79E4}"/>
              </a:ext>
            </a:extLst>
          </p:cNvPr>
          <p:cNvSpPr/>
          <p:nvPr/>
        </p:nvSpPr>
        <p:spPr>
          <a:xfrm>
            <a:off x="395536" y="195486"/>
            <a:ext cx="4968552" cy="679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2700" dirty="0">
                <a:solidFill>
                  <a:schemeClr val="tx1"/>
                </a:solidFill>
              </a:rPr>
              <a:t>Bakgrund</a:t>
            </a:r>
          </a:p>
        </p:txBody>
      </p:sp>
      <p:sp>
        <p:nvSpPr>
          <p:cNvPr id="6" name="textruta 5">
            <a:extLst>
              <a:ext uri="{FF2B5EF4-FFF2-40B4-BE49-F238E27FC236}">
                <a16:creationId xmlns:a16="http://schemas.microsoft.com/office/drawing/2014/main" id="{76F47B9D-3BA1-D7FF-6648-C5AED1F066D2}"/>
              </a:ext>
            </a:extLst>
          </p:cNvPr>
          <p:cNvSpPr txBox="1"/>
          <p:nvPr/>
        </p:nvSpPr>
        <p:spPr>
          <a:xfrm>
            <a:off x="7559824" y="4891528"/>
            <a:ext cx="1584176" cy="215444"/>
          </a:xfrm>
          <a:prstGeom prst="rect">
            <a:avLst/>
          </a:prstGeom>
          <a:noFill/>
        </p:spPr>
        <p:txBody>
          <a:bodyPr wrap="square" rtlCol="0">
            <a:spAutoFit/>
          </a:bodyPr>
          <a:lstStyle/>
          <a:p>
            <a:pPr algn="r"/>
            <a:r>
              <a:rPr lang="sv-SE" sz="800" dirty="0">
                <a:solidFill>
                  <a:schemeClr val="bg1"/>
                </a:solidFill>
              </a:rPr>
              <a:t>Biskopshagen. Foto: Boverket. </a:t>
            </a:r>
            <a:endParaRPr lang="sv-SE" sz="700" dirty="0">
              <a:solidFill>
                <a:schemeClr val="bg1"/>
              </a:solidFill>
            </a:endParaRPr>
          </a:p>
        </p:txBody>
      </p:sp>
    </p:spTree>
    <p:extLst>
      <p:ext uri="{BB962C8B-B14F-4D97-AF65-F5344CB8AC3E}">
        <p14:creationId xmlns:p14="http://schemas.microsoft.com/office/powerpoint/2010/main" val="446155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B1220-AE31-7AB3-19F5-CD6600C43DC6}"/>
            </a:ext>
          </a:extLst>
        </p:cNvPr>
        <p:cNvGrpSpPr/>
        <p:nvPr/>
      </p:nvGrpSpPr>
      <p:grpSpPr>
        <a:xfrm>
          <a:off x="0" y="0"/>
          <a:ext cx="0" cy="0"/>
          <a:chOff x="0" y="0"/>
          <a:chExt cx="0" cy="0"/>
        </a:xfrm>
      </p:grpSpPr>
      <p:pic>
        <p:nvPicPr>
          <p:cNvPr id="5" name="Bildobjekt 4">
            <a:extLst>
              <a:ext uri="{FF2B5EF4-FFF2-40B4-BE49-F238E27FC236}">
                <a16:creationId xmlns:a16="http://schemas.microsoft.com/office/drawing/2014/main" id="{93168025-C798-5CB3-A3EE-7417EB6F4F31}"/>
              </a:ext>
            </a:extLst>
          </p:cNvPr>
          <p:cNvPicPr>
            <a:picLocks noChangeAspect="1"/>
          </p:cNvPicPr>
          <p:nvPr/>
        </p:nvPicPr>
        <p:blipFill>
          <a:blip r:embed="rId3" cstate="print">
            <a:extLst>
              <a:ext uri="{28A0092B-C50C-407E-A947-70E740481C1C}">
                <a14:useLocalDpi xmlns:a14="http://schemas.microsoft.com/office/drawing/2010/main" val="0"/>
              </a:ext>
            </a:extLst>
          </a:blip>
          <a:srcRect l="-326" t="13066" r="326" b="7467"/>
          <a:stretch>
            <a:fillRect/>
          </a:stretch>
        </p:blipFill>
        <p:spPr>
          <a:xfrm rot="5400000">
            <a:off x="4574592" y="815979"/>
            <a:ext cx="5726065" cy="3412748"/>
          </a:xfrm>
          <a:prstGeom prst="rect">
            <a:avLst/>
          </a:prstGeom>
        </p:spPr>
      </p:pic>
      <p:sp>
        <p:nvSpPr>
          <p:cNvPr id="32" name="Rubrik 31">
            <a:extLst>
              <a:ext uri="{FF2B5EF4-FFF2-40B4-BE49-F238E27FC236}">
                <a16:creationId xmlns:a16="http://schemas.microsoft.com/office/drawing/2014/main" id="{F115C948-6F78-863C-1F06-A52CB9F8B10D}"/>
              </a:ext>
            </a:extLst>
          </p:cNvPr>
          <p:cNvSpPr>
            <a:spLocks noGrp="1"/>
          </p:cNvSpPr>
          <p:nvPr>
            <p:ph type="title"/>
          </p:nvPr>
        </p:nvSpPr>
        <p:spPr>
          <a:xfrm>
            <a:off x="468000" y="270000"/>
            <a:ext cx="5263249" cy="810000"/>
          </a:xfrm>
        </p:spPr>
        <p:txBody>
          <a:bodyPr>
            <a:noAutofit/>
          </a:bodyPr>
          <a:lstStyle/>
          <a:p>
            <a:r>
              <a:rPr lang="sv-SE" sz="2700" dirty="0"/>
              <a:t>Kommunens verktygslåda </a:t>
            </a:r>
            <a:br>
              <a:rPr lang="sv-SE" sz="2400" dirty="0"/>
            </a:br>
            <a:r>
              <a:rPr lang="sv-SE" sz="2400" dirty="0"/>
              <a:t>– från vision till verklighet</a:t>
            </a:r>
          </a:p>
        </p:txBody>
      </p:sp>
      <p:sp>
        <p:nvSpPr>
          <p:cNvPr id="33" name="Platshållare för innehåll 32">
            <a:extLst>
              <a:ext uri="{FF2B5EF4-FFF2-40B4-BE49-F238E27FC236}">
                <a16:creationId xmlns:a16="http://schemas.microsoft.com/office/drawing/2014/main" id="{B1299A4E-D71D-0A82-EF52-1B8510C5A5C3}"/>
              </a:ext>
            </a:extLst>
          </p:cNvPr>
          <p:cNvSpPr>
            <a:spLocks noGrp="1"/>
          </p:cNvSpPr>
          <p:nvPr>
            <p:ph idx="1"/>
          </p:nvPr>
        </p:nvSpPr>
        <p:spPr>
          <a:xfrm>
            <a:off x="468000" y="1215000"/>
            <a:ext cx="5544160" cy="3375000"/>
          </a:xfrm>
        </p:spPr>
        <p:txBody>
          <a:bodyPr>
            <a:normAutofit/>
          </a:bodyPr>
          <a:lstStyle/>
          <a:p>
            <a:pPr marL="342900" indent="-342900">
              <a:buFont typeface="Arial" panose="020B0604020202020204" pitchFamily="34" charset="0"/>
              <a:buChar char="•"/>
            </a:pPr>
            <a:endParaRPr lang="sv-SE" dirty="0"/>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endParaRPr lang="sv-SE" dirty="0"/>
          </a:p>
        </p:txBody>
      </p:sp>
      <p:sp>
        <p:nvSpPr>
          <p:cNvPr id="4" name="Platshållare för innehåll 4">
            <a:extLst>
              <a:ext uri="{FF2B5EF4-FFF2-40B4-BE49-F238E27FC236}">
                <a16:creationId xmlns:a16="http://schemas.microsoft.com/office/drawing/2014/main" id="{6397FEEB-1AEE-75C5-7DBA-80991D0C7CB4}"/>
              </a:ext>
            </a:extLst>
          </p:cNvPr>
          <p:cNvSpPr txBox="1">
            <a:spLocks/>
          </p:cNvSpPr>
          <p:nvPr/>
        </p:nvSpPr>
        <p:spPr>
          <a:xfrm>
            <a:off x="468000" y="1398695"/>
            <a:ext cx="5112110" cy="3588998"/>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ct val="20000"/>
              </a:spcBef>
              <a:spcAft>
                <a:spcPts val="300"/>
              </a:spcAft>
              <a:buClr>
                <a:srgbClr val="C10B25"/>
              </a:buClr>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715963" indent="-358775" algn="l" defTabSz="914400" rtl="0" eaLnBrk="1" latinLnBrk="0" hangingPunct="1">
              <a:spcBef>
                <a:spcPct val="20000"/>
              </a:spcBef>
              <a:spcAft>
                <a:spcPts val="300"/>
              </a:spcAft>
              <a:buClr>
                <a:srgbClr val="C10B25"/>
              </a:buClr>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2pPr>
            <a:lvl3pPr marL="1073150" indent="-357188" algn="l" defTabSz="914400" rtl="0" eaLnBrk="1" latinLnBrk="0" hangingPunct="1">
              <a:spcBef>
                <a:spcPct val="20000"/>
              </a:spcBef>
              <a:spcAft>
                <a:spcPts val="300"/>
              </a:spcAft>
              <a:buClr>
                <a:srgbClr val="C10B25"/>
              </a:buClr>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3pPr>
            <a:lvl4pPr marL="1438275" indent="-365125" algn="l" defTabSz="914400" rtl="0" eaLnBrk="1" latinLnBrk="0" hangingPunct="1">
              <a:spcBef>
                <a:spcPct val="20000"/>
              </a:spcBef>
              <a:spcAft>
                <a:spcPts val="300"/>
              </a:spcAft>
              <a:buClr>
                <a:srgbClr val="C10B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795463" indent="-357188" algn="l" defTabSz="914400" rtl="0" eaLnBrk="1" latinLnBrk="0" hangingPunct="1">
              <a:spcBef>
                <a:spcPct val="20000"/>
              </a:spcBef>
              <a:spcAft>
                <a:spcPts val="300"/>
              </a:spcAft>
              <a:buClr>
                <a:srgbClr val="C10B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buFont typeface="Wingdings" panose="05000000000000000000" pitchFamily="2" charset="2"/>
              <a:buChar char="§"/>
            </a:pPr>
            <a:r>
              <a:rPr lang="sv-SE" sz="1800" dirty="0"/>
              <a:t>Proaktiv, samordnad planering genom hela processen.  </a:t>
            </a:r>
          </a:p>
          <a:p>
            <a:pPr marL="285750" indent="-285750">
              <a:buFont typeface="Wingdings" panose="05000000000000000000" pitchFamily="2" charset="2"/>
              <a:buChar char="§"/>
            </a:pPr>
            <a:endParaRPr lang="sv-SE" sz="500" dirty="0"/>
          </a:p>
          <a:p>
            <a:pPr marL="285750" indent="-285750">
              <a:buFont typeface="Wingdings" panose="05000000000000000000" pitchFamily="2" charset="2"/>
              <a:buChar char="§"/>
            </a:pPr>
            <a:r>
              <a:rPr lang="sv-SE" sz="1800" dirty="0"/>
              <a:t>Använd hela verktygslådan: ÖP, program, detaljplan, bygglov, förvaltning, gestaltnings-/kvalitetsprogram, markpolitik/markanvisning.  </a:t>
            </a:r>
          </a:p>
          <a:p>
            <a:pPr marL="285750" indent="-285750">
              <a:buFont typeface="Wingdings" panose="05000000000000000000" pitchFamily="2" charset="2"/>
              <a:buChar char="§"/>
            </a:pPr>
            <a:endParaRPr lang="sv-SE" sz="600" dirty="0"/>
          </a:p>
          <a:p>
            <a:pPr marL="285750" indent="-285750">
              <a:buFont typeface="Wingdings" panose="05000000000000000000" pitchFamily="2" charset="2"/>
              <a:buChar char="§"/>
            </a:pPr>
            <a:r>
              <a:rPr lang="sv-SE" sz="1800" dirty="0"/>
              <a:t>Håll den gemensamma målbilden levande: vision → planering → byggande → förvaltning </a:t>
            </a:r>
          </a:p>
          <a:p>
            <a:pPr marL="285750" indent="-285750">
              <a:buFont typeface="Wingdings" panose="05000000000000000000" pitchFamily="2" charset="2"/>
              <a:buChar char="§"/>
            </a:pPr>
            <a:endParaRPr lang="sv-SE" sz="600" dirty="0"/>
          </a:p>
          <a:p>
            <a:pPr marL="285750" indent="-285750">
              <a:buFont typeface="Wingdings" panose="05000000000000000000" pitchFamily="2" charset="2"/>
              <a:buChar char="§"/>
            </a:pPr>
            <a:r>
              <a:rPr lang="sv-SE" sz="1800" dirty="0"/>
              <a:t>Medveten och omsorgsfull gestaltning från helhet till detalj.</a:t>
            </a:r>
          </a:p>
          <a:p>
            <a:pPr marL="285750" indent="-285750">
              <a:buFont typeface="Wingdings" panose="05000000000000000000" pitchFamily="2" charset="2"/>
              <a:buChar char="§"/>
            </a:pPr>
            <a:endParaRPr lang="sv-SE" sz="600" dirty="0"/>
          </a:p>
          <a:p>
            <a:pPr marL="285750" indent="-285750">
              <a:buFont typeface="Wingdings" panose="05000000000000000000" pitchFamily="2" charset="2"/>
              <a:buChar char="§"/>
            </a:pPr>
            <a:r>
              <a:rPr lang="sv-SE" sz="1800" dirty="0"/>
              <a:t>Hantera förvaltnings- och skötselfrågor tidigt i processen.</a:t>
            </a:r>
            <a:endParaRPr lang="sv-SE" dirty="0"/>
          </a:p>
        </p:txBody>
      </p:sp>
      <p:sp>
        <p:nvSpPr>
          <p:cNvPr id="2" name="textruta 1">
            <a:extLst>
              <a:ext uri="{FF2B5EF4-FFF2-40B4-BE49-F238E27FC236}">
                <a16:creationId xmlns:a16="http://schemas.microsoft.com/office/drawing/2014/main" id="{BF28E8F7-852E-A837-0460-EC05A9788337}"/>
              </a:ext>
            </a:extLst>
          </p:cNvPr>
          <p:cNvSpPr txBox="1"/>
          <p:nvPr/>
        </p:nvSpPr>
        <p:spPr>
          <a:xfrm>
            <a:off x="6983760" y="4943445"/>
            <a:ext cx="2160240" cy="200055"/>
          </a:xfrm>
          <a:prstGeom prst="rect">
            <a:avLst/>
          </a:prstGeom>
          <a:noFill/>
        </p:spPr>
        <p:txBody>
          <a:bodyPr wrap="square" rtlCol="0">
            <a:spAutoFit/>
          </a:bodyPr>
          <a:lstStyle/>
          <a:p>
            <a:pPr algn="r"/>
            <a:r>
              <a:rPr lang="sv-SE" sz="700" dirty="0">
                <a:solidFill>
                  <a:schemeClr val="bg1"/>
                </a:solidFill>
              </a:rPr>
              <a:t>Stångby. Foto: Boverket.</a:t>
            </a:r>
          </a:p>
        </p:txBody>
      </p:sp>
    </p:spTree>
    <p:extLst>
      <p:ext uri="{BB962C8B-B14F-4D97-AF65-F5344CB8AC3E}">
        <p14:creationId xmlns:p14="http://schemas.microsoft.com/office/powerpoint/2010/main" val="3662809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1C182-D808-A70B-C5EB-143DC547EE76}"/>
            </a:ext>
          </a:extLst>
        </p:cNvPr>
        <p:cNvGrpSpPr/>
        <p:nvPr/>
      </p:nvGrpSpPr>
      <p:grpSpPr>
        <a:xfrm>
          <a:off x="0" y="0"/>
          <a:ext cx="0" cy="0"/>
          <a:chOff x="0" y="0"/>
          <a:chExt cx="0" cy="0"/>
        </a:xfrm>
      </p:grpSpPr>
      <p:sp>
        <p:nvSpPr>
          <p:cNvPr id="32" name="Rubrik 31">
            <a:extLst>
              <a:ext uri="{FF2B5EF4-FFF2-40B4-BE49-F238E27FC236}">
                <a16:creationId xmlns:a16="http://schemas.microsoft.com/office/drawing/2014/main" id="{47239F70-9EBB-F3ED-9ECD-FC6F4941246F}"/>
              </a:ext>
            </a:extLst>
          </p:cNvPr>
          <p:cNvSpPr>
            <a:spLocks noGrp="1"/>
          </p:cNvSpPr>
          <p:nvPr>
            <p:ph type="title"/>
          </p:nvPr>
        </p:nvSpPr>
        <p:spPr>
          <a:xfrm>
            <a:off x="468000" y="270000"/>
            <a:ext cx="5112112" cy="810000"/>
          </a:xfrm>
        </p:spPr>
        <p:txBody>
          <a:bodyPr>
            <a:normAutofit fontScale="90000"/>
          </a:bodyPr>
          <a:lstStyle/>
          <a:p>
            <a:r>
              <a:rPr lang="sv-SE" dirty="0"/>
              <a:t>Översiktsplanen  </a:t>
            </a:r>
            <a:br>
              <a:rPr lang="sv-SE" sz="2700" dirty="0"/>
            </a:br>
            <a:r>
              <a:rPr lang="sv-SE" sz="2800" dirty="0"/>
              <a:t>–</a:t>
            </a:r>
            <a:r>
              <a:rPr lang="sv-SE" sz="2700" dirty="0"/>
              <a:t> sätt ramar och övergripande mål</a:t>
            </a:r>
          </a:p>
        </p:txBody>
      </p:sp>
      <p:sp>
        <p:nvSpPr>
          <p:cNvPr id="33" name="Platshållare för innehåll 32">
            <a:extLst>
              <a:ext uri="{FF2B5EF4-FFF2-40B4-BE49-F238E27FC236}">
                <a16:creationId xmlns:a16="http://schemas.microsoft.com/office/drawing/2014/main" id="{2866EEAF-6C6E-CF9F-119F-F6E31826E14F}"/>
              </a:ext>
            </a:extLst>
          </p:cNvPr>
          <p:cNvSpPr>
            <a:spLocks noGrp="1"/>
          </p:cNvSpPr>
          <p:nvPr>
            <p:ph idx="1"/>
          </p:nvPr>
        </p:nvSpPr>
        <p:spPr>
          <a:xfrm>
            <a:off x="468000" y="1275606"/>
            <a:ext cx="4896088" cy="3588998"/>
          </a:xfrm>
        </p:spPr>
        <p:txBody>
          <a:bodyPr>
            <a:normAutofit fontScale="25000" lnSpcReduction="20000"/>
          </a:bodyPr>
          <a:lstStyle/>
          <a:p>
            <a:pPr marL="342900" indent="-342900">
              <a:buFont typeface="Wingdings" panose="05000000000000000000" pitchFamily="2" charset="2"/>
              <a:buChar char="§"/>
            </a:pPr>
            <a:r>
              <a:rPr lang="sv-SE" sz="6400" b="1" dirty="0"/>
              <a:t>Identifiera lämpliga lägen</a:t>
            </a:r>
          </a:p>
          <a:p>
            <a:pPr marL="1058863" lvl="1" indent="-342900">
              <a:buFont typeface="Courier New" panose="02070309020205020404" pitchFamily="49" charset="0"/>
              <a:buChar char="o"/>
            </a:pPr>
            <a:r>
              <a:rPr lang="sv-SE" sz="5600" dirty="0"/>
              <a:t>koppling mellan stad och landsbygd</a:t>
            </a:r>
          </a:p>
          <a:p>
            <a:pPr marL="1058863" lvl="1" indent="-342900">
              <a:buFont typeface="Courier New" panose="02070309020205020404" pitchFamily="49" charset="0"/>
              <a:buChar char="o"/>
            </a:pPr>
            <a:r>
              <a:rPr lang="sv-SE" sz="5600" dirty="0"/>
              <a:t>kollektivtrafik, gång- och cykelkopplingar</a:t>
            </a:r>
          </a:p>
          <a:p>
            <a:pPr marL="1058863" lvl="1" indent="-342900">
              <a:buFont typeface="Courier New" panose="02070309020205020404" pitchFamily="49" charset="0"/>
              <a:buChar char="o"/>
            </a:pPr>
            <a:r>
              <a:rPr lang="sv-SE" sz="5600" dirty="0"/>
              <a:t>möjlighet att stärka gröna samband och rekreation</a:t>
            </a:r>
          </a:p>
          <a:p>
            <a:pPr marL="1058863" lvl="1" indent="-342900">
              <a:spcBef>
                <a:spcPts val="0"/>
              </a:spcBef>
              <a:spcAft>
                <a:spcPts val="0"/>
              </a:spcAft>
              <a:buFont typeface="Wingdings" panose="05000000000000000000" pitchFamily="2" charset="2"/>
              <a:buChar char="§"/>
            </a:pPr>
            <a:endParaRPr lang="sv-SE" sz="6400" dirty="0"/>
          </a:p>
          <a:p>
            <a:pPr marL="342900" indent="-342900">
              <a:buFont typeface="Wingdings" panose="05000000000000000000" pitchFamily="2" charset="2"/>
              <a:buChar char="§"/>
            </a:pPr>
            <a:r>
              <a:rPr lang="sv-SE" sz="6400" b="1" dirty="0"/>
              <a:t>Formulera övergripande mål om exempelvis:</a:t>
            </a:r>
          </a:p>
          <a:p>
            <a:pPr marL="1058863" lvl="1" indent="-342900">
              <a:buFont typeface="Courier New" panose="02070309020205020404" pitchFamily="49" charset="0"/>
              <a:buChar char="o"/>
            </a:pPr>
            <a:r>
              <a:rPr lang="sv-SE" sz="5600" dirty="0"/>
              <a:t>bostadsblandning </a:t>
            </a:r>
          </a:p>
          <a:p>
            <a:pPr marL="1058863" lvl="1" indent="-342900">
              <a:buFont typeface="Courier New" panose="02070309020205020404" pitchFamily="49" charset="0"/>
              <a:buChar char="o"/>
            </a:pPr>
            <a:r>
              <a:rPr lang="sv-SE" sz="5600" dirty="0"/>
              <a:t>sociala och ekologiska kvaliteter</a:t>
            </a:r>
          </a:p>
          <a:p>
            <a:pPr marL="1058863" lvl="1" indent="-342900">
              <a:buFont typeface="Courier New" panose="02070309020205020404" pitchFamily="49" charset="0"/>
              <a:buChar char="o"/>
            </a:pPr>
            <a:r>
              <a:rPr lang="sv-SE" sz="5600" dirty="0"/>
              <a:t>platsanpassning och gestaltningsambitioner</a:t>
            </a:r>
          </a:p>
          <a:p>
            <a:pPr marL="1058863" lvl="1" indent="-342900">
              <a:spcBef>
                <a:spcPts val="0"/>
              </a:spcBef>
              <a:spcAft>
                <a:spcPts val="0"/>
              </a:spcAft>
              <a:buFont typeface="Wingdings" panose="05000000000000000000" pitchFamily="2" charset="2"/>
              <a:buChar char="§"/>
            </a:pPr>
            <a:endParaRPr lang="sv-SE" sz="6400" dirty="0"/>
          </a:p>
          <a:p>
            <a:pPr marL="342900" indent="-342900">
              <a:buFont typeface="Wingdings" panose="05000000000000000000" pitchFamily="2" charset="2"/>
              <a:buChar char="§"/>
            </a:pPr>
            <a:r>
              <a:rPr lang="sv-SE" sz="6400" b="1" dirty="0"/>
              <a:t>Klargör markägande och huvudmannaskap i grova drag</a:t>
            </a:r>
          </a:p>
          <a:p>
            <a:pPr>
              <a:spcBef>
                <a:spcPts val="0"/>
              </a:spcBef>
              <a:spcAft>
                <a:spcPts val="0"/>
              </a:spcAft>
            </a:pPr>
            <a:endParaRPr lang="sv-SE" sz="6400" b="1" dirty="0"/>
          </a:p>
          <a:p>
            <a:pPr marL="342900" indent="-342900">
              <a:buFont typeface="Wingdings" panose="05000000000000000000" pitchFamily="2" charset="2"/>
              <a:buChar char="§"/>
            </a:pPr>
            <a:r>
              <a:rPr lang="sv-SE" sz="6400" b="1" dirty="0"/>
              <a:t>Tidig medborgardialog </a:t>
            </a:r>
          </a:p>
          <a:p>
            <a:pPr marL="342900" indent="-342900">
              <a:buFont typeface="Wingdings" panose="05000000000000000000" pitchFamily="2" charset="2"/>
              <a:buChar char="§"/>
            </a:pPr>
            <a:endParaRPr lang="sv-SE" sz="2600" dirty="0"/>
          </a:p>
        </p:txBody>
      </p:sp>
      <p:sp>
        <p:nvSpPr>
          <p:cNvPr id="4" name="Platshållare för innehåll 4">
            <a:extLst>
              <a:ext uri="{FF2B5EF4-FFF2-40B4-BE49-F238E27FC236}">
                <a16:creationId xmlns:a16="http://schemas.microsoft.com/office/drawing/2014/main" id="{73EDDEEE-8CD9-1864-D68D-04E2467D68B3}"/>
              </a:ext>
            </a:extLst>
          </p:cNvPr>
          <p:cNvSpPr txBox="1">
            <a:spLocks/>
          </p:cNvSpPr>
          <p:nvPr/>
        </p:nvSpPr>
        <p:spPr>
          <a:xfrm>
            <a:off x="468000" y="1215000"/>
            <a:ext cx="4896088" cy="3588998"/>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300"/>
              </a:spcAft>
              <a:buClr>
                <a:srgbClr val="C10B25"/>
              </a:buClr>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715963" indent="-358775" algn="l" defTabSz="914400" rtl="0" eaLnBrk="1" latinLnBrk="0" hangingPunct="1">
              <a:spcBef>
                <a:spcPct val="20000"/>
              </a:spcBef>
              <a:spcAft>
                <a:spcPts val="300"/>
              </a:spcAft>
              <a:buClr>
                <a:srgbClr val="C10B25"/>
              </a:buClr>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2pPr>
            <a:lvl3pPr marL="1073150" indent="-357188" algn="l" defTabSz="914400" rtl="0" eaLnBrk="1" latinLnBrk="0" hangingPunct="1">
              <a:spcBef>
                <a:spcPct val="20000"/>
              </a:spcBef>
              <a:spcAft>
                <a:spcPts val="300"/>
              </a:spcAft>
              <a:buClr>
                <a:srgbClr val="C10B25"/>
              </a:buClr>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3pPr>
            <a:lvl4pPr marL="1438275" indent="-365125" algn="l" defTabSz="914400" rtl="0" eaLnBrk="1" latinLnBrk="0" hangingPunct="1">
              <a:spcBef>
                <a:spcPct val="20000"/>
              </a:spcBef>
              <a:spcAft>
                <a:spcPts val="300"/>
              </a:spcAft>
              <a:buClr>
                <a:srgbClr val="C10B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795463" indent="-357188" algn="l" defTabSz="914400" rtl="0" eaLnBrk="1" latinLnBrk="0" hangingPunct="1">
              <a:spcBef>
                <a:spcPct val="20000"/>
              </a:spcBef>
              <a:spcAft>
                <a:spcPts val="300"/>
              </a:spcAft>
              <a:buClr>
                <a:srgbClr val="C10B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058863" lvl="1" indent="-342900"/>
            <a:endParaRPr lang="sv-SE" dirty="0"/>
          </a:p>
        </p:txBody>
      </p:sp>
      <p:pic>
        <p:nvPicPr>
          <p:cNvPr id="3" name="Bildobjekt 2">
            <a:extLst>
              <a:ext uri="{FF2B5EF4-FFF2-40B4-BE49-F238E27FC236}">
                <a16:creationId xmlns:a16="http://schemas.microsoft.com/office/drawing/2014/main" id="{082ACDF4-6F09-D820-766F-EFE161101D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856914" y="856413"/>
            <a:ext cx="5143499" cy="3430674"/>
          </a:xfrm>
          <a:prstGeom prst="rect">
            <a:avLst/>
          </a:prstGeom>
        </p:spPr>
      </p:pic>
      <p:sp>
        <p:nvSpPr>
          <p:cNvPr id="2" name="textruta 1">
            <a:extLst>
              <a:ext uri="{FF2B5EF4-FFF2-40B4-BE49-F238E27FC236}">
                <a16:creationId xmlns:a16="http://schemas.microsoft.com/office/drawing/2014/main" id="{ABA9FA3F-1179-0080-D01F-EC7A2403B34A}"/>
              </a:ext>
            </a:extLst>
          </p:cNvPr>
          <p:cNvSpPr txBox="1"/>
          <p:nvPr/>
        </p:nvSpPr>
        <p:spPr>
          <a:xfrm>
            <a:off x="7030755" y="4943445"/>
            <a:ext cx="2160240" cy="200055"/>
          </a:xfrm>
          <a:prstGeom prst="rect">
            <a:avLst/>
          </a:prstGeom>
          <a:noFill/>
        </p:spPr>
        <p:txBody>
          <a:bodyPr wrap="square" rtlCol="0">
            <a:spAutoFit/>
          </a:bodyPr>
          <a:lstStyle/>
          <a:p>
            <a:pPr algn="r"/>
            <a:r>
              <a:rPr lang="sv-SE" sz="700" dirty="0">
                <a:solidFill>
                  <a:schemeClr val="bg1"/>
                </a:solidFill>
              </a:rPr>
              <a:t>Änggården. Foto: Boverket.</a:t>
            </a:r>
          </a:p>
        </p:txBody>
      </p:sp>
    </p:spTree>
    <p:extLst>
      <p:ext uri="{BB962C8B-B14F-4D97-AF65-F5344CB8AC3E}">
        <p14:creationId xmlns:p14="http://schemas.microsoft.com/office/powerpoint/2010/main" val="91075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20438-61F1-1B3F-95C8-0C6859A715AC}"/>
            </a:ext>
          </a:extLst>
        </p:cNvPr>
        <p:cNvGrpSpPr/>
        <p:nvPr/>
      </p:nvGrpSpPr>
      <p:grpSpPr>
        <a:xfrm>
          <a:off x="0" y="0"/>
          <a:ext cx="0" cy="0"/>
          <a:chOff x="0" y="0"/>
          <a:chExt cx="0" cy="0"/>
        </a:xfrm>
      </p:grpSpPr>
      <p:sp>
        <p:nvSpPr>
          <p:cNvPr id="32" name="Rubrik 31">
            <a:extLst>
              <a:ext uri="{FF2B5EF4-FFF2-40B4-BE49-F238E27FC236}">
                <a16:creationId xmlns:a16="http://schemas.microsoft.com/office/drawing/2014/main" id="{75FF56CD-6F54-AB19-53C6-76C7E946E656}"/>
              </a:ext>
            </a:extLst>
          </p:cNvPr>
          <p:cNvSpPr>
            <a:spLocks noGrp="1"/>
          </p:cNvSpPr>
          <p:nvPr>
            <p:ph type="title"/>
          </p:nvPr>
        </p:nvSpPr>
        <p:spPr>
          <a:xfrm>
            <a:off x="468000" y="270000"/>
            <a:ext cx="5112112" cy="810000"/>
          </a:xfrm>
        </p:spPr>
        <p:txBody>
          <a:bodyPr>
            <a:normAutofit fontScale="90000"/>
          </a:bodyPr>
          <a:lstStyle/>
          <a:p>
            <a:r>
              <a:rPr lang="sv-SE" dirty="0"/>
              <a:t>Detaljerad ÖP-nivå och program</a:t>
            </a:r>
            <a:br>
              <a:rPr lang="sv-SE" sz="2700" dirty="0"/>
            </a:br>
            <a:r>
              <a:rPr lang="sv-SE" sz="2800" dirty="0"/>
              <a:t>–</a:t>
            </a:r>
            <a:r>
              <a:rPr lang="sv-SE" sz="2700" dirty="0"/>
              <a:t> sätt mål, struktur och övergripande gestaltningsprinciper</a:t>
            </a:r>
          </a:p>
        </p:txBody>
      </p:sp>
      <p:sp>
        <p:nvSpPr>
          <p:cNvPr id="33" name="Platshållare för innehåll 32">
            <a:extLst>
              <a:ext uri="{FF2B5EF4-FFF2-40B4-BE49-F238E27FC236}">
                <a16:creationId xmlns:a16="http://schemas.microsoft.com/office/drawing/2014/main" id="{42DF8A35-9D82-6AE6-98C0-B8A4E6E66D9B}"/>
              </a:ext>
            </a:extLst>
          </p:cNvPr>
          <p:cNvSpPr>
            <a:spLocks noGrp="1"/>
          </p:cNvSpPr>
          <p:nvPr>
            <p:ph idx="1"/>
          </p:nvPr>
        </p:nvSpPr>
        <p:spPr>
          <a:xfrm>
            <a:off x="467999" y="1563638"/>
            <a:ext cx="5179023" cy="3904700"/>
          </a:xfrm>
        </p:spPr>
        <p:txBody>
          <a:bodyPr>
            <a:normAutofit fontScale="70000" lnSpcReduction="20000"/>
          </a:bodyPr>
          <a:lstStyle/>
          <a:p>
            <a:pPr marL="342900" indent="-342900">
              <a:buFont typeface="Wingdings" panose="05000000000000000000" pitchFamily="2" charset="2"/>
              <a:buChar char="§"/>
            </a:pPr>
            <a:r>
              <a:rPr lang="sv-SE" sz="2300" b="1" dirty="0"/>
              <a:t>Formulera övergripande gestaltningsprinciper som exempelvis</a:t>
            </a:r>
            <a:r>
              <a:rPr lang="sv-SE" sz="2300" dirty="0"/>
              <a:t>:</a:t>
            </a:r>
          </a:p>
          <a:p>
            <a:pPr marL="1058863" lvl="1" indent="-342900">
              <a:buFont typeface="Courier New" panose="02070309020205020404" pitchFamily="49" charset="0"/>
              <a:buChar char="o"/>
            </a:pPr>
            <a:r>
              <a:rPr lang="sv-SE" dirty="0"/>
              <a:t>gatuhierarki (huvudgator, bostadsgator, smitvägar)</a:t>
            </a:r>
          </a:p>
          <a:p>
            <a:pPr marL="1058863" lvl="1" indent="-342900">
              <a:buFont typeface="Courier New" panose="02070309020205020404" pitchFamily="49" charset="0"/>
              <a:buChar char="o"/>
            </a:pPr>
            <a:r>
              <a:rPr lang="sv-SE" dirty="0"/>
              <a:t>kvarterens storlek och form, trädgårdarnas djup, gårdstyper</a:t>
            </a:r>
          </a:p>
          <a:p>
            <a:pPr marL="1058863" lvl="1" indent="-342900">
              <a:buFont typeface="Courier New" panose="02070309020205020404" pitchFamily="49" charset="0"/>
              <a:buChar char="o"/>
            </a:pPr>
            <a:r>
              <a:rPr lang="sv-SE" dirty="0"/>
              <a:t>lokalisering av parker och gröna/blå stråk</a:t>
            </a:r>
          </a:p>
          <a:p>
            <a:pPr marL="1058863" lvl="1" indent="-342900">
              <a:buFont typeface="Courier New" panose="02070309020205020404" pitchFamily="49" charset="0"/>
              <a:buChar char="o"/>
            </a:pPr>
            <a:endParaRPr lang="sv-SE" sz="600" dirty="0"/>
          </a:p>
          <a:p>
            <a:pPr marL="342900" indent="-342900">
              <a:buFont typeface="Wingdings" panose="05000000000000000000" pitchFamily="2" charset="2"/>
              <a:buChar char="§"/>
            </a:pPr>
            <a:r>
              <a:rPr lang="sv-SE" sz="2300" b="1" dirty="0"/>
              <a:t>Vid behov ta fram fördjupade analyser av exempelvis:</a:t>
            </a:r>
            <a:r>
              <a:rPr lang="sv-SE" sz="2300" dirty="0"/>
              <a:t> </a:t>
            </a:r>
            <a:r>
              <a:rPr lang="sv-SE" dirty="0"/>
              <a:t>topografi, natur- och kulturvärden, ekosystemtjänster, gatunät, mötesplatser och grönstruktur</a:t>
            </a:r>
          </a:p>
          <a:p>
            <a:pPr marL="342900" indent="-342900">
              <a:buFont typeface="Wingdings" panose="05000000000000000000" pitchFamily="2" charset="2"/>
              <a:buChar char="§"/>
            </a:pPr>
            <a:endParaRPr lang="sv-SE" sz="600" dirty="0"/>
          </a:p>
          <a:p>
            <a:pPr marL="342900" indent="-342900">
              <a:spcBef>
                <a:spcPts val="0"/>
              </a:spcBef>
              <a:spcAft>
                <a:spcPts val="0"/>
              </a:spcAft>
              <a:buFont typeface="Wingdings" panose="05000000000000000000" pitchFamily="2" charset="2"/>
              <a:buChar char="§"/>
            </a:pPr>
            <a:r>
              <a:rPr lang="sv-SE" sz="2300" b="1" dirty="0"/>
              <a:t>Använd kompletterande verktyg: </a:t>
            </a:r>
            <a:r>
              <a:rPr lang="sv-SE" dirty="0"/>
              <a:t>markanvisningstävlingar, parallella uppdrag, arkitekttävlingar, gestaltnings- och kvalitetsprogram.</a:t>
            </a:r>
            <a:br>
              <a:rPr lang="sv-SE" dirty="0"/>
            </a:br>
            <a:endParaRPr lang="sv-SE" sz="2100" dirty="0"/>
          </a:p>
          <a:p>
            <a:pPr marL="342900" indent="-342900">
              <a:buFont typeface="Wingdings" panose="05000000000000000000" pitchFamily="2" charset="2"/>
              <a:buChar char="§"/>
            </a:pPr>
            <a:r>
              <a:rPr lang="sv-SE" sz="2100" b="1" dirty="0"/>
              <a:t>Tvärsektoriellt arbete + tidiga dialoger</a:t>
            </a:r>
          </a:p>
        </p:txBody>
      </p:sp>
      <p:sp>
        <p:nvSpPr>
          <p:cNvPr id="4" name="Platshållare för innehåll 4">
            <a:extLst>
              <a:ext uri="{FF2B5EF4-FFF2-40B4-BE49-F238E27FC236}">
                <a16:creationId xmlns:a16="http://schemas.microsoft.com/office/drawing/2014/main" id="{94393E78-39A6-2AA6-BD65-2D9755724F02}"/>
              </a:ext>
            </a:extLst>
          </p:cNvPr>
          <p:cNvSpPr txBox="1">
            <a:spLocks/>
          </p:cNvSpPr>
          <p:nvPr/>
        </p:nvSpPr>
        <p:spPr>
          <a:xfrm>
            <a:off x="468000" y="2211710"/>
            <a:ext cx="7272352" cy="3588998"/>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300"/>
              </a:spcAft>
              <a:buClr>
                <a:srgbClr val="C10B25"/>
              </a:buClr>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715963" indent="-358775" algn="l" defTabSz="914400" rtl="0" eaLnBrk="1" latinLnBrk="0" hangingPunct="1">
              <a:spcBef>
                <a:spcPct val="20000"/>
              </a:spcBef>
              <a:spcAft>
                <a:spcPts val="300"/>
              </a:spcAft>
              <a:buClr>
                <a:srgbClr val="C10B25"/>
              </a:buClr>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2pPr>
            <a:lvl3pPr marL="1073150" indent="-357188" algn="l" defTabSz="914400" rtl="0" eaLnBrk="1" latinLnBrk="0" hangingPunct="1">
              <a:spcBef>
                <a:spcPct val="20000"/>
              </a:spcBef>
              <a:spcAft>
                <a:spcPts val="300"/>
              </a:spcAft>
              <a:buClr>
                <a:srgbClr val="C10B25"/>
              </a:buClr>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3pPr>
            <a:lvl4pPr marL="1438275" indent="-365125" algn="l" defTabSz="914400" rtl="0" eaLnBrk="1" latinLnBrk="0" hangingPunct="1">
              <a:spcBef>
                <a:spcPct val="20000"/>
              </a:spcBef>
              <a:spcAft>
                <a:spcPts val="300"/>
              </a:spcAft>
              <a:buClr>
                <a:srgbClr val="C10B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795463" indent="-357188" algn="l" defTabSz="914400" rtl="0" eaLnBrk="1" latinLnBrk="0" hangingPunct="1">
              <a:spcBef>
                <a:spcPct val="20000"/>
              </a:spcBef>
              <a:spcAft>
                <a:spcPts val="300"/>
              </a:spcAft>
              <a:buClr>
                <a:srgbClr val="C10B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058863" lvl="1" indent="-342900"/>
            <a:endParaRPr lang="sv-SE" dirty="0"/>
          </a:p>
        </p:txBody>
      </p:sp>
      <p:pic>
        <p:nvPicPr>
          <p:cNvPr id="3" name="Bildobjekt 2">
            <a:extLst>
              <a:ext uri="{FF2B5EF4-FFF2-40B4-BE49-F238E27FC236}">
                <a16:creationId xmlns:a16="http://schemas.microsoft.com/office/drawing/2014/main" id="{F4551F57-47B6-F98E-E924-51C55C4DD80E}"/>
              </a:ext>
            </a:extLst>
          </p:cNvPr>
          <p:cNvPicPr>
            <a:picLocks noChangeAspect="1"/>
          </p:cNvPicPr>
          <p:nvPr/>
        </p:nvPicPr>
        <p:blipFill>
          <a:blip r:embed="rId3" cstate="print">
            <a:extLst>
              <a:ext uri="{28A0092B-C50C-407E-A947-70E740481C1C}">
                <a14:useLocalDpi xmlns:a14="http://schemas.microsoft.com/office/drawing/2010/main" val="0"/>
              </a:ext>
            </a:extLst>
          </a:blip>
          <a:srcRect b="11068"/>
          <a:stretch>
            <a:fillRect/>
          </a:stretch>
        </p:blipFill>
        <p:spPr>
          <a:xfrm rot="5400000">
            <a:off x="4856200" y="862606"/>
            <a:ext cx="5274552" cy="3518086"/>
          </a:xfrm>
          <a:prstGeom prst="rect">
            <a:avLst/>
          </a:prstGeom>
        </p:spPr>
      </p:pic>
      <p:sp>
        <p:nvSpPr>
          <p:cNvPr id="2" name="textruta 1">
            <a:extLst>
              <a:ext uri="{FF2B5EF4-FFF2-40B4-BE49-F238E27FC236}">
                <a16:creationId xmlns:a16="http://schemas.microsoft.com/office/drawing/2014/main" id="{C7723CE2-D5B0-25D6-B4C3-77EFE19807D2}"/>
              </a:ext>
            </a:extLst>
          </p:cNvPr>
          <p:cNvSpPr txBox="1"/>
          <p:nvPr/>
        </p:nvSpPr>
        <p:spPr>
          <a:xfrm>
            <a:off x="7004869" y="4921211"/>
            <a:ext cx="2160240" cy="200055"/>
          </a:xfrm>
          <a:prstGeom prst="rect">
            <a:avLst/>
          </a:prstGeom>
          <a:noFill/>
        </p:spPr>
        <p:txBody>
          <a:bodyPr wrap="square" rtlCol="0">
            <a:spAutoFit/>
          </a:bodyPr>
          <a:lstStyle/>
          <a:p>
            <a:pPr algn="r"/>
            <a:r>
              <a:rPr lang="sv-SE" sz="700" dirty="0">
                <a:solidFill>
                  <a:schemeClr val="bg1"/>
                </a:solidFill>
              </a:rPr>
              <a:t>Biskopshagen. Foto: Boverket.</a:t>
            </a:r>
          </a:p>
        </p:txBody>
      </p:sp>
    </p:spTree>
    <p:extLst>
      <p:ext uri="{BB962C8B-B14F-4D97-AF65-F5344CB8AC3E}">
        <p14:creationId xmlns:p14="http://schemas.microsoft.com/office/powerpoint/2010/main" val="906393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0230F-9583-CE36-4C82-61620D227C04}"/>
            </a:ext>
          </a:extLst>
        </p:cNvPr>
        <p:cNvGrpSpPr/>
        <p:nvPr/>
      </p:nvGrpSpPr>
      <p:grpSpPr>
        <a:xfrm>
          <a:off x="0" y="0"/>
          <a:ext cx="0" cy="0"/>
          <a:chOff x="0" y="0"/>
          <a:chExt cx="0" cy="0"/>
        </a:xfrm>
      </p:grpSpPr>
      <p:sp>
        <p:nvSpPr>
          <p:cNvPr id="32" name="Rubrik 31">
            <a:extLst>
              <a:ext uri="{FF2B5EF4-FFF2-40B4-BE49-F238E27FC236}">
                <a16:creationId xmlns:a16="http://schemas.microsoft.com/office/drawing/2014/main" id="{F9986B96-96F3-C5C9-71BD-3BC7454A844D}"/>
              </a:ext>
            </a:extLst>
          </p:cNvPr>
          <p:cNvSpPr>
            <a:spLocks noGrp="1"/>
          </p:cNvSpPr>
          <p:nvPr>
            <p:ph type="title"/>
          </p:nvPr>
        </p:nvSpPr>
        <p:spPr>
          <a:xfrm>
            <a:off x="468000" y="270000"/>
            <a:ext cx="6768296" cy="810000"/>
          </a:xfrm>
        </p:spPr>
        <p:txBody>
          <a:bodyPr>
            <a:normAutofit fontScale="90000"/>
          </a:bodyPr>
          <a:lstStyle/>
          <a:p>
            <a:r>
              <a:rPr lang="sv-SE" dirty="0"/>
              <a:t>Detaljplanen</a:t>
            </a:r>
            <a:br>
              <a:rPr lang="sv-SE" sz="2500" dirty="0"/>
            </a:br>
            <a:r>
              <a:rPr lang="sv-SE" sz="2800" dirty="0"/>
              <a:t>–</a:t>
            </a:r>
            <a:r>
              <a:rPr lang="sv-SE" sz="2700" dirty="0"/>
              <a:t> säkerställ kvaliteter </a:t>
            </a:r>
            <a:br>
              <a:rPr lang="sv-SE" sz="2500" dirty="0"/>
            </a:br>
            <a:endParaRPr lang="sv-SE" sz="2000" dirty="0"/>
          </a:p>
        </p:txBody>
      </p:sp>
      <p:pic>
        <p:nvPicPr>
          <p:cNvPr id="7" name="Bildobjekt 6">
            <a:extLst>
              <a:ext uri="{FF2B5EF4-FFF2-40B4-BE49-F238E27FC236}">
                <a16:creationId xmlns:a16="http://schemas.microsoft.com/office/drawing/2014/main" id="{4165401F-D12C-8E7B-92AD-B5D18758E8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6" y="0"/>
            <a:ext cx="3427628" cy="5143500"/>
          </a:xfrm>
          <a:prstGeom prst="rect">
            <a:avLst/>
          </a:prstGeom>
        </p:spPr>
      </p:pic>
      <p:sp>
        <p:nvSpPr>
          <p:cNvPr id="2" name="textruta 1">
            <a:extLst>
              <a:ext uri="{FF2B5EF4-FFF2-40B4-BE49-F238E27FC236}">
                <a16:creationId xmlns:a16="http://schemas.microsoft.com/office/drawing/2014/main" id="{5A666AEF-3FDB-FD55-7225-7178B7F2BDE2}"/>
              </a:ext>
            </a:extLst>
          </p:cNvPr>
          <p:cNvSpPr txBox="1"/>
          <p:nvPr/>
        </p:nvSpPr>
        <p:spPr>
          <a:xfrm>
            <a:off x="7063524" y="4918054"/>
            <a:ext cx="2160240" cy="200055"/>
          </a:xfrm>
          <a:prstGeom prst="rect">
            <a:avLst/>
          </a:prstGeom>
          <a:noFill/>
        </p:spPr>
        <p:txBody>
          <a:bodyPr wrap="square" rtlCol="0">
            <a:spAutoFit/>
          </a:bodyPr>
          <a:lstStyle/>
          <a:p>
            <a:pPr algn="r"/>
            <a:r>
              <a:rPr lang="sv-SE" sz="700" dirty="0">
                <a:solidFill>
                  <a:schemeClr val="bg1"/>
                </a:solidFill>
              </a:rPr>
              <a:t>Foto: Matilda Holmqvist/</a:t>
            </a:r>
            <a:r>
              <a:rPr lang="sv-SE" sz="700" dirty="0" err="1">
                <a:solidFill>
                  <a:schemeClr val="bg1"/>
                </a:solidFill>
              </a:rPr>
              <a:t>Scandinav</a:t>
            </a:r>
            <a:r>
              <a:rPr lang="sv-SE" sz="700" dirty="0">
                <a:solidFill>
                  <a:schemeClr val="bg1"/>
                </a:solidFill>
              </a:rPr>
              <a:t>.</a:t>
            </a:r>
          </a:p>
        </p:txBody>
      </p:sp>
      <p:sp>
        <p:nvSpPr>
          <p:cNvPr id="5" name="textruta 4">
            <a:extLst>
              <a:ext uri="{FF2B5EF4-FFF2-40B4-BE49-F238E27FC236}">
                <a16:creationId xmlns:a16="http://schemas.microsoft.com/office/drawing/2014/main" id="{4D9759A9-14F7-AE9D-F486-850EF982A134}"/>
              </a:ext>
            </a:extLst>
          </p:cNvPr>
          <p:cNvSpPr txBox="1"/>
          <p:nvPr/>
        </p:nvSpPr>
        <p:spPr>
          <a:xfrm>
            <a:off x="298565" y="1380236"/>
            <a:ext cx="5281547" cy="3508653"/>
          </a:xfrm>
          <a:prstGeom prst="rect">
            <a:avLst/>
          </a:prstGeom>
          <a:noFill/>
        </p:spPr>
        <p:txBody>
          <a:bodyPr wrap="square">
            <a:spAutoFit/>
          </a:bodyPr>
          <a:lstStyle/>
          <a:p>
            <a:pPr marL="285750" indent="-285750" algn="l">
              <a:buClr>
                <a:srgbClr val="C00000"/>
              </a:buClr>
              <a:buFont typeface="Wingdings" panose="05000000000000000000" pitchFamily="2" charset="2"/>
              <a:buChar char="§"/>
            </a:pPr>
            <a:r>
              <a:rPr lang="sv-SE" sz="1600" dirty="0">
                <a:latin typeface="+mj-lt"/>
              </a:rPr>
              <a:t>Formulera tydligt syfte och bärande principer</a:t>
            </a:r>
          </a:p>
          <a:p>
            <a:pPr marL="285750" indent="-285750" algn="l">
              <a:buClr>
                <a:srgbClr val="C00000"/>
              </a:buClr>
              <a:buFont typeface="Wingdings" panose="05000000000000000000" pitchFamily="2" charset="2"/>
              <a:buChar char="§"/>
            </a:pPr>
            <a:endParaRPr lang="sv-SE" sz="500" dirty="0">
              <a:latin typeface="+mj-lt"/>
            </a:endParaRPr>
          </a:p>
          <a:p>
            <a:pPr marL="285750" indent="-285750" algn="l">
              <a:buClr>
                <a:srgbClr val="C00000"/>
              </a:buClr>
              <a:buFont typeface="Wingdings" panose="05000000000000000000" pitchFamily="2" charset="2"/>
              <a:buChar char="§"/>
            </a:pPr>
            <a:r>
              <a:rPr lang="sv-SE" sz="1600" dirty="0">
                <a:latin typeface="+mj-lt"/>
              </a:rPr>
              <a:t>Översätt gestaltningsidéer till tydliga planbestämmelser</a:t>
            </a:r>
          </a:p>
          <a:p>
            <a:pPr marL="285750" indent="-285750" algn="l">
              <a:buClr>
                <a:srgbClr val="C00000"/>
              </a:buClr>
              <a:buFont typeface="Wingdings" panose="05000000000000000000" pitchFamily="2" charset="2"/>
              <a:buChar char="§"/>
            </a:pPr>
            <a:endParaRPr lang="sv-SE" sz="500" dirty="0">
              <a:latin typeface="+mj-lt"/>
            </a:endParaRPr>
          </a:p>
          <a:p>
            <a:pPr marL="285750" indent="-285750" algn="l">
              <a:buClr>
                <a:srgbClr val="C00000"/>
              </a:buClr>
              <a:buFont typeface="Wingdings" panose="05000000000000000000" pitchFamily="2" charset="2"/>
              <a:buChar char="§"/>
            </a:pPr>
            <a:r>
              <a:rPr lang="sv-SE" sz="1600" dirty="0">
                <a:latin typeface="+mj-lt"/>
              </a:rPr>
              <a:t>Reglera offentliga rum och gatunät: allmän plats, gatubredd, stråk/smitvägar</a:t>
            </a:r>
          </a:p>
          <a:p>
            <a:pPr marL="285750" indent="-285750" algn="l">
              <a:buClr>
                <a:srgbClr val="C00000"/>
              </a:buClr>
              <a:buFont typeface="Wingdings" panose="05000000000000000000" pitchFamily="2" charset="2"/>
              <a:buChar char="§"/>
            </a:pPr>
            <a:endParaRPr lang="sv-SE" sz="500" dirty="0">
              <a:latin typeface="+mj-lt"/>
            </a:endParaRPr>
          </a:p>
          <a:p>
            <a:pPr marL="285750" indent="-285750" algn="l">
              <a:buClr>
                <a:srgbClr val="C00000"/>
              </a:buClr>
              <a:buFont typeface="Wingdings" panose="05000000000000000000" pitchFamily="2" charset="2"/>
              <a:buChar char="§"/>
            </a:pPr>
            <a:r>
              <a:rPr lang="sv-SE" sz="1600" dirty="0">
                <a:latin typeface="+mj-lt"/>
              </a:rPr>
              <a:t>Säkra blå-/grönstruktur och anpassning till landskapet</a:t>
            </a:r>
          </a:p>
          <a:p>
            <a:pPr marL="285750" indent="-285750" algn="l">
              <a:buClr>
                <a:srgbClr val="C00000"/>
              </a:buClr>
              <a:buFont typeface="Wingdings" panose="05000000000000000000" pitchFamily="2" charset="2"/>
              <a:buChar char="§"/>
            </a:pPr>
            <a:endParaRPr lang="sv-SE" sz="500" dirty="0">
              <a:latin typeface="+mj-lt"/>
            </a:endParaRPr>
          </a:p>
          <a:p>
            <a:pPr marL="285750" indent="-285750" algn="l">
              <a:buClr>
                <a:srgbClr val="C00000"/>
              </a:buClr>
              <a:buFont typeface="Wingdings" panose="05000000000000000000" pitchFamily="2" charset="2"/>
              <a:buChar char="§"/>
            </a:pPr>
            <a:r>
              <a:rPr lang="sv-SE" sz="1600" dirty="0"/>
              <a:t>Säkra gaturummets karaktär</a:t>
            </a:r>
          </a:p>
          <a:p>
            <a:pPr marL="285750" indent="-285750" algn="l">
              <a:buClr>
                <a:srgbClr val="C00000"/>
              </a:buClr>
              <a:buFont typeface="Wingdings" panose="05000000000000000000" pitchFamily="2" charset="2"/>
              <a:buChar char="§"/>
            </a:pPr>
            <a:endParaRPr lang="sv-SE" sz="500" dirty="0"/>
          </a:p>
          <a:p>
            <a:pPr marL="285750" indent="-285750">
              <a:buClr>
                <a:srgbClr val="C00000"/>
              </a:buClr>
              <a:buFont typeface="Wingdings" panose="05000000000000000000" pitchFamily="2" charset="2"/>
              <a:buChar char="§"/>
            </a:pPr>
            <a:r>
              <a:rPr lang="sv-SE" sz="1600" dirty="0"/>
              <a:t>Skapa variation inom ett gemensamt tema</a:t>
            </a:r>
            <a:r>
              <a:rPr lang="sv-SE" sz="1600" dirty="0">
                <a:latin typeface="+mj-lt"/>
              </a:rPr>
              <a:t> och en blandning av bostäder/verksamheter</a:t>
            </a:r>
          </a:p>
          <a:p>
            <a:pPr marL="285750" indent="-285750">
              <a:buClr>
                <a:srgbClr val="C00000"/>
              </a:buClr>
              <a:buFont typeface="Wingdings" panose="05000000000000000000" pitchFamily="2" charset="2"/>
              <a:buChar char="§"/>
            </a:pPr>
            <a:endParaRPr lang="sv-SE" sz="500" dirty="0">
              <a:latin typeface="+mj-lt"/>
            </a:endParaRPr>
          </a:p>
          <a:p>
            <a:pPr marL="285750" indent="-285750" algn="l">
              <a:buClr>
                <a:srgbClr val="C00000"/>
              </a:buClr>
              <a:buFont typeface="Wingdings" panose="05000000000000000000" pitchFamily="2" charset="2"/>
              <a:buChar char="§"/>
            </a:pPr>
            <a:r>
              <a:rPr lang="sv-SE" sz="1600" dirty="0">
                <a:latin typeface="+mj-lt"/>
              </a:rPr>
              <a:t>Använd gestaltnings-/kvalitetsprogram och markanvisning som stöd.</a:t>
            </a:r>
          </a:p>
        </p:txBody>
      </p:sp>
    </p:spTree>
    <p:extLst>
      <p:ext uri="{BB962C8B-B14F-4D97-AF65-F5344CB8AC3E}">
        <p14:creationId xmlns:p14="http://schemas.microsoft.com/office/powerpoint/2010/main" val="239141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B047-66E6-90A4-0DF3-9232037B2FE0}"/>
            </a:ext>
          </a:extLst>
        </p:cNvPr>
        <p:cNvGrpSpPr/>
        <p:nvPr/>
      </p:nvGrpSpPr>
      <p:grpSpPr>
        <a:xfrm>
          <a:off x="0" y="0"/>
          <a:ext cx="0" cy="0"/>
          <a:chOff x="0" y="0"/>
          <a:chExt cx="0" cy="0"/>
        </a:xfrm>
      </p:grpSpPr>
      <p:sp>
        <p:nvSpPr>
          <p:cNvPr id="32" name="Rubrik 31">
            <a:extLst>
              <a:ext uri="{FF2B5EF4-FFF2-40B4-BE49-F238E27FC236}">
                <a16:creationId xmlns:a16="http://schemas.microsoft.com/office/drawing/2014/main" id="{F9CEC36C-18E6-1283-2942-E493FD442AD4}"/>
              </a:ext>
            </a:extLst>
          </p:cNvPr>
          <p:cNvSpPr>
            <a:spLocks noGrp="1"/>
          </p:cNvSpPr>
          <p:nvPr>
            <p:ph type="title"/>
          </p:nvPr>
        </p:nvSpPr>
        <p:spPr>
          <a:xfrm>
            <a:off x="468000" y="270000"/>
            <a:ext cx="7128336" cy="810000"/>
          </a:xfrm>
        </p:spPr>
        <p:txBody>
          <a:bodyPr>
            <a:normAutofit fontScale="90000"/>
          </a:bodyPr>
          <a:lstStyle/>
          <a:p>
            <a:r>
              <a:rPr lang="sv-SE" dirty="0"/>
              <a:t>Bygglovet </a:t>
            </a:r>
            <a:br>
              <a:rPr lang="sv-SE" dirty="0"/>
            </a:br>
            <a:r>
              <a:rPr lang="sv-SE" sz="2800" dirty="0"/>
              <a:t>–</a:t>
            </a:r>
            <a:r>
              <a:rPr lang="sv-SE" sz="2700" dirty="0"/>
              <a:t> omsätter trädgårdsstadens gestaltning i praktiken</a:t>
            </a:r>
          </a:p>
        </p:txBody>
      </p:sp>
      <p:sp>
        <p:nvSpPr>
          <p:cNvPr id="33" name="Platshållare för innehåll 32">
            <a:extLst>
              <a:ext uri="{FF2B5EF4-FFF2-40B4-BE49-F238E27FC236}">
                <a16:creationId xmlns:a16="http://schemas.microsoft.com/office/drawing/2014/main" id="{7F1266E9-ED15-744C-C247-B1D47EFD44E3}"/>
              </a:ext>
            </a:extLst>
          </p:cNvPr>
          <p:cNvSpPr>
            <a:spLocks noGrp="1"/>
          </p:cNvSpPr>
          <p:nvPr>
            <p:ph idx="1"/>
          </p:nvPr>
        </p:nvSpPr>
        <p:spPr>
          <a:xfrm>
            <a:off x="468000" y="1419622"/>
            <a:ext cx="5184120" cy="3928500"/>
          </a:xfrm>
        </p:spPr>
        <p:txBody>
          <a:bodyPr>
            <a:normAutofit fontScale="70000" lnSpcReduction="20000"/>
          </a:bodyPr>
          <a:lstStyle/>
          <a:p>
            <a:pPr marL="342900" indent="-342900">
              <a:buFont typeface="Wingdings" panose="05000000000000000000" pitchFamily="2" charset="2"/>
              <a:buChar char="§"/>
            </a:pPr>
            <a:r>
              <a:rPr lang="sv-SE" sz="2300" dirty="0"/>
              <a:t>Bygglovsprövningen säkerställer att:</a:t>
            </a:r>
          </a:p>
          <a:p>
            <a:pPr marL="1058863" lvl="1" indent="-342900">
              <a:buFont typeface="Courier New" panose="02070309020205020404" pitchFamily="49" charset="0"/>
              <a:buChar char="o"/>
            </a:pPr>
            <a:r>
              <a:rPr lang="sv-SE" dirty="0"/>
              <a:t>detaljplanens bestämmelse följs</a:t>
            </a:r>
          </a:p>
          <a:p>
            <a:pPr marL="1058863" lvl="1" indent="-342900">
              <a:buFont typeface="Courier New" panose="02070309020205020404" pitchFamily="49" charset="0"/>
              <a:buChar char="o"/>
            </a:pPr>
            <a:r>
              <a:rPr lang="sv-SE" dirty="0"/>
              <a:t>att PBL:s utformningskrav uppfylls: god form, färg, material, helhetsverkan, hänsyn till stads- och landskapsbild, natur- och kulturvärden.</a:t>
            </a:r>
          </a:p>
          <a:p>
            <a:pPr marL="1058863" lvl="1" indent="-342900">
              <a:spcBef>
                <a:spcPts val="0"/>
              </a:spcBef>
              <a:spcAft>
                <a:spcPts val="0"/>
              </a:spcAft>
              <a:buFont typeface="Courier New" panose="02070309020205020404" pitchFamily="49" charset="0"/>
              <a:buChar char="o"/>
            </a:pPr>
            <a:endParaRPr lang="sv-SE" sz="1400" dirty="0"/>
          </a:p>
          <a:p>
            <a:pPr marL="342900" indent="-342900">
              <a:buFont typeface="Wingdings" panose="05000000000000000000" pitchFamily="2" charset="2"/>
              <a:buChar char="§"/>
            </a:pPr>
            <a:r>
              <a:rPr lang="sv-SE" sz="2300" dirty="0"/>
              <a:t>Gestaltningen bedöms i flera skalor:</a:t>
            </a:r>
          </a:p>
          <a:p>
            <a:pPr lvl="1">
              <a:buFont typeface="Courier New" panose="02070309020205020404" pitchFamily="49" charset="0"/>
              <a:buChar char="o"/>
            </a:pPr>
            <a:r>
              <a:rPr lang="sv-SE" dirty="0"/>
              <a:t>hur byggnader passar in i helheten</a:t>
            </a:r>
          </a:p>
          <a:p>
            <a:pPr lvl="1">
              <a:buFont typeface="Courier New" panose="02070309020205020404" pitchFamily="49" charset="0"/>
              <a:buChar char="o"/>
            </a:pPr>
            <a:r>
              <a:rPr lang="sv-SE" dirty="0"/>
              <a:t>tomtens ordnande (t.ex. relation mellan byggnad, mark, parkering)</a:t>
            </a:r>
          </a:p>
          <a:p>
            <a:pPr lvl="1">
              <a:buFont typeface="Courier New" panose="02070309020205020404" pitchFamily="49" charset="0"/>
              <a:buChar char="o"/>
            </a:pPr>
            <a:r>
              <a:rPr lang="sv-SE" dirty="0"/>
              <a:t>detaljer: entréer, fönster, material, färgsättning.</a:t>
            </a:r>
          </a:p>
          <a:p>
            <a:pPr lvl="1">
              <a:spcBef>
                <a:spcPts val="0"/>
              </a:spcBef>
              <a:spcAft>
                <a:spcPts val="0"/>
              </a:spcAft>
              <a:buFont typeface="Courier New" panose="02070309020205020404" pitchFamily="49" charset="0"/>
              <a:buChar char="o"/>
            </a:pPr>
            <a:endParaRPr lang="sv-SE" sz="1400" dirty="0"/>
          </a:p>
          <a:p>
            <a:pPr marL="342900" indent="-342900">
              <a:buFont typeface="Wingdings" panose="05000000000000000000" pitchFamily="2" charset="2"/>
              <a:buChar char="§"/>
            </a:pPr>
            <a:r>
              <a:rPr lang="sv-SE" sz="2300" dirty="0"/>
              <a:t>Underlag som kan stödja bedömningen är planbeskrivning, gestaltnings- och kvalitetsprogram, arkitekturstrategi, bygganvisningar</a:t>
            </a:r>
            <a:r>
              <a:rPr lang="sv-SE" dirty="0"/>
              <a:t>	</a:t>
            </a:r>
          </a:p>
        </p:txBody>
      </p:sp>
      <p:pic>
        <p:nvPicPr>
          <p:cNvPr id="5" name="Bildobjekt 4">
            <a:extLst>
              <a:ext uri="{FF2B5EF4-FFF2-40B4-BE49-F238E27FC236}">
                <a16:creationId xmlns:a16="http://schemas.microsoft.com/office/drawing/2014/main" id="{1F0F2D45-3F7A-D322-634D-FA324EBA5D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0" y="2713260"/>
            <a:ext cx="3239712" cy="2160240"/>
          </a:xfrm>
          <a:prstGeom prst="rect">
            <a:avLst/>
          </a:prstGeom>
        </p:spPr>
      </p:pic>
      <p:sp>
        <p:nvSpPr>
          <p:cNvPr id="2" name="textruta 1">
            <a:extLst>
              <a:ext uri="{FF2B5EF4-FFF2-40B4-BE49-F238E27FC236}">
                <a16:creationId xmlns:a16="http://schemas.microsoft.com/office/drawing/2014/main" id="{E3B7EB8D-6D05-F7E1-6CF5-DFC4B876B63A}"/>
              </a:ext>
            </a:extLst>
          </p:cNvPr>
          <p:cNvSpPr txBox="1"/>
          <p:nvPr/>
        </p:nvSpPr>
        <p:spPr>
          <a:xfrm>
            <a:off x="6731592" y="4673445"/>
            <a:ext cx="2160240" cy="200055"/>
          </a:xfrm>
          <a:prstGeom prst="rect">
            <a:avLst/>
          </a:prstGeom>
          <a:noFill/>
        </p:spPr>
        <p:txBody>
          <a:bodyPr wrap="square" rtlCol="0">
            <a:spAutoFit/>
          </a:bodyPr>
          <a:lstStyle/>
          <a:p>
            <a:pPr algn="r"/>
            <a:r>
              <a:rPr lang="sv-SE" sz="700" dirty="0"/>
              <a:t>Foto: </a:t>
            </a:r>
            <a:r>
              <a:rPr lang="sv-SE" sz="700" dirty="0" err="1"/>
              <a:t>Scandinav</a:t>
            </a:r>
            <a:r>
              <a:rPr lang="sv-SE" sz="700" dirty="0">
                <a:solidFill>
                  <a:schemeClr val="bg1"/>
                </a:solidFill>
              </a:rPr>
              <a:t>.</a:t>
            </a:r>
          </a:p>
        </p:txBody>
      </p:sp>
    </p:spTree>
    <p:extLst>
      <p:ext uri="{BB962C8B-B14F-4D97-AF65-F5344CB8AC3E}">
        <p14:creationId xmlns:p14="http://schemas.microsoft.com/office/powerpoint/2010/main" val="1163353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6B9DD-1049-AFC0-9EA2-59EEF2D07BCD}"/>
            </a:ext>
          </a:extLst>
        </p:cNvPr>
        <p:cNvGrpSpPr/>
        <p:nvPr/>
      </p:nvGrpSpPr>
      <p:grpSpPr>
        <a:xfrm>
          <a:off x="0" y="0"/>
          <a:ext cx="0" cy="0"/>
          <a:chOff x="0" y="0"/>
          <a:chExt cx="0" cy="0"/>
        </a:xfrm>
      </p:grpSpPr>
      <p:sp>
        <p:nvSpPr>
          <p:cNvPr id="32" name="Rubrik 31">
            <a:extLst>
              <a:ext uri="{FF2B5EF4-FFF2-40B4-BE49-F238E27FC236}">
                <a16:creationId xmlns:a16="http://schemas.microsoft.com/office/drawing/2014/main" id="{53375144-4EAE-D92E-151A-7D350EA551B2}"/>
              </a:ext>
            </a:extLst>
          </p:cNvPr>
          <p:cNvSpPr>
            <a:spLocks noGrp="1"/>
          </p:cNvSpPr>
          <p:nvPr>
            <p:ph type="title"/>
          </p:nvPr>
        </p:nvSpPr>
        <p:spPr>
          <a:xfrm>
            <a:off x="468000" y="270000"/>
            <a:ext cx="4968096" cy="810000"/>
          </a:xfrm>
        </p:spPr>
        <p:txBody>
          <a:bodyPr>
            <a:noAutofit/>
          </a:bodyPr>
          <a:lstStyle/>
          <a:p>
            <a:r>
              <a:rPr lang="sv-SE" sz="2700" dirty="0"/>
              <a:t>Anläggning och förvaltning</a:t>
            </a:r>
            <a:br>
              <a:rPr lang="sv-SE" sz="2700" dirty="0"/>
            </a:br>
            <a:r>
              <a:rPr lang="sv-SE" sz="2400" dirty="0"/>
              <a:t>– tänk långsiktigt</a:t>
            </a:r>
          </a:p>
        </p:txBody>
      </p:sp>
      <p:sp>
        <p:nvSpPr>
          <p:cNvPr id="33" name="Platshållare för innehåll 32">
            <a:extLst>
              <a:ext uri="{FF2B5EF4-FFF2-40B4-BE49-F238E27FC236}">
                <a16:creationId xmlns:a16="http://schemas.microsoft.com/office/drawing/2014/main" id="{37A606CB-3E1F-F358-DBE5-15CAAE1F5782}"/>
              </a:ext>
            </a:extLst>
          </p:cNvPr>
          <p:cNvSpPr>
            <a:spLocks noGrp="1"/>
          </p:cNvSpPr>
          <p:nvPr>
            <p:ph idx="1"/>
          </p:nvPr>
        </p:nvSpPr>
        <p:spPr>
          <a:xfrm>
            <a:off x="495622" y="1498500"/>
            <a:ext cx="4752072" cy="3375000"/>
          </a:xfrm>
        </p:spPr>
        <p:txBody>
          <a:bodyPr>
            <a:normAutofit lnSpcReduction="10000"/>
          </a:bodyPr>
          <a:lstStyle/>
          <a:p>
            <a:pPr marL="342900" indent="-342900">
              <a:buFont typeface="Wingdings" panose="05000000000000000000" pitchFamily="2" charset="2"/>
              <a:buChar char="§"/>
            </a:pPr>
            <a:r>
              <a:rPr lang="sv-SE" sz="1800" dirty="0"/>
              <a:t>Hantera förvaltnings- och skötselfrågor tidigt i processen</a:t>
            </a:r>
          </a:p>
          <a:p>
            <a:pPr marL="342900" indent="-342900">
              <a:buFont typeface="Wingdings" panose="05000000000000000000" pitchFamily="2" charset="2"/>
              <a:buChar char="§"/>
            </a:pPr>
            <a:r>
              <a:rPr lang="sv-SE" sz="1800" dirty="0"/>
              <a:t>Väg anläggnings- och skötselkostnader mot långsiktiga samhällsvinster</a:t>
            </a:r>
          </a:p>
          <a:p>
            <a:pPr marL="342900" indent="-342900">
              <a:buFont typeface="Wingdings" panose="05000000000000000000" pitchFamily="2" charset="2"/>
              <a:buChar char="§"/>
            </a:pPr>
            <a:r>
              <a:rPr lang="sv-SE" sz="1800" dirty="0"/>
              <a:t>Integrera naturbaserade lösningar</a:t>
            </a:r>
          </a:p>
          <a:p>
            <a:endParaRPr lang="sv-SE" sz="1800" dirty="0"/>
          </a:p>
          <a:p>
            <a:r>
              <a:rPr lang="sv-SE" sz="1800" dirty="0"/>
              <a:t>Medskick till kommuner:</a:t>
            </a:r>
          </a:p>
          <a:p>
            <a:pPr marL="1058863" lvl="1" indent="-342900">
              <a:buFont typeface="Wingdings" panose="05000000000000000000" pitchFamily="2" charset="2"/>
              <a:buChar char="§"/>
            </a:pPr>
            <a:r>
              <a:rPr lang="sv-SE" sz="1600" dirty="0"/>
              <a:t>agera förebild på allmän platsmark</a:t>
            </a:r>
          </a:p>
          <a:p>
            <a:pPr marL="1058863" lvl="1" indent="-342900">
              <a:buFont typeface="Wingdings" panose="05000000000000000000" pitchFamily="2" charset="2"/>
              <a:buChar char="§"/>
            </a:pPr>
            <a:r>
              <a:rPr lang="sv-SE" sz="1600" dirty="0"/>
              <a:t>stötta boende/föreningar med råd om trädgårdsskötsel och odling</a:t>
            </a:r>
          </a:p>
          <a:p>
            <a:pPr marL="1058863" lvl="1" indent="-342900">
              <a:buFont typeface="Wingdings" panose="05000000000000000000" pitchFamily="2" charset="2"/>
              <a:buChar char="§"/>
            </a:pPr>
            <a:r>
              <a:rPr lang="sv-SE" sz="1600" dirty="0"/>
              <a:t>använd innovativa skötselmetoder.</a:t>
            </a:r>
          </a:p>
        </p:txBody>
      </p:sp>
      <p:pic>
        <p:nvPicPr>
          <p:cNvPr id="3" name="Bildobjekt 2">
            <a:extLst>
              <a:ext uri="{FF2B5EF4-FFF2-40B4-BE49-F238E27FC236}">
                <a16:creationId xmlns:a16="http://schemas.microsoft.com/office/drawing/2014/main" id="{D45560C5-E422-AB9F-1AE8-42371BE7B650}"/>
              </a:ext>
            </a:extLst>
          </p:cNvPr>
          <p:cNvPicPr>
            <a:picLocks noChangeAspect="1"/>
          </p:cNvPicPr>
          <p:nvPr/>
        </p:nvPicPr>
        <p:blipFill>
          <a:blip r:embed="rId3" cstate="print">
            <a:extLst>
              <a:ext uri="{28A0092B-C50C-407E-A947-70E740481C1C}">
                <a14:useLocalDpi xmlns:a14="http://schemas.microsoft.com/office/drawing/2010/main" val="0"/>
              </a:ext>
            </a:extLst>
          </a:blip>
          <a:srcRect t="-1" b="13215"/>
          <a:stretch>
            <a:fillRect/>
          </a:stretch>
        </p:blipFill>
        <p:spPr>
          <a:xfrm rot="5400000">
            <a:off x="4927611" y="897817"/>
            <a:ext cx="5143500" cy="3347865"/>
          </a:xfrm>
          <a:prstGeom prst="rect">
            <a:avLst/>
          </a:prstGeom>
        </p:spPr>
      </p:pic>
      <p:sp>
        <p:nvSpPr>
          <p:cNvPr id="2" name="textruta 1">
            <a:extLst>
              <a:ext uri="{FF2B5EF4-FFF2-40B4-BE49-F238E27FC236}">
                <a16:creationId xmlns:a16="http://schemas.microsoft.com/office/drawing/2014/main" id="{D0FAE1BF-147B-CAD5-71C8-4BB47AF93639}"/>
              </a:ext>
            </a:extLst>
          </p:cNvPr>
          <p:cNvSpPr txBox="1"/>
          <p:nvPr/>
        </p:nvSpPr>
        <p:spPr>
          <a:xfrm>
            <a:off x="7030755" y="4943445"/>
            <a:ext cx="2160240" cy="200055"/>
          </a:xfrm>
          <a:prstGeom prst="rect">
            <a:avLst/>
          </a:prstGeom>
          <a:noFill/>
        </p:spPr>
        <p:txBody>
          <a:bodyPr wrap="square" rtlCol="0">
            <a:spAutoFit/>
          </a:bodyPr>
          <a:lstStyle/>
          <a:p>
            <a:pPr algn="r"/>
            <a:r>
              <a:rPr lang="sv-SE" sz="700" dirty="0">
                <a:solidFill>
                  <a:schemeClr val="bg1"/>
                </a:solidFill>
              </a:rPr>
              <a:t>Eds Allé. Foto: Boverket.</a:t>
            </a:r>
          </a:p>
        </p:txBody>
      </p:sp>
    </p:spTree>
    <p:extLst>
      <p:ext uri="{BB962C8B-B14F-4D97-AF65-F5344CB8AC3E}">
        <p14:creationId xmlns:p14="http://schemas.microsoft.com/office/powerpoint/2010/main" val="1294604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3B9CC3-5095-FFB7-8D73-B7AAB9DDCBCC}"/>
              </a:ext>
            </a:extLst>
          </p:cNvPr>
          <p:cNvSpPr>
            <a:spLocks noGrp="1"/>
          </p:cNvSpPr>
          <p:nvPr>
            <p:ph type="title"/>
          </p:nvPr>
        </p:nvSpPr>
        <p:spPr/>
        <p:txBody>
          <a:bodyPr>
            <a:normAutofit/>
          </a:bodyPr>
          <a:lstStyle/>
          <a:p>
            <a:r>
              <a:rPr lang="sv-SE" sz="2700" dirty="0"/>
              <a:t>Exempelsamling</a:t>
            </a:r>
          </a:p>
        </p:txBody>
      </p:sp>
      <p:pic>
        <p:nvPicPr>
          <p:cNvPr id="7" name="Platshållare för innehåll 6">
            <a:extLst>
              <a:ext uri="{FF2B5EF4-FFF2-40B4-BE49-F238E27FC236}">
                <a16:creationId xmlns:a16="http://schemas.microsoft.com/office/drawing/2014/main" id="{15E6FEDF-AB85-446A-5B18-7D6C3976278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8035" y="1315284"/>
            <a:ext cx="1713582" cy="1143540"/>
          </a:xfrm>
        </p:spPr>
      </p:pic>
      <p:sp>
        <p:nvSpPr>
          <p:cNvPr id="5" name="textruta 4">
            <a:extLst>
              <a:ext uri="{FF2B5EF4-FFF2-40B4-BE49-F238E27FC236}">
                <a16:creationId xmlns:a16="http://schemas.microsoft.com/office/drawing/2014/main" id="{3410D69F-55C2-2352-4FE6-06CAD6489806}"/>
              </a:ext>
            </a:extLst>
          </p:cNvPr>
          <p:cNvSpPr txBox="1"/>
          <p:nvPr/>
        </p:nvSpPr>
        <p:spPr>
          <a:xfrm>
            <a:off x="391949" y="2441295"/>
            <a:ext cx="2713764" cy="419695"/>
          </a:xfrm>
          <a:prstGeom prst="rect">
            <a:avLst/>
          </a:prstGeom>
          <a:noFill/>
        </p:spPr>
        <p:txBody>
          <a:bodyPr wrap="square">
            <a:spAutoFit/>
          </a:bodyPr>
          <a:lstStyle/>
          <a:p>
            <a:r>
              <a:rPr lang="sv-SE" sz="1200" dirty="0"/>
              <a:t>Tullinge trädgårdsstad, </a:t>
            </a:r>
            <a:br>
              <a:rPr lang="sv-SE" sz="1200" dirty="0"/>
            </a:br>
            <a:r>
              <a:rPr lang="sv-SE" sz="1200" dirty="0"/>
              <a:t>Botkyrka kommun</a:t>
            </a:r>
          </a:p>
        </p:txBody>
      </p:sp>
      <p:sp>
        <p:nvSpPr>
          <p:cNvPr id="9" name="textruta 8">
            <a:extLst>
              <a:ext uri="{FF2B5EF4-FFF2-40B4-BE49-F238E27FC236}">
                <a16:creationId xmlns:a16="http://schemas.microsoft.com/office/drawing/2014/main" id="{757CC4BB-8336-FF39-0AE7-191F5CB011C7}"/>
              </a:ext>
            </a:extLst>
          </p:cNvPr>
          <p:cNvSpPr txBox="1"/>
          <p:nvPr/>
        </p:nvSpPr>
        <p:spPr>
          <a:xfrm>
            <a:off x="2242993" y="2449188"/>
            <a:ext cx="3384376" cy="461665"/>
          </a:xfrm>
          <a:prstGeom prst="rect">
            <a:avLst/>
          </a:prstGeom>
          <a:noFill/>
        </p:spPr>
        <p:txBody>
          <a:bodyPr wrap="square">
            <a:spAutoFit/>
          </a:bodyPr>
          <a:lstStyle/>
          <a:p>
            <a:r>
              <a:rPr lang="sv-SE" sz="1200" dirty="0"/>
              <a:t>Stångby, </a:t>
            </a:r>
            <a:br>
              <a:rPr lang="sv-SE" sz="1200" dirty="0"/>
            </a:br>
            <a:r>
              <a:rPr lang="sv-SE" sz="1200" dirty="0"/>
              <a:t>Lunds kommun</a:t>
            </a:r>
          </a:p>
        </p:txBody>
      </p:sp>
      <p:pic>
        <p:nvPicPr>
          <p:cNvPr id="11" name="Bildobjekt 10">
            <a:extLst>
              <a:ext uri="{FF2B5EF4-FFF2-40B4-BE49-F238E27FC236}">
                <a16:creationId xmlns:a16="http://schemas.microsoft.com/office/drawing/2014/main" id="{EEB54F9D-48D2-1ED5-04E9-A4D0D048FA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8946" y="1319058"/>
            <a:ext cx="1524720" cy="1143540"/>
          </a:xfrm>
          <a:prstGeom prst="rect">
            <a:avLst/>
          </a:prstGeom>
        </p:spPr>
      </p:pic>
      <p:sp>
        <p:nvSpPr>
          <p:cNvPr id="12" name="Platshållare för innehåll 32">
            <a:extLst>
              <a:ext uri="{FF2B5EF4-FFF2-40B4-BE49-F238E27FC236}">
                <a16:creationId xmlns:a16="http://schemas.microsoft.com/office/drawing/2014/main" id="{599D3EB1-C066-8415-6147-059A2461886F}"/>
              </a:ext>
            </a:extLst>
          </p:cNvPr>
          <p:cNvSpPr txBox="1">
            <a:spLocks/>
          </p:cNvSpPr>
          <p:nvPr/>
        </p:nvSpPr>
        <p:spPr>
          <a:xfrm>
            <a:off x="7267574" y="4489079"/>
            <a:ext cx="2139366" cy="52322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300"/>
              </a:spcAft>
              <a:buClr>
                <a:srgbClr val="C10B25"/>
              </a:buClr>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715963" indent="-358775" algn="l" defTabSz="914400" rtl="0" eaLnBrk="1" latinLnBrk="0" hangingPunct="1">
              <a:spcBef>
                <a:spcPct val="20000"/>
              </a:spcBef>
              <a:spcAft>
                <a:spcPts val="300"/>
              </a:spcAft>
              <a:buClr>
                <a:srgbClr val="C10B25"/>
              </a:buClr>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2pPr>
            <a:lvl3pPr marL="1073150" indent="-357188" algn="l" defTabSz="914400" rtl="0" eaLnBrk="1" latinLnBrk="0" hangingPunct="1">
              <a:spcBef>
                <a:spcPct val="20000"/>
              </a:spcBef>
              <a:spcAft>
                <a:spcPts val="300"/>
              </a:spcAft>
              <a:buClr>
                <a:srgbClr val="C10B25"/>
              </a:buClr>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3pPr>
            <a:lvl4pPr marL="1438275" indent="-365125" algn="l" defTabSz="914400" rtl="0" eaLnBrk="1" latinLnBrk="0" hangingPunct="1">
              <a:spcBef>
                <a:spcPct val="20000"/>
              </a:spcBef>
              <a:spcAft>
                <a:spcPts val="300"/>
              </a:spcAft>
              <a:buClr>
                <a:srgbClr val="C10B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795463" indent="-357188" algn="l" defTabSz="914400" rtl="0" eaLnBrk="1" latinLnBrk="0" hangingPunct="1">
              <a:spcBef>
                <a:spcPct val="20000"/>
              </a:spcBef>
              <a:spcAft>
                <a:spcPts val="300"/>
              </a:spcAft>
              <a:buClr>
                <a:srgbClr val="C10B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sv-SE" sz="1200" dirty="0"/>
              <a:t>Nya Remonthagen,</a:t>
            </a:r>
            <a:br>
              <a:rPr lang="sv-SE" sz="1200" dirty="0"/>
            </a:br>
            <a:r>
              <a:rPr lang="sv-SE" sz="1200" dirty="0"/>
              <a:t>Östersunds kommun</a:t>
            </a:r>
          </a:p>
        </p:txBody>
      </p:sp>
      <p:pic>
        <p:nvPicPr>
          <p:cNvPr id="14" name="Bildobjekt 13">
            <a:extLst>
              <a:ext uri="{FF2B5EF4-FFF2-40B4-BE49-F238E27FC236}">
                <a16:creationId xmlns:a16="http://schemas.microsoft.com/office/drawing/2014/main" id="{D9FDC647-0B3A-394D-B7D6-34D559BC1F29}"/>
              </a:ext>
            </a:extLst>
          </p:cNvPr>
          <p:cNvPicPr>
            <a:picLocks noChangeAspect="1"/>
          </p:cNvPicPr>
          <p:nvPr/>
        </p:nvPicPr>
        <p:blipFill>
          <a:blip r:embed="rId5" cstate="print">
            <a:extLst>
              <a:ext uri="{28A0092B-C50C-407E-A947-70E740481C1C}">
                <a14:useLocalDpi xmlns:a14="http://schemas.microsoft.com/office/drawing/2010/main" val="0"/>
              </a:ext>
            </a:extLst>
          </a:blip>
          <a:srcRect t="34819" b="2933"/>
          <a:stretch>
            <a:fillRect/>
          </a:stretch>
        </p:blipFill>
        <p:spPr>
          <a:xfrm>
            <a:off x="3997388" y="1315075"/>
            <a:ext cx="1524720" cy="1145159"/>
          </a:xfrm>
          <a:prstGeom prst="rect">
            <a:avLst/>
          </a:prstGeom>
        </p:spPr>
      </p:pic>
      <p:sp>
        <p:nvSpPr>
          <p:cNvPr id="16" name="textruta 15">
            <a:extLst>
              <a:ext uri="{FF2B5EF4-FFF2-40B4-BE49-F238E27FC236}">
                <a16:creationId xmlns:a16="http://schemas.microsoft.com/office/drawing/2014/main" id="{260F94FF-EBD7-FE88-F9B1-4F0300CD4CC9}"/>
              </a:ext>
            </a:extLst>
          </p:cNvPr>
          <p:cNvSpPr txBox="1"/>
          <p:nvPr/>
        </p:nvSpPr>
        <p:spPr>
          <a:xfrm>
            <a:off x="3902562" y="2440480"/>
            <a:ext cx="3245684" cy="461665"/>
          </a:xfrm>
          <a:prstGeom prst="rect">
            <a:avLst/>
          </a:prstGeom>
          <a:noFill/>
        </p:spPr>
        <p:txBody>
          <a:bodyPr wrap="square">
            <a:spAutoFit/>
          </a:bodyPr>
          <a:lstStyle/>
          <a:p>
            <a:r>
              <a:rPr lang="sv-SE" sz="1200" dirty="0" err="1"/>
              <a:t>Sköndal</a:t>
            </a:r>
            <a:r>
              <a:rPr lang="sv-SE" sz="1200" dirty="0"/>
              <a:t>, </a:t>
            </a:r>
            <a:br>
              <a:rPr lang="sv-SE" sz="1200" dirty="0"/>
            </a:br>
            <a:r>
              <a:rPr lang="sv-SE" sz="1200" dirty="0"/>
              <a:t>Stockholms stad</a:t>
            </a:r>
          </a:p>
        </p:txBody>
      </p:sp>
      <p:pic>
        <p:nvPicPr>
          <p:cNvPr id="18" name="Bildobjekt 17">
            <a:extLst>
              <a:ext uri="{FF2B5EF4-FFF2-40B4-BE49-F238E27FC236}">
                <a16:creationId xmlns:a16="http://schemas.microsoft.com/office/drawing/2014/main" id="{DDEC9124-F143-8C8A-BFA8-ECD6DB4F7C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7143" y="1315075"/>
            <a:ext cx="1524720" cy="1143540"/>
          </a:xfrm>
          <a:prstGeom prst="rect">
            <a:avLst/>
          </a:prstGeom>
        </p:spPr>
      </p:pic>
      <p:sp>
        <p:nvSpPr>
          <p:cNvPr id="20" name="textruta 19">
            <a:extLst>
              <a:ext uri="{FF2B5EF4-FFF2-40B4-BE49-F238E27FC236}">
                <a16:creationId xmlns:a16="http://schemas.microsoft.com/office/drawing/2014/main" id="{08248C8B-EA94-0CD0-ED98-21B84D34C2DD}"/>
              </a:ext>
            </a:extLst>
          </p:cNvPr>
          <p:cNvSpPr txBox="1"/>
          <p:nvPr/>
        </p:nvSpPr>
        <p:spPr>
          <a:xfrm>
            <a:off x="5580619" y="2425171"/>
            <a:ext cx="1814196" cy="461665"/>
          </a:xfrm>
          <a:prstGeom prst="rect">
            <a:avLst/>
          </a:prstGeom>
          <a:noFill/>
        </p:spPr>
        <p:txBody>
          <a:bodyPr wrap="square">
            <a:spAutoFit/>
          </a:bodyPr>
          <a:lstStyle/>
          <a:p>
            <a:r>
              <a:rPr lang="sv-SE" sz="1200" dirty="0"/>
              <a:t>Hammarängen,</a:t>
            </a:r>
            <a:br>
              <a:rPr lang="sv-SE" sz="1200" dirty="0"/>
            </a:br>
            <a:r>
              <a:rPr lang="sv-SE" sz="1200" dirty="0"/>
              <a:t>Strängnäs kommun</a:t>
            </a:r>
          </a:p>
        </p:txBody>
      </p:sp>
      <p:sp>
        <p:nvSpPr>
          <p:cNvPr id="22" name="textruta 21">
            <a:extLst>
              <a:ext uri="{FF2B5EF4-FFF2-40B4-BE49-F238E27FC236}">
                <a16:creationId xmlns:a16="http://schemas.microsoft.com/office/drawing/2014/main" id="{71498A52-8A7C-F439-555E-58C8A47893C2}"/>
              </a:ext>
            </a:extLst>
          </p:cNvPr>
          <p:cNvSpPr txBox="1"/>
          <p:nvPr/>
        </p:nvSpPr>
        <p:spPr>
          <a:xfrm>
            <a:off x="7268821" y="2432504"/>
            <a:ext cx="1409518" cy="461665"/>
          </a:xfrm>
          <a:prstGeom prst="rect">
            <a:avLst/>
          </a:prstGeom>
          <a:noFill/>
        </p:spPr>
        <p:txBody>
          <a:bodyPr wrap="square">
            <a:spAutoFit/>
          </a:bodyPr>
          <a:lstStyle/>
          <a:p>
            <a:r>
              <a:rPr lang="sv-SE" sz="1200" dirty="0"/>
              <a:t>Biskopshagen, </a:t>
            </a:r>
            <a:br>
              <a:rPr lang="sv-SE" sz="1200" dirty="0"/>
            </a:br>
            <a:r>
              <a:rPr lang="sv-SE" sz="1200" dirty="0"/>
              <a:t>Växjö kommun</a:t>
            </a:r>
          </a:p>
        </p:txBody>
      </p:sp>
      <p:pic>
        <p:nvPicPr>
          <p:cNvPr id="24" name="Bildobjekt 23">
            <a:extLst>
              <a:ext uri="{FF2B5EF4-FFF2-40B4-BE49-F238E27FC236}">
                <a16:creationId xmlns:a16="http://schemas.microsoft.com/office/drawing/2014/main" id="{6BA61A5A-E591-96AB-4831-8AF266976E19}"/>
              </a:ext>
            </a:extLst>
          </p:cNvPr>
          <p:cNvPicPr>
            <a:picLocks noChangeAspect="1"/>
          </p:cNvPicPr>
          <p:nvPr/>
        </p:nvPicPr>
        <p:blipFill>
          <a:blip r:embed="rId7" cstate="print">
            <a:extLst>
              <a:ext uri="{28A0092B-C50C-407E-A947-70E740481C1C}">
                <a14:useLocalDpi xmlns:a14="http://schemas.microsoft.com/office/drawing/2010/main" val="0"/>
              </a:ext>
            </a:extLst>
          </a:blip>
          <a:srcRect l="10746"/>
          <a:stretch>
            <a:fillRect/>
          </a:stretch>
        </p:blipFill>
        <p:spPr>
          <a:xfrm>
            <a:off x="7337618" y="1317910"/>
            <a:ext cx="1530237" cy="1143540"/>
          </a:xfrm>
          <a:prstGeom prst="rect">
            <a:avLst/>
          </a:prstGeom>
        </p:spPr>
      </p:pic>
      <p:sp>
        <p:nvSpPr>
          <p:cNvPr id="26" name="textruta 25">
            <a:extLst>
              <a:ext uri="{FF2B5EF4-FFF2-40B4-BE49-F238E27FC236}">
                <a16:creationId xmlns:a16="http://schemas.microsoft.com/office/drawing/2014/main" id="{51ADB9B2-5802-CE61-C697-723BF3BD42DC}"/>
              </a:ext>
            </a:extLst>
          </p:cNvPr>
          <p:cNvSpPr txBox="1"/>
          <p:nvPr/>
        </p:nvSpPr>
        <p:spPr>
          <a:xfrm>
            <a:off x="391949" y="4517292"/>
            <a:ext cx="2286000" cy="461665"/>
          </a:xfrm>
          <a:prstGeom prst="rect">
            <a:avLst/>
          </a:prstGeom>
          <a:noFill/>
        </p:spPr>
        <p:txBody>
          <a:bodyPr wrap="square">
            <a:spAutoFit/>
          </a:bodyPr>
          <a:lstStyle/>
          <a:p>
            <a:r>
              <a:rPr lang="sv-SE" sz="1200" dirty="0"/>
              <a:t>Trädgårdsstaden Skövde, </a:t>
            </a:r>
            <a:br>
              <a:rPr lang="sv-SE" sz="1200" dirty="0"/>
            </a:br>
            <a:r>
              <a:rPr lang="sv-SE" sz="1200" dirty="0"/>
              <a:t>Skövde kommun</a:t>
            </a:r>
          </a:p>
        </p:txBody>
      </p:sp>
      <p:sp>
        <p:nvSpPr>
          <p:cNvPr id="28" name="textruta 27">
            <a:extLst>
              <a:ext uri="{FF2B5EF4-FFF2-40B4-BE49-F238E27FC236}">
                <a16:creationId xmlns:a16="http://schemas.microsoft.com/office/drawing/2014/main" id="{A4644440-29F9-9DEC-BF74-944557865C15}"/>
              </a:ext>
            </a:extLst>
          </p:cNvPr>
          <p:cNvSpPr txBox="1"/>
          <p:nvPr/>
        </p:nvSpPr>
        <p:spPr>
          <a:xfrm>
            <a:off x="2240334" y="4517292"/>
            <a:ext cx="1557666" cy="461665"/>
          </a:xfrm>
          <a:prstGeom prst="rect">
            <a:avLst/>
          </a:prstGeom>
          <a:noFill/>
        </p:spPr>
        <p:txBody>
          <a:bodyPr wrap="square">
            <a:spAutoFit/>
          </a:bodyPr>
          <a:lstStyle/>
          <a:p>
            <a:r>
              <a:rPr lang="sv-SE" sz="1200" dirty="0"/>
              <a:t>Biskopsgården, </a:t>
            </a:r>
            <a:br>
              <a:rPr lang="sv-SE" sz="1200" dirty="0"/>
            </a:br>
            <a:r>
              <a:rPr lang="sv-SE" sz="1200" dirty="0"/>
              <a:t>Göteborgs stad</a:t>
            </a:r>
          </a:p>
        </p:txBody>
      </p:sp>
      <p:sp>
        <p:nvSpPr>
          <p:cNvPr id="30" name="textruta 29">
            <a:extLst>
              <a:ext uri="{FF2B5EF4-FFF2-40B4-BE49-F238E27FC236}">
                <a16:creationId xmlns:a16="http://schemas.microsoft.com/office/drawing/2014/main" id="{9B9A2FE1-1FF8-55EE-83B6-B47740471B1C}"/>
              </a:ext>
            </a:extLst>
          </p:cNvPr>
          <p:cNvSpPr txBox="1"/>
          <p:nvPr/>
        </p:nvSpPr>
        <p:spPr>
          <a:xfrm>
            <a:off x="3897805" y="4492428"/>
            <a:ext cx="4572000" cy="461665"/>
          </a:xfrm>
          <a:prstGeom prst="rect">
            <a:avLst/>
          </a:prstGeom>
          <a:noFill/>
        </p:spPr>
        <p:txBody>
          <a:bodyPr wrap="square">
            <a:spAutoFit/>
          </a:bodyPr>
          <a:lstStyle/>
          <a:p>
            <a:r>
              <a:rPr lang="sv-SE" sz="1200" dirty="0"/>
              <a:t>Eds Allé, Upplands </a:t>
            </a:r>
            <a:br>
              <a:rPr lang="sv-SE" sz="1200" dirty="0"/>
            </a:br>
            <a:r>
              <a:rPr lang="sv-SE" sz="1200" dirty="0"/>
              <a:t>Väsby kommun</a:t>
            </a:r>
          </a:p>
        </p:txBody>
      </p:sp>
      <p:sp>
        <p:nvSpPr>
          <p:cNvPr id="32" name="textruta 31">
            <a:extLst>
              <a:ext uri="{FF2B5EF4-FFF2-40B4-BE49-F238E27FC236}">
                <a16:creationId xmlns:a16="http://schemas.microsoft.com/office/drawing/2014/main" id="{C3D53543-C4FA-B4E7-D631-F9B502FE6408}"/>
              </a:ext>
            </a:extLst>
          </p:cNvPr>
          <p:cNvSpPr txBox="1"/>
          <p:nvPr/>
        </p:nvSpPr>
        <p:spPr>
          <a:xfrm>
            <a:off x="5600080" y="4489079"/>
            <a:ext cx="1153813" cy="461665"/>
          </a:xfrm>
          <a:prstGeom prst="rect">
            <a:avLst/>
          </a:prstGeom>
          <a:noFill/>
        </p:spPr>
        <p:txBody>
          <a:bodyPr wrap="square">
            <a:spAutoFit/>
          </a:bodyPr>
          <a:lstStyle/>
          <a:p>
            <a:r>
              <a:rPr lang="sv-SE" sz="1200" dirty="0" err="1"/>
              <a:t>Husiegård</a:t>
            </a:r>
            <a:r>
              <a:rPr lang="sv-SE" sz="1200" dirty="0"/>
              <a:t>, </a:t>
            </a:r>
            <a:br>
              <a:rPr lang="sv-SE" sz="1200" dirty="0"/>
            </a:br>
            <a:r>
              <a:rPr lang="sv-SE" sz="1200" dirty="0"/>
              <a:t>Malmö stad</a:t>
            </a:r>
          </a:p>
        </p:txBody>
      </p:sp>
      <p:pic>
        <p:nvPicPr>
          <p:cNvPr id="34" name="Bildobjekt 33">
            <a:extLst>
              <a:ext uri="{FF2B5EF4-FFF2-40B4-BE49-F238E27FC236}">
                <a16:creationId xmlns:a16="http://schemas.microsoft.com/office/drawing/2014/main" id="{6FA9A24F-06C3-300E-90BB-6FDF0EB41DD7}"/>
              </a:ext>
            </a:extLst>
          </p:cNvPr>
          <p:cNvPicPr>
            <a:picLocks noChangeAspect="1"/>
          </p:cNvPicPr>
          <p:nvPr/>
        </p:nvPicPr>
        <p:blipFill>
          <a:blip r:embed="rId8" cstate="print">
            <a:extLst>
              <a:ext uri="{28A0092B-C50C-407E-A947-70E740481C1C}">
                <a14:useLocalDpi xmlns:a14="http://schemas.microsoft.com/office/drawing/2010/main" val="0"/>
              </a:ext>
            </a:extLst>
          </a:blip>
          <a:srcRect b="11487"/>
          <a:stretch>
            <a:fillRect/>
          </a:stretch>
        </p:blipFill>
        <p:spPr>
          <a:xfrm>
            <a:off x="488035" y="3363838"/>
            <a:ext cx="1713582" cy="1137672"/>
          </a:xfrm>
          <a:prstGeom prst="rect">
            <a:avLst/>
          </a:prstGeom>
        </p:spPr>
      </p:pic>
      <p:pic>
        <p:nvPicPr>
          <p:cNvPr id="36" name="Bildobjekt 35">
            <a:extLst>
              <a:ext uri="{FF2B5EF4-FFF2-40B4-BE49-F238E27FC236}">
                <a16:creationId xmlns:a16="http://schemas.microsoft.com/office/drawing/2014/main" id="{BA2E88DA-FC39-92DE-E112-3333E84207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8706" y="3379620"/>
            <a:ext cx="802246" cy="1129717"/>
          </a:xfrm>
          <a:prstGeom prst="rect">
            <a:avLst/>
          </a:prstGeom>
        </p:spPr>
      </p:pic>
      <p:pic>
        <p:nvPicPr>
          <p:cNvPr id="38" name="Bildobjekt 37">
            <a:extLst>
              <a:ext uri="{FF2B5EF4-FFF2-40B4-BE49-F238E27FC236}">
                <a16:creationId xmlns:a16="http://schemas.microsoft.com/office/drawing/2014/main" id="{1B29B577-EAB5-4DD3-1CED-1B62760D056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18299" y="3385388"/>
            <a:ext cx="785625" cy="1116122"/>
          </a:xfrm>
          <a:prstGeom prst="rect">
            <a:avLst/>
          </a:prstGeom>
        </p:spPr>
      </p:pic>
      <p:pic>
        <p:nvPicPr>
          <p:cNvPr id="40" name="Bildobjekt 39">
            <a:extLst>
              <a:ext uri="{FF2B5EF4-FFF2-40B4-BE49-F238E27FC236}">
                <a16:creationId xmlns:a16="http://schemas.microsoft.com/office/drawing/2014/main" id="{F7CD2347-714A-8FDB-9D39-29BE1BD8655C}"/>
              </a:ext>
            </a:extLst>
          </p:cNvPr>
          <p:cNvPicPr>
            <a:picLocks noChangeAspect="1"/>
          </p:cNvPicPr>
          <p:nvPr/>
        </p:nvPicPr>
        <p:blipFill>
          <a:blip r:embed="rId11" cstate="print">
            <a:extLst>
              <a:ext uri="{28A0092B-C50C-407E-A947-70E740481C1C}">
                <a14:useLocalDpi xmlns:a14="http://schemas.microsoft.com/office/drawing/2010/main" val="0"/>
              </a:ext>
            </a:extLst>
          </a:blip>
          <a:srcRect b="1320"/>
          <a:stretch>
            <a:fillRect/>
          </a:stretch>
        </p:blipFill>
        <p:spPr>
          <a:xfrm>
            <a:off x="3998065" y="3372918"/>
            <a:ext cx="1524909" cy="1128591"/>
          </a:xfrm>
          <a:prstGeom prst="rect">
            <a:avLst/>
          </a:prstGeom>
        </p:spPr>
      </p:pic>
      <p:pic>
        <p:nvPicPr>
          <p:cNvPr id="42" name="Bildobjekt 41">
            <a:extLst>
              <a:ext uri="{FF2B5EF4-FFF2-40B4-BE49-F238E27FC236}">
                <a16:creationId xmlns:a16="http://schemas.microsoft.com/office/drawing/2014/main" id="{A12B51A3-1944-9909-4376-30BFEBDCE4B6}"/>
              </a:ext>
            </a:extLst>
          </p:cNvPr>
          <p:cNvPicPr>
            <a:picLocks noChangeAspect="1"/>
          </p:cNvPicPr>
          <p:nvPr/>
        </p:nvPicPr>
        <p:blipFill>
          <a:blip r:embed="rId12" cstate="print">
            <a:extLst>
              <a:ext uri="{28A0092B-C50C-407E-A947-70E740481C1C}">
                <a14:useLocalDpi xmlns:a14="http://schemas.microsoft.com/office/drawing/2010/main" val="0"/>
              </a:ext>
            </a:extLst>
          </a:blip>
          <a:srcRect r="9205"/>
          <a:stretch>
            <a:fillRect/>
          </a:stretch>
        </p:blipFill>
        <p:spPr>
          <a:xfrm>
            <a:off x="5661881" y="3365229"/>
            <a:ext cx="1543892" cy="1134172"/>
          </a:xfrm>
          <a:prstGeom prst="rect">
            <a:avLst/>
          </a:prstGeom>
        </p:spPr>
      </p:pic>
      <p:pic>
        <p:nvPicPr>
          <p:cNvPr id="44" name="Bildobjekt 43">
            <a:extLst>
              <a:ext uri="{FF2B5EF4-FFF2-40B4-BE49-F238E27FC236}">
                <a16:creationId xmlns:a16="http://schemas.microsoft.com/office/drawing/2014/main" id="{D6C9E70F-AE06-1A6E-2762-2332F67C64FA}"/>
              </a:ext>
            </a:extLst>
          </p:cNvPr>
          <p:cNvPicPr>
            <a:picLocks noChangeAspect="1"/>
          </p:cNvPicPr>
          <p:nvPr/>
        </p:nvPicPr>
        <p:blipFill>
          <a:blip r:embed="rId13" cstate="print">
            <a:extLst>
              <a:ext uri="{28A0092B-C50C-407E-A947-70E740481C1C}">
                <a14:useLocalDpi xmlns:a14="http://schemas.microsoft.com/office/drawing/2010/main" val="0"/>
              </a:ext>
            </a:extLst>
          </a:blip>
          <a:srcRect r="8626"/>
          <a:stretch>
            <a:fillRect/>
          </a:stretch>
        </p:blipFill>
        <p:spPr>
          <a:xfrm>
            <a:off x="7338259" y="3365930"/>
            <a:ext cx="1524909" cy="1126498"/>
          </a:xfrm>
          <a:prstGeom prst="rect">
            <a:avLst/>
          </a:prstGeom>
        </p:spPr>
      </p:pic>
    </p:spTree>
    <p:extLst>
      <p:ext uri="{BB962C8B-B14F-4D97-AF65-F5344CB8AC3E}">
        <p14:creationId xmlns:p14="http://schemas.microsoft.com/office/powerpoint/2010/main" val="2936864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B6D2FD-2788-EC2C-F318-92AE218BDE95}"/>
              </a:ext>
            </a:extLst>
          </p:cNvPr>
          <p:cNvSpPr>
            <a:spLocks noGrp="1"/>
          </p:cNvSpPr>
          <p:nvPr>
            <p:ph type="title"/>
          </p:nvPr>
        </p:nvSpPr>
        <p:spPr>
          <a:xfrm>
            <a:off x="468000" y="270000"/>
            <a:ext cx="5040104" cy="810000"/>
          </a:xfrm>
        </p:spPr>
        <p:txBody>
          <a:bodyPr>
            <a:normAutofit fontScale="90000"/>
          </a:bodyPr>
          <a:lstStyle/>
          <a:p>
            <a:r>
              <a:rPr lang="sv-SE" dirty="0"/>
              <a:t>Utmaningar som uppdraget </a:t>
            </a:r>
            <a:br>
              <a:rPr lang="sv-SE" dirty="0"/>
            </a:br>
            <a:r>
              <a:rPr lang="sv-SE" dirty="0"/>
              <a:t>har visat på</a:t>
            </a:r>
            <a:br>
              <a:rPr lang="sv-SE" b="1" dirty="0"/>
            </a:br>
            <a:endParaRPr lang="sv-SE" dirty="0"/>
          </a:p>
        </p:txBody>
      </p:sp>
      <p:sp>
        <p:nvSpPr>
          <p:cNvPr id="3" name="Platshållare för innehåll 2">
            <a:extLst>
              <a:ext uri="{FF2B5EF4-FFF2-40B4-BE49-F238E27FC236}">
                <a16:creationId xmlns:a16="http://schemas.microsoft.com/office/drawing/2014/main" id="{2858A3B3-6158-93BC-7699-B60C3B17DB74}"/>
              </a:ext>
            </a:extLst>
          </p:cNvPr>
          <p:cNvSpPr>
            <a:spLocks noGrp="1"/>
          </p:cNvSpPr>
          <p:nvPr>
            <p:ph idx="1"/>
          </p:nvPr>
        </p:nvSpPr>
        <p:spPr>
          <a:xfrm>
            <a:off x="539552" y="1426460"/>
            <a:ext cx="4896544" cy="3733014"/>
          </a:xfrm>
        </p:spPr>
        <p:txBody>
          <a:bodyPr>
            <a:normAutofit fontScale="70000" lnSpcReduction="20000"/>
          </a:bodyPr>
          <a:lstStyle/>
          <a:p>
            <a:pPr marL="342900" lvl="0" indent="-342900">
              <a:buFont typeface="Wingdings" panose="05000000000000000000" pitchFamily="2" charset="2"/>
              <a:buChar char="§"/>
            </a:pPr>
            <a:r>
              <a:rPr lang="sv-SE" sz="1900" dirty="0"/>
              <a:t>Det går inte att reglera ny vegetation och grönska på kvartersmark med plan- och bygglagen (SFS 2010:900).</a:t>
            </a:r>
          </a:p>
          <a:p>
            <a:pPr marL="342900" lvl="0" indent="-342900">
              <a:buFont typeface="Wingdings" panose="05000000000000000000" pitchFamily="2" charset="2"/>
              <a:buChar char="§"/>
            </a:pPr>
            <a:r>
              <a:rPr lang="sv-SE" sz="1900" dirty="0"/>
              <a:t>Bygglovsbefriade åtgärder kan innebära att planens intentioner och den gestaltade helheten över tid kan förändras.</a:t>
            </a:r>
          </a:p>
          <a:p>
            <a:pPr marL="342900" lvl="0" indent="-342900">
              <a:buFont typeface="Wingdings" panose="05000000000000000000" pitchFamily="2" charset="2"/>
              <a:buChar char="§"/>
            </a:pPr>
            <a:r>
              <a:rPr lang="sv-SE" sz="1900" dirty="0"/>
              <a:t>Social blandning kan vara svår att uppnå i praktiken eftersom upplåtelseformer inte kan regleras i detaljplan.</a:t>
            </a:r>
          </a:p>
          <a:p>
            <a:pPr marL="342900" lvl="0" indent="-342900">
              <a:buFont typeface="Wingdings" panose="05000000000000000000" pitchFamily="2" charset="2"/>
              <a:buChar char="§"/>
            </a:pPr>
            <a:r>
              <a:rPr lang="sv-SE" sz="1900" dirty="0"/>
              <a:t>Balansen täthet</a:t>
            </a:r>
            <a:r>
              <a:rPr lang="sv-SE" sz="1800" dirty="0"/>
              <a:t> – </a:t>
            </a:r>
            <a:r>
              <a:rPr lang="sv-SE" sz="1900" dirty="0"/>
              <a:t>grönska</a:t>
            </a:r>
            <a:r>
              <a:rPr lang="sv-SE" sz="1800" dirty="0"/>
              <a:t> – </a:t>
            </a:r>
            <a:r>
              <a:rPr lang="sv-SE" sz="1900" dirty="0"/>
              <a:t>platsanpassning kan vara en utmaning: krav på ekonomi, kollektivtrafik och teknik kan pressa bort småskaligheten och de gröna kvaliteterna.</a:t>
            </a:r>
          </a:p>
          <a:p>
            <a:pPr marL="342900" lvl="0" indent="-342900">
              <a:buFont typeface="Wingdings" panose="05000000000000000000" pitchFamily="2" charset="2"/>
              <a:buChar char="§"/>
            </a:pPr>
            <a:r>
              <a:rPr lang="sv-SE" sz="1900" dirty="0"/>
              <a:t>Tekniska normer (gator, parkering, ledningar, snöröjning) är inte alltid förenliga med målet om smala, gröna och sociala gaturum.</a:t>
            </a:r>
          </a:p>
          <a:p>
            <a:pPr marL="342900" lvl="0" indent="-342900">
              <a:buFont typeface="Wingdings" panose="05000000000000000000" pitchFamily="2" charset="2"/>
              <a:buChar char="§"/>
            </a:pPr>
            <a:r>
              <a:rPr lang="sv-SE" sz="1900" dirty="0"/>
              <a:t>Lång genomförandetid, många aktörer och personbyten kan göra det svårt att hålla fast vid visionen utan till exempel gestaltnings- och kvalitetsprogram, tydliga planbestämmelser och långsiktig samordning.</a:t>
            </a:r>
          </a:p>
          <a:p>
            <a:endParaRPr lang="sv-SE" dirty="0"/>
          </a:p>
        </p:txBody>
      </p:sp>
      <p:pic>
        <p:nvPicPr>
          <p:cNvPr id="5" name="Bildobjekt 4">
            <a:extLst>
              <a:ext uri="{FF2B5EF4-FFF2-40B4-BE49-F238E27FC236}">
                <a16:creationId xmlns:a16="http://schemas.microsoft.com/office/drawing/2014/main" id="{6091E102-E2A9-5993-C078-F695DB6CAD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856913" y="857350"/>
            <a:ext cx="5143499" cy="3430674"/>
          </a:xfrm>
          <a:prstGeom prst="rect">
            <a:avLst/>
          </a:prstGeom>
        </p:spPr>
      </p:pic>
      <p:sp>
        <p:nvSpPr>
          <p:cNvPr id="6" name="textruta 5">
            <a:extLst>
              <a:ext uri="{FF2B5EF4-FFF2-40B4-BE49-F238E27FC236}">
                <a16:creationId xmlns:a16="http://schemas.microsoft.com/office/drawing/2014/main" id="{7C56A844-8CE3-E99C-9296-1383ACB7C8FE}"/>
              </a:ext>
            </a:extLst>
          </p:cNvPr>
          <p:cNvSpPr txBox="1"/>
          <p:nvPr/>
        </p:nvSpPr>
        <p:spPr>
          <a:xfrm>
            <a:off x="7030755" y="4943445"/>
            <a:ext cx="2160240" cy="200055"/>
          </a:xfrm>
          <a:prstGeom prst="rect">
            <a:avLst/>
          </a:prstGeom>
          <a:noFill/>
        </p:spPr>
        <p:txBody>
          <a:bodyPr wrap="square" rtlCol="0">
            <a:spAutoFit/>
          </a:bodyPr>
          <a:lstStyle/>
          <a:p>
            <a:pPr algn="r"/>
            <a:r>
              <a:rPr lang="sv-SE" sz="700" dirty="0">
                <a:solidFill>
                  <a:schemeClr val="bg1"/>
                </a:solidFill>
              </a:rPr>
              <a:t>Kungsladugård. Foto: Boverket.</a:t>
            </a:r>
          </a:p>
        </p:txBody>
      </p:sp>
    </p:spTree>
    <p:extLst>
      <p:ext uri="{BB962C8B-B14F-4D97-AF65-F5344CB8AC3E}">
        <p14:creationId xmlns:p14="http://schemas.microsoft.com/office/powerpoint/2010/main" val="2359169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DC0A12A-D8EF-215A-367A-E7DB20D879F0}"/>
              </a:ext>
            </a:extLst>
          </p:cNvPr>
          <p:cNvSpPr>
            <a:spLocks noGrp="1"/>
          </p:cNvSpPr>
          <p:nvPr>
            <p:ph type="title"/>
          </p:nvPr>
        </p:nvSpPr>
        <p:spPr/>
        <p:txBody>
          <a:bodyPr/>
          <a:lstStyle/>
          <a:p>
            <a:r>
              <a:rPr lang="sv-SE" dirty="0"/>
              <a:t>Tack!</a:t>
            </a:r>
          </a:p>
        </p:txBody>
      </p:sp>
      <p:sp>
        <p:nvSpPr>
          <p:cNvPr id="3" name="Platshållare för innehåll 2">
            <a:extLst>
              <a:ext uri="{FF2B5EF4-FFF2-40B4-BE49-F238E27FC236}">
                <a16:creationId xmlns:a16="http://schemas.microsoft.com/office/drawing/2014/main" id="{9923A913-756D-7235-0222-FA34213D8AE8}"/>
              </a:ext>
            </a:extLst>
          </p:cNvPr>
          <p:cNvSpPr>
            <a:spLocks noGrp="1"/>
          </p:cNvSpPr>
          <p:nvPr>
            <p:ph idx="1"/>
          </p:nvPr>
        </p:nvSpPr>
        <p:spPr>
          <a:xfrm>
            <a:off x="539552" y="1080000"/>
            <a:ext cx="4464040" cy="1644782"/>
          </a:xfrm>
        </p:spPr>
        <p:txBody>
          <a:bodyPr/>
          <a:lstStyle/>
          <a:p>
            <a:endParaRPr lang="sv-SE" dirty="0">
              <a:solidFill>
                <a:srgbClr val="0000FF"/>
              </a:solidFill>
              <a:hlinkClick r:id="rId3">
                <a:extLst>
                  <a:ext uri="{A12FA001-AC4F-418D-AE19-62706E023703}">
                    <ahyp:hlinkClr xmlns:ahyp="http://schemas.microsoft.com/office/drawing/2018/hyperlinkcolor" val="tx"/>
                  </a:ext>
                </a:extLst>
              </a:hlinkClick>
            </a:endParaRPr>
          </a:p>
          <a:p>
            <a:r>
              <a:rPr lang="sv-SE" dirty="0">
                <a:solidFill>
                  <a:srgbClr val="0070C0"/>
                </a:solidFill>
                <a:hlinkClick r:id="rId3">
                  <a:extLst>
                    <a:ext uri="{A12FA001-AC4F-418D-AE19-62706E023703}">
                      <ahyp:hlinkClr xmlns:ahyp="http://schemas.microsoft.com/office/drawing/2018/hyperlinkcolor" val="tx"/>
                    </a:ext>
                  </a:extLst>
                </a:hlinkClick>
              </a:rPr>
              <a:t>Planera och gestalta trädgårdsstäder - Boverket</a:t>
            </a:r>
            <a:endParaRPr lang="sv-SE" dirty="0">
              <a:solidFill>
                <a:srgbClr val="0070C0"/>
              </a:solidFill>
            </a:endParaRPr>
          </a:p>
        </p:txBody>
      </p:sp>
      <p:pic>
        <p:nvPicPr>
          <p:cNvPr id="5" name="Bildobjekt 4">
            <a:extLst>
              <a:ext uri="{FF2B5EF4-FFF2-40B4-BE49-F238E27FC236}">
                <a16:creationId xmlns:a16="http://schemas.microsoft.com/office/drawing/2014/main" id="{D9D9B7D0-7B83-CA4D-F7A6-31ADDB9A1E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9048" y="270000"/>
            <a:ext cx="3352501" cy="4699939"/>
          </a:xfrm>
          <a:prstGeom prst="rect">
            <a:avLst/>
          </a:prstGeom>
        </p:spPr>
      </p:pic>
    </p:spTree>
    <p:extLst>
      <p:ext uri="{BB962C8B-B14F-4D97-AF65-F5344CB8AC3E}">
        <p14:creationId xmlns:p14="http://schemas.microsoft.com/office/powerpoint/2010/main" val="4101150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D6CE7D-CFD5-BF8B-FACC-84356F511411}"/>
              </a:ext>
            </a:extLst>
          </p:cNvPr>
          <p:cNvSpPr>
            <a:spLocks noGrp="1"/>
          </p:cNvSpPr>
          <p:nvPr>
            <p:ph type="title"/>
          </p:nvPr>
        </p:nvSpPr>
        <p:spPr/>
        <p:txBody>
          <a:bodyPr>
            <a:normAutofit/>
          </a:bodyPr>
          <a:lstStyle/>
          <a:p>
            <a:r>
              <a:rPr lang="sv-SE" sz="2700" dirty="0"/>
              <a:t>Kunskapsunderlag</a:t>
            </a:r>
          </a:p>
        </p:txBody>
      </p:sp>
      <p:sp>
        <p:nvSpPr>
          <p:cNvPr id="3" name="Platshållare för innehåll 2">
            <a:extLst>
              <a:ext uri="{FF2B5EF4-FFF2-40B4-BE49-F238E27FC236}">
                <a16:creationId xmlns:a16="http://schemas.microsoft.com/office/drawing/2014/main" id="{6865734F-C976-8698-BA2F-83D5127650FF}"/>
              </a:ext>
            </a:extLst>
          </p:cNvPr>
          <p:cNvSpPr>
            <a:spLocks noGrp="1"/>
          </p:cNvSpPr>
          <p:nvPr>
            <p:ph idx="1"/>
          </p:nvPr>
        </p:nvSpPr>
        <p:spPr>
          <a:xfrm>
            <a:off x="468000" y="1080000"/>
            <a:ext cx="4320024" cy="3375000"/>
          </a:xfrm>
        </p:spPr>
        <p:txBody>
          <a:bodyPr>
            <a:normAutofit lnSpcReduction="10000"/>
          </a:bodyPr>
          <a:lstStyle/>
          <a:p>
            <a:r>
              <a:rPr lang="sv-SE" sz="1900" dirty="0"/>
              <a:t>Fristående kunskapsrapporter, bl.a. om:</a:t>
            </a:r>
          </a:p>
          <a:p>
            <a:pPr lvl="1">
              <a:buFont typeface="Wingdings" panose="05000000000000000000" pitchFamily="2" charset="2"/>
              <a:buChar char="§"/>
            </a:pPr>
            <a:r>
              <a:rPr lang="sv-SE" sz="1600" dirty="0"/>
              <a:t>hälsoeffekter av natur och grönska</a:t>
            </a:r>
          </a:p>
          <a:p>
            <a:pPr lvl="1">
              <a:buFont typeface="Wingdings" panose="05000000000000000000" pitchFamily="2" charset="2"/>
              <a:buChar char="§"/>
            </a:pPr>
            <a:r>
              <a:rPr lang="sv-SE" sz="1600" dirty="0"/>
              <a:t>ekonomiska aspekter av anläggning och skötsel av grönytor</a:t>
            </a:r>
          </a:p>
          <a:p>
            <a:pPr lvl="1">
              <a:buFont typeface="Wingdings" panose="05000000000000000000" pitchFamily="2" charset="2"/>
              <a:buChar char="§"/>
            </a:pPr>
            <a:r>
              <a:rPr lang="sv-SE" sz="1600" dirty="0"/>
              <a:t>hälsoekonomiska effekter av trädgårdsstäder.</a:t>
            </a:r>
          </a:p>
          <a:p>
            <a:pPr marL="357188" lvl="1" indent="0">
              <a:buNone/>
            </a:pPr>
            <a:endParaRPr lang="sv-SE" sz="1600" dirty="0">
              <a:hlinkClick r:id="rId3">
                <a:extLst>
                  <a:ext uri="{A12FA001-AC4F-418D-AE19-62706E023703}">
                    <ahyp:hlinkClr xmlns:ahyp="http://schemas.microsoft.com/office/drawing/2018/hyperlinkcolor" val="tx"/>
                  </a:ext>
                </a:extLst>
              </a:hlinkClick>
            </a:endParaRPr>
          </a:p>
          <a:p>
            <a:pPr marL="357188" lvl="1" indent="0">
              <a:buNone/>
            </a:pPr>
            <a:endParaRPr lang="sv-SE" sz="1600" dirty="0">
              <a:hlinkClick r:id="rId3">
                <a:extLst>
                  <a:ext uri="{A12FA001-AC4F-418D-AE19-62706E023703}">
                    <ahyp:hlinkClr xmlns:ahyp="http://schemas.microsoft.com/office/drawing/2018/hyperlinkcolor" val="tx"/>
                  </a:ext>
                </a:extLst>
              </a:hlinkClick>
            </a:endParaRPr>
          </a:p>
          <a:p>
            <a:pPr marL="357188" lvl="1" indent="0">
              <a:buNone/>
            </a:pPr>
            <a:endParaRPr lang="sv-SE" sz="1600" dirty="0">
              <a:hlinkClick r:id="rId3">
                <a:extLst>
                  <a:ext uri="{A12FA001-AC4F-418D-AE19-62706E023703}">
                    <ahyp:hlinkClr xmlns:ahyp="http://schemas.microsoft.com/office/drawing/2018/hyperlinkcolor" val="tx"/>
                  </a:ext>
                </a:extLst>
              </a:hlinkClick>
            </a:endParaRPr>
          </a:p>
          <a:p>
            <a:pPr marL="0" lvl="1" indent="0">
              <a:buNone/>
            </a:pPr>
            <a:r>
              <a:rPr lang="sv-SE" sz="1200" dirty="0">
                <a:solidFill>
                  <a:srgbClr val="0070C0"/>
                </a:solidFill>
                <a:hlinkClick r:id="rId3">
                  <a:extLst>
                    <a:ext uri="{A12FA001-AC4F-418D-AE19-62706E023703}">
                      <ahyp:hlinkClr xmlns:ahyp="http://schemas.microsoft.com/office/drawing/2018/hyperlinkcolor" val="tx"/>
                    </a:ext>
                  </a:extLst>
                </a:hlinkClick>
              </a:rPr>
              <a:t>Planera och gestalta trädgårdsstäder - Boverket</a:t>
            </a:r>
            <a:endParaRPr lang="sv-SE" sz="1200" dirty="0">
              <a:solidFill>
                <a:srgbClr val="0070C0"/>
              </a:solidFill>
            </a:endParaRPr>
          </a:p>
          <a:p>
            <a:pPr lvl="1">
              <a:buFont typeface="Wingdings" panose="05000000000000000000" pitchFamily="2" charset="2"/>
              <a:buChar char="§"/>
            </a:pPr>
            <a:endParaRPr lang="sv-SE" sz="1600" dirty="0"/>
          </a:p>
          <a:p>
            <a:endParaRPr lang="sv-SE" dirty="0"/>
          </a:p>
        </p:txBody>
      </p:sp>
      <p:pic>
        <p:nvPicPr>
          <p:cNvPr id="7" name="Bildobjekt 6">
            <a:extLst>
              <a:ext uri="{FF2B5EF4-FFF2-40B4-BE49-F238E27FC236}">
                <a16:creationId xmlns:a16="http://schemas.microsoft.com/office/drawing/2014/main" id="{7C3F9FFB-9427-CB3E-B943-5CA369BE35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857642" y="856413"/>
            <a:ext cx="5143499" cy="3430674"/>
          </a:xfrm>
          <a:prstGeom prst="rect">
            <a:avLst/>
          </a:prstGeom>
        </p:spPr>
      </p:pic>
      <p:sp>
        <p:nvSpPr>
          <p:cNvPr id="8" name="textruta 7">
            <a:extLst>
              <a:ext uri="{FF2B5EF4-FFF2-40B4-BE49-F238E27FC236}">
                <a16:creationId xmlns:a16="http://schemas.microsoft.com/office/drawing/2014/main" id="{AE717262-998B-81F9-9597-82B9E8886B5C}"/>
              </a:ext>
            </a:extLst>
          </p:cNvPr>
          <p:cNvSpPr txBox="1"/>
          <p:nvPr/>
        </p:nvSpPr>
        <p:spPr>
          <a:xfrm>
            <a:off x="7559824" y="4925485"/>
            <a:ext cx="1584176" cy="215444"/>
          </a:xfrm>
          <a:prstGeom prst="rect">
            <a:avLst/>
          </a:prstGeom>
          <a:noFill/>
        </p:spPr>
        <p:txBody>
          <a:bodyPr wrap="square" rtlCol="0">
            <a:spAutoFit/>
          </a:bodyPr>
          <a:lstStyle/>
          <a:p>
            <a:pPr algn="r"/>
            <a:r>
              <a:rPr lang="sv-SE" sz="800" dirty="0">
                <a:solidFill>
                  <a:schemeClr val="bg1"/>
                </a:solidFill>
              </a:rPr>
              <a:t>Biskopshagen. Foto: Boverket. </a:t>
            </a:r>
            <a:endParaRPr lang="sv-SE" sz="700" dirty="0">
              <a:solidFill>
                <a:schemeClr val="bg1"/>
              </a:solidFill>
            </a:endParaRPr>
          </a:p>
        </p:txBody>
      </p:sp>
    </p:spTree>
    <p:extLst>
      <p:ext uri="{BB962C8B-B14F-4D97-AF65-F5344CB8AC3E}">
        <p14:creationId xmlns:p14="http://schemas.microsoft.com/office/powerpoint/2010/main" val="3798999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7B054-71AC-B4D9-711C-9399293C4BD2}"/>
            </a:ext>
          </a:extLst>
        </p:cNvPr>
        <p:cNvGrpSpPr/>
        <p:nvPr/>
      </p:nvGrpSpPr>
      <p:grpSpPr>
        <a:xfrm>
          <a:off x="0" y="0"/>
          <a:ext cx="0" cy="0"/>
          <a:chOff x="0" y="0"/>
          <a:chExt cx="0" cy="0"/>
        </a:xfrm>
      </p:grpSpPr>
      <p:pic>
        <p:nvPicPr>
          <p:cNvPr id="8" name="Bildobjekt 7">
            <a:extLst>
              <a:ext uri="{FF2B5EF4-FFF2-40B4-BE49-F238E27FC236}">
                <a16:creationId xmlns:a16="http://schemas.microsoft.com/office/drawing/2014/main" id="{625A85FF-7AF6-772F-3488-327165C18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081111" y="652255"/>
            <a:ext cx="5238620" cy="3928965"/>
          </a:xfrm>
          <a:prstGeom prst="rect">
            <a:avLst/>
          </a:prstGeom>
        </p:spPr>
      </p:pic>
      <p:sp>
        <p:nvSpPr>
          <p:cNvPr id="33" name="Platshållare för innehåll 32">
            <a:extLst>
              <a:ext uri="{FF2B5EF4-FFF2-40B4-BE49-F238E27FC236}">
                <a16:creationId xmlns:a16="http://schemas.microsoft.com/office/drawing/2014/main" id="{8A392471-A18A-499A-3CE9-09B993E71BB5}"/>
              </a:ext>
            </a:extLst>
          </p:cNvPr>
          <p:cNvSpPr>
            <a:spLocks noGrp="1"/>
          </p:cNvSpPr>
          <p:nvPr>
            <p:ph idx="1"/>
          </p:nvPr>
        </p:nvSpPr>
        <p:spPr>
          <a:xfrm>
            <a:off x="234462" y="1205183"/>
            <a:ext cx="4842168" cy="3672408"/>
          </a:xfrm>
        </p:spPr>
        <p:txBody>
          <a:bodyPr>
            <a:normAutofit fontScale="92500" lnSpcReduction="10000"/>
          </a:bodyPr>
          <a:lstStyle/>
          <a:p>
            <a:pPr marL="342900" indent="-342900">
              <a:buFont typeface="Wingdings" panose="05000000000000000000" pitchFamily="2" charset="2"/>
              <a:buChar char="§"/>
            </a:pPr>
            <a:r>
              <a:rPr lang="sv-SE" sz="1700" dirty="0"/>
              <a:t>Fördjupar kunskapen om vad en trädgårdsstad är i modern tid, vilka grundidéer och principer som är bärande, hur dessa skiljer sig från närbesläktade stadsbyggnadstypologier och hur de kan tillämpas i olika sammanhang. </a:t>
            </a:r>
          </a:p>
          <a:p>
            <a:pPr marL="342900" indent="-342900">
              <a:buFont typeface="Wingdings" panose="05000000000000000000" pitchFamily="2" charset="2"/>
              <a:buChar char="§"/>
            </a:pPr>
            <a:endParaRPr lang="sv-SE" sz="1200" dirty="0"/>
          </a:p>
          <a:p>
            <a:pPr marL="342900" indent="-342900">
              <a:buFont typeface="Wingdings" panose="05000000000000000000" pitchFamily="2" charset="2"/>
              <a:buChar char="§"/>
            </a:pPr>
            <a:r>
              <a:rPr lang="sv-SE" sz="1700" dirty="0"/>
              <a:t>Den fungerar både som argumentationsunderlag för varför trädgårdsstäder är relevanta och som en praktisk ”verktygslåda” för att föra idéerna från vision till genomförande.</a:t>
            </a:r>
          </a:p>
          <a:p>
            <a:pPr marL="342900" indent="-342900">
              <a:buFont typeface="Wingdings" panose="05000000000000000000" pitchFamily="2" charset="2"/>
              <a:buChar char="§"/>
            </a:pPr>
            <a:endParaRPr lang="sv-SE" sz="1200" dirty="0"/>
          </a:p>
          <a:p>
            <a:pPr marL="342900" indent="-342900">
              <a:buFont typeface="Wingdings" panose="05000000000000000000" pitchFamily="2" charset="2"/>
              <a:buChar char="§"/>
            </a:pPr>
            <a:r>
              <a:rPr lang="sv-SE" sz="1700" dirty="0"/>
              <a:t>Vägledningen innehåller också en exempelsamling.</a:t>
            </a:r>
          </a:p>
          <a:p>
            <a:pPr marL="342900" indent="-342900">
              <a:buFont typeface="Wingdings" panose="05000000000000000000" pitchFamily="2" charset="2"/>
              <a:buChar char="§"/>
            </a:pPr>
            <a:endParaRPr lang="sv-SE" dirty="0"/>
          </a:p>
        </p:txBody>
      </p:sp>
      <p:sp>
        <p:nvSpPr>
          <p:cNvPr id="3" name="Rektangel 2">
            <a:extLst>
              <a:ext uri="{FF2B5EF4-FFF2-40B4-BE49-F238E27FC236}">
                <a16:creationId xmlns:a16="http://schemas.microsoft.com/office/drawing/2014/main" id="{06598AE5-0E9C-C27E-9531-C0357AF7DE6D}"/>
              </a:ext>
            </a:extLst>
          </p:cNvPr>
          <p:cNvSpPr/>
          <p:nvPr/>
        </p:nvSpPr>
        <p:spPr>
          <a:xfrm>
            <a:off x="323528" y="265909"/>
            <a:ext cx="5328592" cy="679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2700" dirty="0">
                <a:solidFill>
                  <a:schemeClr val="tx1"/>
                </a:solidFill>
              </a:rPr>
              <a:t>Stadsbyggnadskonsten i fokus</a:t>
            </a:r>
          </a:p>
        </p:txBody>
      </p:sp>
      <p:sp>
        <p:nvSpPr>
          <p:cNvPr id="6" name="textruta 5">
            <a:extLst>
              <a:ext uri="{FF2B5EF4-FFF2-40B4-BE49-F238E27FC236}">
                <a16:creationId xmlns:a16="http://schemas.microsoft.com/office/drawing/2014/main" id="{8E8A4B9A-CC82-1FE9-373E-76FC0A7C00E3}"/>
              </a:ext>
            </a:extLst>
          </p:cNvPr>
          <p:cNvSpPr txBox="1"/>
          <p:nvPr/>
        </p:nvSpPr>
        <p:spPr>
          <a:xfrm>
            <a:off x="7380312" y="4911122"/>
            <a:ext cx="1748657" cy="215444"/>
          </a:xfrm>
          <a:prstGeom prst="rect">
            <a:avLst/>
          </a:prstGeom>
          <a:noFill/>
        </p:spPr>
        <p:txBody>
          <a:bodyPr wrap="square" rtlCol="0">
            <a:spAutoFit/>
          </a:bodyPr>
          <a:lstStyle/>
          <a:p>
            <a:pPr algn="r"/>
            <a:r>
              <a:rPr lang="sv-SE" sz="800" dirty="0">
                <a:solidFill>
                  <a:schemeClr val="bg1"/>
                </a:solidFill>
              </a:rPr>
              <a:t>Gamla Enskede. Foto: Boverket. </a:t>
            </a:r>
          </a:p>
        </p:txBody>
      </p:sp>
    </p:spTree>
    <p:extLst>
      <p:ext uri="{BB962C8B-B14F-4D97-AF65-F5344CB8AC3E}">
        <p14:creationId xmlns:p14="http://schemas.microsoft.com/office/powerpoint/2010/main" val="1098213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DBDBB5-4CC9-6656-BA45-6FD703693F6B}"/>
              </a:ext>
            </a:extLst>
          </p:cNvPr>
          <p:cNvSpPr>
            <a:spLocks noGrp="1"/>
          </p:cNvSpPr>
          <p:nvPr>
            <p:ph type="title"/>
          </p:nvPr>
        </p:nvSpPr>
        <p:spPr/>
        <p:txBody>
          <a:bodyPr>
            <a:normAutofit fontScale="90000"/>
          </a:bodyPr>
          <a:lstStyle/>
          <a:p>
            <a:r>
              <a:rPr lang="sv-SE" sz="2800" dirty="0"/>
              <a:t>Fem kapitel</a:t>
            </a:r>
            <a:br>
              <a:rPr lang="sv-SE" sz="2800" dirty="0"/>
            </a:br>
            <a:endParaRPr lang="sv-SE" sz="2700" dirty="0"/>
          </a:p>
        </p:txBody>
      </p:sp>
      <p:sp>
        <p:nvSpPr>
          <p:cNvPr id="3" name="Platshållare för innehåll 2">
            <a:extLst>
              <a:ext uri="{FF2B5EF4-FFF2-40B4-BE49-F238E27FC236}">
                <a16:creationId xmlns:a16="http://schemas.microsoft.com/office/drawing/2014/main" id="{37BC5413-4425-1AB7-40E7-B0401C0DCB3D}"/>
              </a:ext>
            </a:extLst>
          </p:cNvPr>
          <p:cNvSpPr>
            <a:spLocks noGrp="1"/>
          </p:cNvSpPr>
          <p:nvPr>
            <p:ph idx="1"/>
          </p:nvPr>
        </p:nvSpPr>
        <p:spPr>
          <a:xfrm>
            <a:off x="468000" y="1080000"/>
            <a:ext cx="4680064" cy="3375000"/>
          </a:xfrm>
        </p:spPr>
        <p:txBody>
          <a:bodyPr>
            <a:normAutofit/>
          </a:bodyPr>
          <a:lstStyle/>
          <a:p>
            <a:pPr marL="457200" indent="-457200">
              <a:buAutoNum type="arabicPeriod"/>
            </a:pPr>
            <a:r>
              <a:rPr lang="sv-SE" dirty="0"/>
              <a:t>Varför planera för trädgårdsstäder?</a:t>
            </a:r>
          </a:p>
          <a:p>
            <a:pPr marL="457200" indent="-457200">
              <a:buAutoNum type="arabicPeriod"/>
            </a:pPr>
            <a:r>
              <a:rPr lang="sv-SE" dirty="0"/>
              <a:t>Vad är trädgårdsstaden i framtiden?</a:t>
            </a:r>
          </a:p>
          <a:p>
            <a:pPr marL="457200" indent="-457200">
              <a:buAutoNum type="arabicPeriod"/>
            </a:pPr>
            <a:r>
              <a:rPr lang="sv-SE" dirty="0"/>
              <a:t>Trädgårdsstadens grundidéer och utformningsprinciper</a:t>
            </a:r>
          </a:p>
          <a:p>
            <a:pPr marL="457200" indent="-457200">
              <a:buAutoNum type="arabicPeriod"/>
            </a:pPr>
            <a:r>
              <a:rPr lang="sv-SE" dirty="0"/>
              <a:t>Kommunens verktygslåda – från vision till verklighet</a:t>
            </a:r>
          </a:p>
          <a:p>
            <a:pPr marL="457200" indent="-457200">
              <a:buAutoNum type="arabicPeriod"/>
            </a:pPr>
            <a:r>
              <a:rPr lang="sv-SE" dirty="0"/>
              <a:t>Exempelsamling</a:t>
            </a:r>
          </a:p>
          <a:p>
            <a:pPr marL="457200" indent="-457200">
              <a:buAutoNum type="arabicPeriod"/>
            </a:pPr>
            <a:endParaRPr lang="sv-SE" dirty="0"/>
          </a:p>
          <a:p>
            <a:pPr marL="457200" indent="-457200">
              <a:buAutoNum type="arabicPeriod"/>
            </a:pPr>
            <a:endParaRPr lang="sv-SE" dirty="0"/>
          </a:p>
          <a:p>
            <a:pPr marL="457200" indent="-457200">
              <a:buAutoNum type="arabicPeriod"/>
            </a:pPr>
            <a:endParaRPr lang="sv-SE" dirty="0"/>
          </a:p>
          <a:p>
            <a:pPr marL="457200" indent="-457200">
              <a:buAutoNum type="arabicPeriod"/>
            </a:pPr>
            <a:endParaRPr lang="sv-SE" dirty="0"/>
          </a:p>
          <a:p>
            <a:pPr marL="457200" indent="-457200">
              <a:buAutoNum type="arabicPeriod"/>
            </a:pPr>
            <a:endParaRPr lang="sv-SE" dirty="0"/>
          </a:p>
        </p:txBody>
      </p:sp>
      <p:pic>
        <p:nvPicPr>
          <p:cNvPr id="5" name="Bildobjekt 4">
            <a:extLst>
              <a:ext uri="{FF2B5EF4-FFF2-40B4-BE49-F238E27FC236}">
                <a16:creationId xmlns:a16="http://schemas.microsoft.com/office/drawing/2014/main" id="{B6354FB7-1C75-485B-4C0D-872E8D6042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856913" y="856412"/>
            <a:ext cx="5143499" cy="3430674"/>
          </a:xfrm>
          <a:prstGeom prst="rect">
            <a:avLst/>
          </a:prstGeom>
        </p:spPr>
      </p:pic>
      <p:sp>
        <p:nvSpPr>
          <p:cNvPr id="6" name="textruta 5">
            <a:extLst>
              <a:ext uri="{FF2B5EF4-FFF2-40B4-BE49-F238E27FC236}">
                <a16:creationId xmlns:a16="http://schemas.microsoft.com/office/drawing/2014/main" id="{2ECA525E-A226-F77F-1E87-AAC98F852220}"/>
              </a:ext>
            </a:extLst>
          </p:cNvPr>
          <p:cNvSpPr txBox="1"/>
          <p:nvPr/>
        </p:nvSpPr>
        <p:spPr>
          <a:xfrm>
            <a:off x="7559824" y="4925485"/>
            <a:ext cx="1584176" cy="215444"/>
          </a:xfrm>
          <a:prstGeom prst="rect">
            <a:avLst/>
          </a:prstGeom>
          <a:noFill/>
        </p:spPr>
        <p:txBody>
          <a:bodyPr wrap="square" rtlCol="0">
            <a:spAutoFit/>
          </a:bodyPr>
          <a:lstStyle/>
          <a:p>
            <a:pPr algn="r"/>
            <a:r>
              <a:rPr lang="sv-SE" sz="800" dirty="0">
                <a:solidFill>
                  <a:schemeClr val="bg1"/>
                </a:solidFill>
              </a:rPr>
              <a:t>Änggården. Foto: Boverket. </a:t>
            </a:r>
            <a:endParaRPr lang="sv-SE" sz="700" dirty="0">
              <a:solidFill>
                <a:schemeClr val="bg1"/>
              </a:solidFill>
            </a:endParaRPr>
          </a:p>
        </p:txBody>
      </p:sp>
    </p:spTree>
    <p:extLst>
      <p:ext uri="{BB962C8B-B14F-4D97-AF65-F5344CB8AC3E}">
        <p14:creationId xmlns:p14="http://schemas.microsoft.com/office/powerpoint/2010/main" val="2476805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ubrik 31">
            <a:extLst>
              <a:ext uri="{FF2B5EF4-FFF2-40B4-BE49-F238E27FC236}">
                <a16:creationId xmlns:a16="http://schemas.microsoft.com/office/drawing/2014/main" id="{FFB70AEE-7655-4072-9C99-17475522D3A2}"/>
              </a:ext>
            </a:extLst>
          </p:cNvPr>
          <p:cNvSpPr>
            <a:spLocks noGrp="1"/>
          </p:cNvSpPr>
          <p:nvPr>
            <p:ph type="title"/>
          </p:nvPr>
        </p:nvSpPr>
        <p:spPr>
          <a:xfrm>
            <a:off x="468000" y="270000"/>
            <a:ext cx="5256128" cy="810000"/>
          </a:xfrm>
        </p:spPr>
        <p:txBody>
          <a:bodyPr>
            <a:noAutofit/>
          </a:bodyPr>
          <a:lstStyle/>
          <a:p>
            <a:r>
              <a:rPr lang="sv-SE" sz="2700" dirty="0"/>
              <a:t>Varför planera för trädgårdsstäder?</a:t>
            </a:r>
          </a:p>
        </p:txBody>
      </p:sp>
      <p:sp>
        <p:nvSpPr>
          <p:cNvPr id="33" name="Platshållare för innehåll 32">
            <a:extLst>
              <a:ext uri="{FF2B5EF4-FFF2-40B4-BE49-F238E27FC236}">
                <a16:creationId xmlns:a16="http://schemas.microsoft.com/office/drawing/2014/main" id="{42FFDE5F-FDCA-46EF-831B-70D8BBBAB0B1}"/>
              </a:ext>
            </a:extLst>
          </p:cNvPr>
          <p:cNvSpPr>
            <a:spLocks noGrp="1"/>
          </p:cNvSpPr>
          <p:nvPr>
            <p:ph idx="1"/>
          </p:nvPr>
        </p:nvSpPr>
        <p:spPr>
          <a:xfrm>
            <a:off x="467999" y="1504949"/>
            <a:ext cx="4891481" cy="3375000"/>
          </a:xfrm>
        </p:spPr>
        <p:txBody>
          <a:bodyPr>
            <a:normAutofit/>
          </a:bodyPr>
          <a:lstStyle/>
          <a:p>
            <a:pPr marL="342900" indent="-342900">
              <a:buFont typeface="Wingdings" panose="05000000000000000000" pitchFamily="2" charset="2"/>
              <a:buChar char="§"/>
            </a:pPr>
            <a:r>
              <a:rPr lang="sv-SE" dirty="0"/>
              <a:t>Nationella och internationella mål</a:t>
            </a:r>
          </a:p>
          <a:p>
            <a:pPr marL="342900" indent="-342900">
              <a:buFont typeface="Wingdings" panose="05000000000000000000" pitchFamily="2" charset="2"/>
              <a:buChar char="§"/>
            </a:pPr>
            <a:r>
              <a:rPr lang="sv-SE" dirty="0"/>
              <a:t>Hälsa och välbefinnande</a:t>
            </a:r>
          </a:p>
          <a:p>
            <a:pPr marL="342900" indent="-342900">
              <a:buFont typeface="Wingdings" panose="05000000000000000000" pitchFamily="2" charset="2"/>
              <a:buChar char="§"/>
            </a:pPr>
            <a:r>
              <a:rPr lang="sv-SE" dirty="0"/>
              <a:t>Sociala hållbarheten</a:t>
            </a:r>
          </a:p>
          <a:p>
            <a:pPr marL="342900" indent="-342900">
              <a:buFont typeface="Wingdings" panose="05000000000000000000" pitchFamily="2" charset="2"/>
              <a:buChar char="§"/>
            </a:pPr>
            <a:r>
              <a:rPr lang="sv-SE" dirty="0"/>
              <a:t>Fysisk aktivitet och hållbara resor </a:t>
            </a:r>
          </a:p>
          <a:p>
            <a:pPr marL="342900" indent="-342900">
              <a:buFont typeface="Wingdings" panose="05000000000000000000" pitchFamily="2" charset="2"/>
              <a:buChar char="§"/>
            </a:pPr>
            <a:r>
              <a:rPr lang="sv-SE" dirty="0"/>
              <a:t>Klimatanpassning, biologisk mångfald och robusthet</a:t>
            </a:r>
          </a:p>
          <a:p>
            <a:pPr marL="342900" indent="-342900">
              <a:buFont typeface="Wingdings" panose="05000000000000000000" pitchFamily="2" charset="2"/>
              <a:buChar char="§"/>
            </a:pPr>
            <a:r>
              <a:rPr lang="sv-SE" dirty="0"/>
              <a:t>Ekonomiskt hållbara livsmiljöer</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endParaRPr lang="sv-SE" dirty="0"/>
          </a:p>
        </p:txBody>
      </p:sp>
      <p:pic>
        <p:nvPicPr>
          <p:cNvPr id="3" name="Bildobjekt 2">
            <a:extLst>
              <a:ext uri="{FF2B5EF4-FFF2-40B4-BE49-F238E27FC236}">
                <a16:creationId xmlns:a16="http://schemas.microsoft.com/office/drawing/2014/main" id="{99547810-D591-366F-4143-3C18B54A07B3}"/>
              </a:ext>
            </a:extLst>
          </p:cNvPr>
          <p:cNvPicPr>
            <a:picLocks noChangeAspect="1"/>
          </p:cNvPicPr>
          <p:nvPr/>
        </p:nvPicPr>
        <p:blipFill>
          <a:blip r:embed="rId3" cstate="print">
            <a:extLst>
              <a:ext uri="{28A0092B-C50C-407E-A947-70E740481C1C}">
                <a14:useLocalDpi xmlns:a14="http://schemas.microsoft.com/office/drawing/2010/main" val="0"/>
              </a:ext>
            </a:extLst>
          </a:blip>
          <a:srcRect t="651" b="14181"/>
          <a:stretch>
            <a:fillRect/>
          </a:stretch>
        </p:blipFill>
        <p:spPr>
          <a:xfrm rot="5400000">
            <a:off x="4757188" y="861814"/>
            <a:ext cx="5353749" cy="3419871"/>
          </a:xfrm>
          <a:prstGeom prst="rect">
            <a:avLst/>
          </a:prstGeom>
        </p:spPr>
      </p:pic>
      <p:sp>
        <p:nvSpPr>
          <p:cNvPr id="2" name="textruta 1">
            <a:extLst>
              <a:ext uri="{FF2B5EF4-FFF2-40B4-BE49-F238E27FC236}">
                <a16:creationId xmlns:a16="http://schemas.microsoft.com/office/drawing/2014/main" id="{C1E5AD67-3827-3882-B62A-12B1C75E78C5}"/>
              </a:ext>
            </a:extLst>
          </p:cNvPr>
          <p:cNvSpPr txBox="1"/>
          <p:nvPr/>
        </p:nvSpPr>
        <p:spPr>
          <a:xfrm>
            <a:off x="7559824" y="4925485"/>
            <a:ext cx="1584176"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prstClr val="white"/>
                </a:solidFill>
                <a:effectLst/>
                <a:uLnTx/>
                <a:uFillTx/>
                <a:latin typeface="Arial"/>
                <a:ea typeface="+mn-ea"/>
                <a:cs typeface="+mn-cs"/>
              </a:rPr>
              <a:t>Svartbäcken. Foto: Boverket. </a:t>
            </a:r>
            <a:endParaRPr kumimoji="0" lang="sv-SE" sz="7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10679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9257646C-AF5A-BD3D-1ECD-8FD9393057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544" y="691742"/>
            <a:ext cx="10513168" cy="7174052"/>
          </a:xfrm>
          <a:prstGeom prst="rect">
            <a:avLst/>
          </a:prstGeom>
        </p:spPr>
      </p:pic>
      <p:sp>
        <p:nvSpPr>
          <p:cNvPr id="2" name="Rubrik 1">
            <a:extLst>
              <a:ext uri="{FF2B5EF4-FFF2-40B4-BE49-F238E27FC236}">
                <a16:creationId xmlns:a16="http://schemas.microsoft.com/office/drawing/2014/main" id="{EA7E5BC0-5C1B-99E1-3DD7-23B5FF965BC5}"/>
              </a:ext>
            </a:extLst>
          </p:cNvPr>
          <p:cNvSpPr>
            <a:spLocks noGrp="1"/>
          </p:cNvSpPr>
          <p:nvPr>
            <p:ph type="title"/>
          </p:nvPr>
        </p:nvSpPr>
        <p:spPr/>
        <p:txBody>
          <a:bodyPr>
            <a:normAutofit/>
          </a:bodyPr>
          <a:lstStyle/>
          <a:p>
            <a:r>
              <a:rPr lang="sv-SE" sz="2700" dirty="0"/>
              <a:t>Vad är trädgårdsstaden i framtiden?</a:t>
            </a:r>
          </a:p>
        </p:txBody>
      </p:sp>
      <p:sp>
        <p:nvSpPr>
          <p:cNvPr id="3" name="Platshållare för innehåll 2">
            <a:extLst>
              <a:ext uri="{FF2B5EF4-FFF2-40B4-BE49-F238E27FC236}">
                <a16:creationId xmlns:a16="http://schemas.microsoft.com/office/drawing/2014/main" id="{17AB5CA2-2C1A-A936-27F8-31712F22A1F3}"/>
              </a:ext>
            </a:extLst>
          </p:cNvPr>
          <p:cNvSpPr>
            <a:spLocks noGrp="1"/>
          </p:cNvSpPr>
          <p:nvPr>
            <p:ph idx="1"/>
          </p:nvPr>
        </p:nvSpPr>
        <p:spPr>
          <a:xfrm>
            <a:off x="611560" y="978438"/>
            <a:ext cx="4176464" cy="2601424"/>
          </a:xfrm>
        </p:spPr>
        <p:txBody>
          <a:bodyPr>
            <a:normAutofit fontScale="55000" lnSpcReduction="20000"/>
          </a:bodyPr>
          <a:lstStyle/>
          <a:p>
            <a:r>
              <a:rPr lang="sv-SE" b="1" dirty="0"/>
              <a:t>Läkande och kompletterande roll</a:t>
            </a:r>
            <a:endParaRPr lang="sv-SE" dirty="0"/>
          </a:p>
          <a:p>
            <a:r>
              <a:rPr lang="sv-SE" dirty="0"/>
              <a:t>Länkar, läker och kompletterar befintliga stadsdelar</a:t>
            </a:r>
          </a:p>
          <a:p>
            <a:r>
              <a:rPr lang="sv-SE" dirty="0"/>
              <a:t>Tillför sociala, rekreativa och kulturella värden</a:t>
            </a:r>
          </a:p>
          <a:p>
            <a:endParaRPr lang="sv-SE" dirty="0"/>
          </a:p>
          <a:p>
            <a:r>
              <a:rPr lang="sv-SE" b="1" dirty="0"/>
              <a:t>Nya typer av service och stadsliv</a:t>
            </a:r>
            <a:endParaRPr lang="sv-SE" dirty="0"/>
          </a:p>
          <a:p>
            <a:r>
              <a:rPr lang="sv-SE" dirty="0"/>
              <a:t>Små mobila hubbar, caféer och marknader i parkmiljöer</a:t>
            </a:r>
          </a:p>
          <a:p>
            <a:r>
              <a:rPr lang="sv-SE" dirty="0"/>
              <a:t>Kan låna eller bära egen service och kollektivtrafik</a:t>
            </a:r>
          </a:p>
          <a:p>
            <a:endParaRPr lang="sv-SE" dirty="0"/>
          </a:p>
          <a:p>
            <a:r>
              <a:rPr lang="sv-SE" b="1" dirty="0"/>
              <a:t>Nya boendeformer och småhusideal</a:t>
            </a:r>
            <a:endParaRPr lang="sv-SE" dirty="0"/>
          </a:p>
          <a:p>
            <a:r>
              <a:rPr lang="sv-SE" dirty="0"/>
              <a:t>Innovativa småhus i modern träarkitektur</a:t>
            </a:r>
          </a:p>
          <a:p>
            <a:r>
              <a:rPr lang="sv-SE" dirty="0" err="1"/>
              <a:t>Modulära</a:t>
            </a:r>
            <a:r>
              <a:rPr lang="sv-SE" dirty="0"/>
              <a:t>, flexibla bostäder + självbyggeri och </a:t>
            </a:r>
            <a:r>
              <a:rPr lang="sv-SE" dirty="0" err="1"/>
              <a:t>byggemenskaper</a:t>
            </a:r>
            <a:endParaRPr lang="sv-SE" dirty="0"/>
          </a:p>
          <a:p>
            <a:endParaRPr lang="sv-SE" dirty="0"/>
          </a:p>
          <a:p>
            <a:endParaRPr lang="sv-SE" dirty="0"/>
          </a:p>
          <a:p>
            <a:endParaRPr lang="sv-SE" dirty="0"/>
          </a:p>
        </p:txBody>
      </p:sp>
      <p:sp>
        <p:nvSpPr>
          <p:cNvPr id="6" name="textruta 5">
            <a:extLst>
              <a:ext uri="{FF2B5EF4-FFF2-40B4-BE49-F238E27FC236}">
                <a16:creationId xmlns:a16="http://schemas.microsoft.com/office/drawing/2014/main" id="{99F67C85-5685-AAB1-47BE-DD78EED0B283}"/>
              </a:ext>
            </a:extLst>
          </p:cNvPr>
          <p:cNvSpPr txBox="1"/>
          <p:nvPr/>
        </p:nvSpPr>
        <p:spPr>
          <a:xfrm>
            <a:off x="4574891" y="934677"/>
            <a:ext cx="4176464" cy="1723549"/>
          </a:xfrm>
          <a:prstGeom prst="rect">
            <a:avLst/>
          </a:prstGeom>
          <a:noFill/>
        </p:spPr>
        <p:txBody>
          <a:bodyPr wrap="square" rtlCol="0">
            <a:spAutoFit/>
          </a:bodyPr>
          <a:lstStyle/>
          <a:p>
            <a:r>
              <a:rPr lang="sv-SE" sz="1100" b="1" dirty="0"/>
              <a:t>Hållbarhet, energi och grön-blå struktur</a:t>
            </a:r>
            <a:endParaRPr lang="sv-SE" sz="1100" dirty="0"/>
          </a:p>
          <a:p>
            <a:r>
              <a:rPr lang="sv-SE" sz="1100" dirty="0"/>
              <a:t>Taken används för solpaneler och lokal energiproduktion</a:t>
            </a:r>
          </a:p>
          <a:p>
            <a:r>
              <a:rPr lang="sv-SE" sz="1100" dirty="0"/>
              <a:t>Grön väv för dagvatten, gröna tak/väggar, fruktträd och </a:t>
            </a:r>
            <a:r>
              <a:rPr lang="sv-SE" sz="1100" dirty="0" err="1"/>
              <a:t>pollinatörsväxter</a:t>
            </a:r>
            <a:endParaRPr lang="sv-SE" sz="1100" dirty="0"/>
          </a:p>
          <a:p>
            <a:endParaRPr lang="sv-SE" sz="1100" dirty="0"/>
          </a:p>
          <a:p>
            <a:r>
              <a:rPr lang="sv-SE" sz="1100" b="1" dirty="0"/>
              <a:t>Teknik, digitalisering och delning</a:t>
            </a:r>
            <a:endParaRPr lang="sv-SE" sz="1100" dirty="0"/>
          </a:p>
          <a:p>
            <a:r>
              <a:rPr lang="sv-SE" sz="1100" dirty="0"/>
              <a:t>Smarta sensorer för bevattning, energi och trafik</a:t>
            </a:r>
          </a:p>
          <a:p>
            <a:r>
              <a:rPr lang="sv-SE" sz="1100" dirty="0"/>
              <a:t>Delningsplattformar och självkörande transporter</a:t>
            </a:r>
          </a:p>
          <a:p>
            <a:endParaRPr lang="sv-SE" dirty="0"/>
          </a:p>
        </p:txBody>
      </p:sp>
      <p:sp>
        <p:nvSpPr>
          <p:cNvPr id="4" name="textruta 3">
            <a:extLst>
              <a:ext uri="{FF2B5EF4-FFF2-40B4-BE49-F238E27FC236}">
                <a16:creationId xmlns:a16="http://schemas.microsoft.com/office/drawing/2014/main" id="{9FC0F7BD-D5B1-B4CD-571A-2DA9C6F9E104}"/>
              </a:ext>
            </a:extLst>
          </p:cNvPr>
          <p:cNvSpPr txBox="1"/>
          <p:nvPr/>
        </p:nvSpPr>
        <p:spPr>
          <a:xfrm>
            <a:off x="7559824" y="4925485"/>
            <a:ext cx="1584176" cy="215444"/>
          </a:xfrm>
          <a:prstGeom prst="rect">
            <a:avLst/>
          </a:prstGeom>
          <a:noFill/>
        </p:spPr>
        <p:txBody>
          <a:bodyPr wrap="square" rtlCol="0">
            <a:spAutoFit/>
          </a:bodyPr>
          <a:lstStyle/>
          <a:p>
            <a:pPr algn="r"/>
            <a:r>
              <a:rPr lang="sv-SE" sz="800" dirty="0"/>
              <a:t>Illustration: Maja Forslund.</a:t>
            </a:r>
            <a:endParaRPr lang="sv-SE" sz="700" dirty="0"/>
          </a:p>
        </p:txBody>
      </p:sp>
    </p:spTree>
    <p:extLst>
      <p:ext uri="{BB962C8B-B14F-4D97-AF65-F5344CB8AC3E}">
        <p14:creationId xmlns:p14="http://schemas.microsoft.com/office/powerpoint/2010/main" val="2377897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0570541C-C089-B381-A2D8-A8BF413E50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2017" y="-8161"/>
            <a:ext cx="2592288" cy="1458162"/>
          </a:xfrm>
          <a:prstGeom prst="rect">
            <a:avLst/>
          </a:prstGeom>
        </p:spPr>
      </p:pic>
      <p:pic>
        <p:nvPicPr>
          <p:cNvPr id="13" name="Bildobjekt 12">
            <a:extLst>
              <a:ext uri="{FF2B5EF4-FFF2-40B4-BE49-F238E27FC236}">
                <a16:creationId xmlns:a16="http://schemas.microsoft.com/office/drawing/2014/main" id="{4C6498CF-19E4-7BBC-B7F3-5B7EFAABE8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9960" y="1584424"/>
            <a:ext cx="2584345" cy="1723738"/>
          </a:xfrm>
          <a:prstGeom prst="rect">
            <a:avLst/>
          </a:prstGeom>
        </p:spPr>
      </p:pic>
      <p:pic>
        <p:nvPicPr>
          <p:cNvPr id="11" name="Bildobjekt 10">
            <a:extLst>
              <a:ext uri="{FF2B5EF4-FFF2-40B4-BE49-F238E27FC236}">
                <a16:creationId xmlns:a16="http://schemas.microsoft.com/office/drawing/2014/main" id="{7D5E621F-0C88-FB30-BD45-F31A493359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7420" y="3442585"/>
            <a:ext cx="2592287" cy="1729035"/>
          </a:xfrm>
          <a:prstGeom prst="rect">
            <a:avLst/>
          </a:prstGeom>
        </p:spPr>
      </p:pic>
      <p:sp>
        <p:nvSpPr>
          <p:cNvPr id="2" name="Rubrik 1">
            <a:extLst>
              <a:ext uri="{FF2B5EF4-FFF2-40B4-BE49-F238E27FC236}">
                <a16:creationId xmlns:a16="http://schemas.microsoft.com/office/drawing/2014/main" id="{FCB45B3D-804F-5513-2CA0-EBF092244E24}"/>
              </a:ext>
            </a:extLst>
          </p:cNvPr>
          <p:cNvSpPr>
            <a:spLocks noGrp="1"/>
          </p:cNvSpPr>
          <p:nvPr>
            <p:ph type="title"/>
          </p:nvPr>
        </p:nvSpPr>
        <p:spPr/>
        <p:txBody>
          <a:bodyPr>
            <a:normAutofit/>
          </a:bodyPr>
          <a:lstStyle/>
          <a:p>
            <a:r>
              <a:rPr lang="sv-SE" sz="2700" dirty="0"/>
              <a:t>Trädgårdsstadens grundidéer</a:t>
            </a:r>
          </a:p>
        </p:txBody>
      </p:sp>
      <p:sp>
        <p:nvSpPr>
          <p:cNvPr id="3" name="Platshållare för innehåll 2">
            <a:extLst>
              <a:ext uri="{FF2B5EF4-FFF2-40B4-BE49-F238E27FC236}">
                <a16:creationId xmlns:a16="http://schemas.microsoft.com/office/drawing/2014/main" id="{0BBE3987-4243-72AE-AE51-69E4A748736E}"/>
              </a:ext>
            </a:extLst>
          </p:cNvPr>
          <p:cNvSpPr>
            <a:spLocks noGrp="1"/>
          </p:cNvSpPr>
          <p:nvPr>
            <p:ph idx="1"/>
          </p:nvPr>
        </p:nvSpPr>
        <p:spPr>
          <a:xfrm>
            <a:off x="468000" y="1059582"/>
            <a:ext cx="4752072" cy="3928500"/>
          </a:xfrm>
        </p:spPr>
        <p:txBody>
          <a:bodyPr>
            <a:normAutofit fontScale="85000" lnSpcReduction="10000"/>
          </a:bodyPr>
          <a:lstStyle/>
          <a:p>
            <a:pPr marL="342900" indent="-342900">
              <a:lnSpc>
                <a:spcPct val="110000"/>
              </a:lnSpc>
              <a:buFont typeface="Wingdings" panose="05000000000000000000" pitchFamily="2" charset="2"/>
              <a:buChar char="§"/>
            </a:pPr>
            <a:r>
              <a:rPr lang="sv-SE" dirty="0"/>
              <a:t>Trädgårdsstaden tillvaratar stadens och landsbygdens kvaliteter.</a:t>
            </a:r>
          </a:p>
          <a:p>
            <a:pPr marL="342900" indent="-342900">
              <a:lnSpc>
                <a:spcPct val="110000"/>
              </a:lnSpc>
              <a:buFont typeface="Wingdings" panose="05000000000000000000" pitchFamily="2" charset="2"/>
              <a:buChar char="§"/>
            </a:pPr>
            <a:endParaRPr lang="sv-SE" sz="1200" dirty="0"/>
          </a:p>
          <a:p>
            <a:pPr marL="342900" indent="-342900">
              <a:lnSpc>
                <a:spcPct val="110000"/>
              </a:lnSpc>
              <a:buFont typeface="Wingdings" panose="05000000000000000000" pitchFamily="2" charset="2"/>
              <a:buChar char="§"/>
            </a:pPr>
            <a:r>
              <a:rPr lang="sv-SE" dirty="0"/>
              <a:t>I trädgårdsstaden utgör grönskan grundidentiteten och bildar en sammanhängande väv från den enskilda trädgården ut till parker och grönområden.</a:t>
            </a:r>
          </a:p>
          <a:p>
            <a:pPr marL="342900" indent="-342900">
              <a:lnSpc>
                <a:spcPct val="110000"/>
              </a:lnSpc>
              <a:buFont typeface="Wingdings" panose="05000000000000000000" pitchFamily="2" charset="2"/>
              <a:buChar char="§"/>
            </a:pPr>
            <a:endParaRPr lang="sv-SE" sz="1200" dirty="0"/>
          </a:p>
          <a:p>
            <a:pPr marL="342900" indent="-342900">
              <a:buFont typeface="Wingdings" panose="05000000000000000000" pitchFamily="2" charset="2"/>
              <a:buChar char="§"/>
            </a:pPr>
            <a:r>
              <a:rPr lang="sv-SE" dirty="0"/>
              <a:t>Trädgårdsstadens identitet och karaktärsdrag tar utgångspunkt i platsens topografi, natur- och kulturvärden samt relation till omgivningen och skapar en nära koppling till landskapet.</a:t>
            </a:r>
          </a:p>
        </p:txBody>
      </p:sp>
      <p:sp>
        <p:nvSpPr>
          <p:cNvPr id="4" name="textruta 3">
            <a:extLst>
              <a:ext uri="{FF2B5EF4-FFF2-40B4-BE49-F238E27FC236}">
                <a16:creationId xmlns:a16="http://schemas.microsoft.com/office/drawing/2014/main" id="{53103F2B-D1FD-2C51-7AC3-B1218ECC52FF}"/>
              </a:ext>
            </a:extLst>
          </p:cNvPr>
          <p:cNvSpPr txBox="1"/>
          <p:nvPr/>
        </p:nvSpPr>
        <p:spPr>
          <a:xfrm>
            <a:off x="7429899" y="4943445"/>
            <a:ext cx="1584176" cy="200055"/>
          </a:xfrm>
          <a:prstGeom prst="rect">
            <a:avLst/>
          </a:prstGeom>
          <a:noFill/>
        </p:spPr>
        <p:txBody>
          <a:bodyPr wrap="square" rtlCol="0">
            <a:spAutoFit/>
          </a:bodyPr>
          <a:lstStyle/>
          <a:p>
            <a:pPr algn="r"/>
            <a:r>
              <a:rPr lang="sv-SE" sz="700" dirty="0">
                <a:solidFill>
                  <a:schemeClr val="bg1"/>
                </a:solidFill>
              </a:rPr>
              <a:t>Biskopshagen. Foto: Boverket. </a:t>
            </a:r>
          </a:p>
        </p:txBody>
      </p:sp>
      <p:sp>
        <p:nvSpPr>
          <p:cNvPr id="5" name="textruta 4">
            <a:extLst>
              <a:ext uri="{FF2B5EF4-FFF2-40B4-BE49-F238E27FC236}">
                <a16:creationId xmlns:a16="http://schemas.microsoft.com/office/drawing/2014/main" id="{FDA69B24-1B16-AF97-11B6-DAC3DE8B1E72}"/>
              </a:ext>
            </a:extLst>
          </p:cNvPr>
          <p:cNvSpPr txBox="1"/>
          <p:nvPr/>
        </p:nvSpPr>
        <p:spPr>
          <a:xfrm>
            <a:off x="7444510" y="3113407"/>
            <a:ext cx="1584176" cy="200055"/>
          </a:xfrm>
          <a:prstGeom prst="rect">
            <a:avLst/>
          </a:prstGeom>
          <a:noFill/>
        </p:spPr>
        <p:txBody>
          <a:bodyPr wrap="square" rtlCol="0">
            <a:spAutoFit/>
          </a:bodyPr>
          <a:lstStyle/>
          <a:p>
            <a:pPr algn="r"/>
            <a:r>
              <a:rPr lang="sv-SE" sz="700" dirty="0">
                <a:solidFill>
                  <a:schemeClr val="bg1"/>
                </a:solidFill>
              </a:rPr>
              <a:t>Biskopshagen. Foto: Boverket. </a:t>
            </a:r>
          </a:p>
        </p:txBody>
      </p:sp>
      <p:sp>
        <p:nvSpPr>
          <p:cNvPr id="7" name="textruta 6">
            <a:extLst>
              <a:ext uri="{FF2B5EF4-FFF2-40B4-BE49-F238E27FC236}">
                <a16:creationId xmlns:a16="http://schemas.microsoft.com/office/drawing/2014/main" id="{E0326C29-D1F3-78BA-D9F4-2807FB78CD8B}"/>
              </a:ext>
            </a:extLst>
          </p:cNvPr>
          <p:cNvSpPr txBox="1"/>
          <p:nvPr/>
        </p:nvSpPr>
        <p:spPr>
          <a:xfrm>
            <a:off x="7092280" y="1255246"/>
            <a:ext cx="1921795" cy="200055"/>
          </a:xfrm>
          <a:prstGeom prst="rect">
            <a:avLst/>
          </a:prstGeom>
          <a:noFill/>
        </p:spPr>
        <p:txBody>
          <a:bodyPr wrap="square" rtlCol="0">
            <a:spAutoFit/>
          </a:bodyPr>
          <a:lstStyle/>
          <a:p>
            <a:pPr algn="r"/>
            <a:r>
              <a:rPr lang="sv-SE" sz="700" dirty="0">
                <a:solidFill>
                  <a:schemeClr val="bg1"/>
                </a:solidFill>
              </a:rPr>
              <a:t>Tullinge trädgårdsstad. Foto: Robin Hayes. </a:t>
            </a:r>
          </a:p>
        </p:txBody>
      </p:sp>
    </p:spTree>
    <p:extLst>
      <p:ext uri="{BB962C8B-B14F-4D97-AF65-F5344CB8AC3E}">
        <p14:creationId xmlns:p14="http://schemas.microsoft.com/office/powerpoint/2010/main" val="1403612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8DDA4-0BC3-72C2-953C-DA6247861FFB}"/>
            </a:ext>
          </a:extLst>
        </p:cNvPr>
        <p:cNvGrpSpPr/>
        <p:nvPr/>
      </p:nvGrpSpPr>
      <p:grpSpPr>
        <a:xfrm>
          <a:off x="0" y="0"/>
          <a:ext cx="0" cy="0"/>
          <a:chOff x="0" y="0"/>
          <a:chExt cx="0" cy="0"/>
        </a:xfrm>
      </p:grpSpPr>
      <p:pic>
        <p:nvPicPr>
          <p:cNvPr id="16" name="Bildobjekt 15">
            <a:extLst>
              <a:ext uri="{FF2B5EF4-FFF2-40B4-BE49-F238E27FC236}">
                <a16:creationId xmlns:a16="http://schemas.microsoft.com/office/drawing/2014/main" id="{2D18FE44-D9C8-5BA6-D048-4C8AF7FC09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9582" y="-91188"/>
            <a:ext cx="2583077" cy="1723024"/>
          </a:xfrm>
          <a:prstGeom prst="rect">
            <a:avLst/>
          </a:prstGeom>
        </p:spPr>
      </p:pic>
      <p:pic>
        <p:nvPicPr>
          <p:cNvPr id="14" name="Bildobjekt 13">
            <a:extLst>
              <a:ext uri="{FF2B5EF4-FFF2-40B4-BE49-F238E27FC236}">
                <a16:creationId xmlns:a16="http://schemas.microsoft.com/office/drawing/2014/main" id="{AD9C0824-AFB6-085C-D1AA-3E4210A652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9582" y="1706237"/>
            <a:ext cx="2592453" cy="1735443"/>
          </a:xfrm>
          <a:prstGeom prst="rect">
            <a:avLst/>
          </a:prstGeom>
        </p:spPr>
      </p:pic>
      <p:pic>
        <p:nvPicPr>
          <p:cNvPr id="11" name="Bildobjekt 10">
            <a:extLst>
              <a:ext uri="{FF2B5EF4-FFF2-40B4-BE49-F238E27FC236}">
                <a16:creationId xmlns:a16="http://schemas.microsoft.com/office/drawing/2014/main" id="{1D7E0347-ADAD-01F0-9E96-5BFB6DC07E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9582" y="3516081"/>
            <a:ext cx="2583077" cy="1723613"/>
          </a:xfrm>
          <a:prstGeom prst="rect">
            <a:avLst/>
          </a:prstGeom>
        </p:spPr>
      </p:pic>
      <p:sp>
        <p:nvSpPr>
          <p:cNvPr id="2" name="Rubrik 1">
            <a:extLst>
              <a:ext uri="{FF2B5EF4-FFF2-40B4-BE49-F238E27FC236}">
                <a16:creationId xmlns:a16="http://schemas.microsoft.com/office/drawing/2014/main" id="{C8C466C9-6DA7-47EC-2FC3-FF6936F8A8AB}"/>
              </a:ext>
            </a:extLst>
          </p:cNvPr>
          <p:cNvSpPr>
            <a:spLocks noGrp="1"/>
          </p:cNvSpPr>
          <p:nvPr>
            <p:ph type="title"/>
          </p:nvPr>
        </p:nvSpPr>
        <p:spPr/>
        <p:txBody>
          <a:bodyPr>
            <a:normAutofit/>
          </a:bodyPr>
          <a:lstStyle/>
          <a:p>
            <a:r>
              <a:rPr lang="sv-SE" sz="2700" dirty="0"/>
              <a:t>Trädgårdsstadens grundidéer</a:t>
            </a:r>
          </a:p>
        </p:txBody>
      </p:sp>
      <p:sp>
        <p:nvSpPr>
          <p:cNvPr id="3" name="Platshållare för innehåll 2">
            <a:extLst>
              <a:ext uri="{FF2B5EF4-FFF2-40B4-BE49-F238E27FC236}">
                <a16:creationId xmlns:a16="http://schemas.microsoft.com/office/drawing/2014/main" id="{285F8DBF-3ADB-35D9-1F04-6F1DB74252E5}"/>
              </a:ext>
            </a:extLst>
          </p:cNvPr>
          <p:cNvSpPr>
            <a:spLocks noGrp="1"/>
          </p:cNvSpPr>
          <p:nvPr>
            <p:ph idx="1"/>
          </p:nvPr>
        </p:nvSpPr>
        <p:spPr>
          <a:xfrm>
            <a:off x="468000" y="1215000"/>
            <a:ext cx="4752072" cy="3928500"/>
          </a:xfrm>
        </p:spPr>
        <p:txBody>
          <a:bodyPr>
            <a:normAutofit/>
          </a:bodyPr>
          <a:lstStyle/>
          <a:p>
            <a:pPr marL="342900" indent="-342900">
              <a:buFont typeface="Wingdings" panose="05000000000000000000" pitchFamily="2" charset="2"/>
              <a:buChar char="§"/>
            </a:pPr>
            <a:r>
              <a:rPr lang="sv-SE" sz="1700" dirty="0"/>
              <a:t>Trädgårdsstadens olika delar fogas samman och samspelar med varandra utifrån en samstämmig och genomtänkt helhet.</a:t>
            </a:r>
          </a:p>
          <a:p>
            <a:pPr marL="342900" indent="-342900">
              <a:buFont typeface="Wingdings" panose="05000000000000000000" pitchFamily="2" charset="2"/>
              <a:buChar char="§"/>
            </a:pPr>
            <a:endParaRPr lang="sv-SE" sz="1000" dirty="0"/>
          </a:p>
          <a:p>
            <a:pPr marL="342900" indent="-342900">
              <a:buFont typeface="Wingdings" panose="05000000000000000000" pitchFamily="2" charset="2"/>
              <a:buChar char="§"/>
            </a:pPr>
            <a:r>
              <a:rPr lang="sv-SE" sz="1700" dirty="0"/>
              <a:t>I trädgårdsstaden finns en gradvis och mjuk övergång från de privata till de offentliga rummen och platserna.</a:t>
            </a:r>
          </a:p>
          <a:p>
            <a:pPr marL="342900" indent="-342900">
              <a:lnSpc>
                <a:spcPct val="110000"/>
              </a:lnSpc>
              <a:buFont typeface="Wingdings" panose="05000000000000000000" pitchFamily="2" charset="2"/>
              <a:buChar char="§"/>
            </a:pPr>
            <a:endParaRPr lang="sv-SE" sz="1000" dirty="0"/>
          </a:p>
          <a:p>
            <a:pPr marL="342900" indent="-342900">
              <a:buFont typeface="Wingdings" panose="05000000000000000000" pitchFamily="2" charset="2"/>
              <a:buChar char="§"/>
            </a:pPr>
            <a:r>
              <a:rPr lang="sv-SE" sz="1700" dirty="0"/>
              <a:t>Trädgårdsstadens bebyggelse är småskalig och måttfull till sin karaktär.</a:t>
            </a:r>
          </a:p>
        </p:txBody>
      </p:sp>
      <p:sp>
        <p:nvSpPr>
          <p:cNvPr id="6" name="textruta 5">
            <a:extLst>
              <a:ext uri="{FF2B5EF4-FFF2-40B4-BE49-F238E27FC236}">
                <a16:creationId xmlns:a16="http://schemas.microsoft.com/office/drawing/2014/main" id="{02FBCFA3-EC71-9EFB-1615-CBAF7F0FEE4D}"/>
              </a:ext>
            </a:extLst>
          </p:cNvPr>
          <p:cNvSpPr txBox="1"/>
          <p:nvPr/>
        </p:nvSpPr>
        <p:spPr>
          <a:xfrm>
            <a:off x="7063758" y="4943445"/>
            <a:ext cx="1921795" cy="200055"/>
          </a:xfrm>
          <a:prstGeom prst="rect">
            <a:avLst/>
          </a:prstGeom>
          <a:noFill/>
        </p:spPr>
        <p:txBody>
          <a:bodyPr wrap="square" rtlCol="0">
            <a:spAutoFit/>
          </a:bodyPr>
          <a:lstStyle/>
          <a:p>
            <a:pPr algn="r"/>
            <a:r>
              <a:rPr lang="sv-SE" sz="700" dirty="0">
                <a:solidFill>
                  <a:schemeClr val="bg1"/>
                </a:solidFill>
              </a:rPr>
              <a:t>Tullinge trädgårdsstad. Foto: Robin Hayes. </a:t>
            </a:r>
          </a:p>
        </p:txBody>
      </p:sp>
      <p:sp>
        <p:nvSpPr>
          <p:cNvPr id="7" name="textruta 6">
            <a:extLst>
              <a:ext uri="{FF2B5EF4-FFF2-40B4-BE49-F238E27FC236}">
                <a16:creationId xmlns:a16="http://schemas.microsoft.com/office/drawing/2014/main" id="{68F06313-E58B-76F2-E315-914501712986}"/>
              </a:ext>
            </a:extLst>
          </p:cNvPr>
          <p:cNvSpPr txBox="1"/>
          <p:nvPr/>
        </p:nvSpPr>
        <p:spPr>
          <a:xfrm>
            <a:off x="7086441" y="1439092"/>
            <a:ext cx="1921795" cy="200055"/>
          </a:xfrm>
          <a:prstGeom prst="rect">
            <a:avLst/>
          </a:prstGeom>
          <a:noFill/>
        </p:spPr>
        <p:txBody>
          <a:bodyPr wrap="square" rtlCol="0">
            <a:spAutoFit/>
          </a:bodyPr>
          <a:lstStyle/>
          <a:p>
            <a:pPr algn="r"/>
            <a:r>
              <a:rPr lang="sv-SE" sz="700" dirty="0">
                <a:solidFill>
                  <a:schemeClr val="bg1"/>
                </a:solidFill>
              </a:rPr>
              <a:t>Solhem. Foto: Robin Hayes. </a:t>
            </a:r>
          </a:p>
        </p:txBody>
      </p:sp>
      <p:sp>
        <p:nvSpPr>
          <p:cNvPr id="8" name="textruta 7">
            <a:extLst>
              <a:ext uri="{FF2B5EF4-FFF2-40B4-BE49-F238E27FC236}">
                <a16:creationId xmlns:a16="http://schemas.microsoft.com/office/drawing/2014/main" id="{7C7E82B4-842C-4A42-54A9-EEB0646BAB20}"/>
              </a:ext>
            </a:extLst>
          </p:cNvPr>
          <p:cNvSpPr txBox="1"/>
          <p:nvPr/>
        </p:nvSpPr>
        <p:spPr>
          <a:xfrm>
            <a:off x="7086441" y="3236279"/>
            <a:ext cx="1921795" cy="200055"/>
          </a:xfrm>
          <a:prstGeom prst="rect">
            <a:avLst/>
          </a:prstGeom>
          <a:noFill/>
        </p:spPr>
        <p:txBody>
          <a:bodyPr wrap="square" rtlCol="0">
            <a:spAutoFit/>
          </a:bodyPr>
          <a:lstStyle/>
          <a:p>
            <a:pPr algn="r"/>
            <a:r>
              <a:rPr lang="sv-SE" sz="700" dirty="0">
                <a:solidFill>
                  <a:schemeClr val="bg1"/>
                </a:solidFill>
              </a:rPr>
              <a:t>Gamla Enskede. Foto: Kjell Forshed.</a:t>
            </a:r>
          </a:p>
        </p:txBody>
      </p:sp>
    </p:spTree>
    <p:extLst>
      <p:ext uri="{BB962C8B-B14F-4D97-AF65-F5344CB8AC3E}">
        <p14:creationId xmlns:p14="http://schemas.microsoft.com/office/powerpoint/2010/main" val="4261969763"/>
      </p:ext>
    </p:extLst>
  </p:cSld>
  <p:clrMapOvr>
    <a:masterClrMapping/>
  </p:clrMapOvr>
</p:sld>
</file>

<file path=ppt/theme/theme1.xml><?xml version="1.0" encoding="utf-8"?>
<a:theme xmlns:a="http://schemas.openxmlformats.org/drawingml/2006/main" name="Boverket">
  <a:themeElements>
    <a:clrScheme name="Boverket2020">
      <a:dk1>
        <a:srgbClr val="000000"/>
      </a:dk1>
      <a:lt1>
        <a:sysClr val="window" lastClr="FFFFFF"/>
      </a:lt1>
      <a:dk2>
        <a:srgbClr val="00375B"/>
      </a:dk2>
      <a:lt2>
        <a:srgbClr val="E2EEF5"/>
      </a:lt2>
      <a:accent1>
        <a:srgbClr val="C10B25"/>
      </a:accent1>
      <a:accent2>
        <a:srgbClr val="1E1E1E"/>
      </a:accent2>
      <a:accent3>
        <a:srgbClr val="9BBACC"/>
      </a:accent3>
      <a:accent4>
        <a:srgbClr val="47687D"/>
      </a:accent4>
      <a:accent5>
        <a:srgbClr val="C5BEB0"/>
      </a:accent5>
      <a:accent6>
        <a:srgbClr val="FDC75F"/>
      </a:accent6>
      <a:hlink>
        <a:srgbClr val="0000FF"/>
      </a:hlink>
      <a:folHlink>
        <a:srgbClr val="800080"/>
      </a:folHlink>
    </a:clrScheme>
    <a:fontScheme name="Anpassa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overket.potx" id="{10B50C0F-ED80-451A-BB13-E4EDD31C11EA}" vid="{5AED6585-A935-4649-AAC5-F94D110CCCA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a8a569d-cf73-4f97-ae0c-785945f6da60">
      <Terms xmlns="http://schemas.microsoft.com/office/infopath/2007/PartnerControls"/>
    </lcf76f155ced4ddcb4097134ff3c332f>
    <TaxCatchAll xmlns="c178c182-46ef-4e5c-bde3-44b0f21c7f3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0C69704D9349EA42AE48364318A3F905" ma:contentTypeVersion="18" ma:contentTypeDescription="Skapa ett nytt dokument." ma:contentTypeScope="" ma:versionID="1e75fe513cbb93c78714fe8e7661feb6">
  <xsd:schema xmlns:xsd="http://www.w3.org/2001/XMLSchema" xmlns:xs="http://www.w3.org/2001/XMLSchema" xmlns:p="http://schemas.microsoft.com/office/2006/metadata/properties" xmlns:ns2="c178c182-46ef-4e5c-bde3-44b0f21c7f32" xmlns:ns3="fa8a569d-cf73-4f97-ae0c-785945f6da60" targetNamespace="http://schemas.microsoft.com/office/2006/metadata/properties" ma:root="true" ma:fieldsID="e30c961d088ea891e4c6956fc322f669" ns2:_="" ns3:_="">
    <xsd:import namespace="c178c182-46ef-4e5c-bde3-44b0f21c7f32"/>
    <xsd:import namespace="fa8a569d-cf73-4f97-ae0c-785945f6da6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LengthInSeconds" minOccurs="0"/>
                <xsd:element ref="ns3:MediaServiceOCR" minOccurs="0"/>
                <xsd:element ref="ns3:MediaServiceLocation" minOccurs="0"/>
                <xsd:element ref="ns3:MediaServiceAutoKeyPoints" minOccurs="0"/>
                <xsd:element ref="ns3:MediaServiceKeyPoint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78c182-46ef-4e5c-bde3-44b0f21c7f32"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4c504047-0889-477a-acc9-9938ae2990ac}" ma:internalName="TaxCatchAll" ma:showField="CatchAllData" ma:web="c178c182-46ef-4e5c-bde3-44b0f21c7f3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a8a569d-cf73-4f97-ae0c-785945f6da6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a6e89ea6-4e6f-4759-b6eb-b422824e2a1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965E62-E5FB-49CE-93DF-9FF654019505}">
  <ds:schemaRefs>
    <ds:schemaRef ds:uri="http://schemas.microsoft.com/sharepoint/v3/contenttype/forms"/>
  </ds:schemaRefs>
</ds:datastoreItem>
</file>

<file path=customXml/itemProps2.xml><?xml version="1.0" encoding="utf-8"?>
<ds:datastoreItem xmlns:ds="http://schemas.openxmlformats.org/officeDocument/2006/customXml" ds:itemID="{A7C55386-5C08-4005-A0E4-692AF6248FDF}">
  <ds:schemaRefs>
    <ds:schemaRef ds:uri="c178c182-46ef-4e5c-bde3-44b0f21c7f32"/>
    <ds:schemaRef ds:uri="http://purl.org/dc/dcmitype/"/>
    <ds:schemaRef ds:uri="http://schemas.microsoft.com/office/2006/metadata/properties"/>
    <ds:schemaRef ds:uri="http://www.w3.org/XML/1998/namespace"/>
    <ds:schemaRef ds:uri="http://schemas.microsoft.com/office/2006/documentManagement/types"/>
    <ds:schemaRef ds:uri="http://purl.org/dc/elements/1.1/"/>
    <ds:schemaRef ds:uri="fa8a569d-cf73-4f97-ae0c-785945f6da60"/>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90C8AA1C-4F90-4189-A69C-8FEF8A16E9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78c182-46ef-4e5c-bde3-44b0f21c7f32"/>
    <ds:schemaRef ds:uri="fa8a569d-cf73-4f97-ae0c-785945f6da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6754</TotalTime>
  <Words>5491</Words>
  <Application>Microsoft Office PowerPoint</Application>
  <PresentationFormat>Bildspel på skärmen (16:9)</PresentationFormat>
  <Paragraphs>449</Paragraphs>
  <Slides>28</Slides>
  <Notes>28</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28</vt:i4>
      </vt:variant>
    </vt:vector>
  </HeadingPairs>
  <TitlesOfParts>
    <vt:vector size="33" baseType="lpstr">
      <vt:lpstr>Arial</vt:lpstr>
      <vt:lpstr>Calibri</vt:lpstr>
      <vt:lpstr>Courier New</vt:lpstr>
      <vt:lpstr>Wingdings</vt:lpstr>
      <vt:lpstr>Boverket</vt:lpstr>
      <vt:lpstr>Att planera och gestalta trädgårdsstäder i modern tid</vt:lpstr>
      <vt:lpstr>PowerPoint-presentation</vt:lpstr>
      <vt:lpstr>Kunskapsunderlag</vt:lpstr>
      <vt:lpstr>PowerPoint-presentation</vt:lpstr>
      <vt:lpstr>Fem kapitel </vt:lpstr>
      <vt:lpstr>Varför planera för trädgårdsstäder?</vt:lpstr>
      <vt:lpstr>Vad är trädgårdsstaden i framtiden?</vt:lpstr>
      <vt:lpstr>Trädgårdsstadens grundidéer</vt:lpstr>
      <vt:lpstr>Trädgårdsstadens grundidéer</vt:lpstr>
      <vt:lpstr>Trädgårdsstadens grundidéer</vt:lpstr>
      <vt:lpstr>Principer: Gröna rum och platser har en starkt formgivande roll och koppling till landskapet</vt:lpstr>
      <vt:lpstr>Principer: Gator inbjuder till möten, rörelse och upplevelser</vt:lpstr>
      <vt:lpstr>Principer: Småskalighet, måttfullhet, blandning och mänsklig skala</vt:lpstr>
      <vt:lpstr>Principer: Trädgårdar, förgårdsmark och entréer spelar en central roll</vt:lpstr>
      <vt:lpstr>Principer: Trädgårdar, förgårdsmark och entréer spelar en central roll </vt:lpstr>
      <vt:lpstr>Principer: Trädgårdar, förgårdsmark och entréer spelar en central roll </vt:lpstr>
      <vt:lpstr>Principer: Parkeringar integreras finskaligt i bebyggelsestrukturen</vt:lpstr>
      <vt:lpstr>Likheter och skillnader mellan trädgårdsstad, småskalig kvartersstad, villastad och villaområde?</vt:lpstr>
      <vt:lpstr>Trädgårdsstäder i olika sammanhang</vt:lpstr>
      <vt:lpstr>Kommunens verktygslåda  – från vision till verklighet</vt:lpstr>
      <vt:lpstr>Översiktsplanen   – sätt ramar och övergripande mål</vt:lpstr>
      <vt:lpstr>Detaljerad ÖP-nivå och program – sätt mål, struktur och övergripande gestaltningsprinciper</vt:lpstr>
      <vt:lpstr>Detaljplanen – säkerställ kvaliteter  </vt:lpstr>
      <vt:lpstr>Bygglovet  – omsätter trädgårdsstadens gestaltning i praktiken</vt:lpstr>
      <vt:lpstr>Anläggning och förvaltning – tänk långsiktigt</vt:lpstr>
      <vt:lpstr>Exempelsamling</vt:lpstr>
      <vt:lpstr>Utmaningar som uppdraget  har visat på </vt:lpstr>
      <vt:lpstr>Tack!</vt:lpstr>
    </vt:vector>
  </TitlesOfParts>
  <Company>Boverket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Hansson Sanna</dc:creator>
  <cp:lastModifiedBy>Stigsdotter Caroline</cp:lastModifiedBy>
  <cp:revision>128</cp:revision>
  <cp:lastPrinted>2026-03-19T18:21:37Z</cp:lastPrinted>
  <dcterms:created xsi:type="dcterms:W3CDTF">2026-03-10T07:57:17Z</dcterms:created>
  <dcterms:modified xsi:type="dcterms:W3CDTF">2026-06-26T12:52:56Z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0x0101000C69704D9349EA42AE48364318A3F905</vt:lpwstr>
  </property>
</Properties>
</file>