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4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66"/>
  </p:notesMasterIdLst>
  <p:sldIdLst>
    <p:sldId id="256" r:id="rId5"/>
    <p:sldId id="297" r:id="rId6"/>
    <p:sldId id="295" r:id="rId7"/>
    <p:sldId id="300" r:id="rId8"/>
    <p:sldId id="354" r:id="rId9"/>
    <p:sldId id="405" r:id="rId10"/>
    <p:sldId id="357" r:id="rId11"/>
    <p:sldId id="347" r:id="rId12"/>
    <p:sldId id="408" r:id="rId13"/>
    <p:sldId id="355" r:id="rId14"/>
    <p:sldId id="401" r:id="rId15"/>
    <p:sldId id="403" r:id="rId16"/>
    <p:sldId id="370" r:id="rId17"/>
    <p:sldId id="380" r:id="rId18"/>
    <p:sldId id="383" r:id="rId19"/>
    <p:sldId id="414" r:id="rId20"/>
    <p:sldId id="381" r:id="rId21"/>
    <p:sldId id="415" r:id="rId22"/>
    <p:sldId id="382" r:id="rId23"/>
    <p:sldId id="413" r:id="rId24"/>
    <p:sldId id="373" r:id="rId25"/>
    <p:sldId id="374" r:id="rId26"/>
    <p:sldId id="376" r:id="rId27"/>
    <p:sldId id="375" r:id="rId28"/>
    <p:sldId id="361" r:id="rId29"/>
    <p:sldId id="353" r:id="rId30"/>
    <p:sldId id="305" r:id="rId31"/>
    <p:sldId id="402" r:id="rId32"/>
    <p:sldId id="364" r:id="rId33"/>
    <p:sldId id="409" r:id="rId34"/>
    <p:sldId id="410" r:id="rId35"/>
    <p:sldId id="307" r:id="rId36"/>
    <p:sldId id="259" r:id="rId37"/>
    <p:sldId id="348" r:id="rId38"/>
    <p:sldId id="368" r:id="rId39"/>
    <p:sldId id="328" r:id="rId40"/>
    <p:sldId id="362" r:id="rId41"/>
    <p:sldId id="404" r:id="rId42"/>
    <p:sldId id="331" r:id="rId43"/>
    <p:sldId id="365" r:id="rId44"/>
    <p:sldId id="333" r:id="rId45"/>
    <p:sldId id="345" r:id="rId46"/>
    <p:sldId id="268" r:id="rId47"/>
    <p:sldId id="332" r:id="rId48"/>
    <p:sldId id="366" r:id="rId49"/>
    <p:sldId id="270" r:id="rId50"/>
    <p:sldId id="329" r:id="rId51"/>
    <p:sldId id="330" r:id="rId52"/>
    <p:sldId id="327" r:id="rId53"/>
    <p:sldId id="360" r:id="rId54"/>
    <p:sldId id="388" r:id="rId55"/>
    <p:sldId id="316" r:id="rId56"/>
    <p:sldId id="400" r:id="rId57"/>
    <p:sldId id="389" r:id="rId58"/>
    <p:sldId id="390" r:id="rId59"/>
    <p:sldId id="391" r:id="rId60"/>
    <p:sldId id="378" r:id="rId61"/>
    <p:sldId id="379" r:id="rId62"/>
    <p:sldId id="398" r:id="rId63"/>
    <p:sldId id="396" r:id="rId64"/>
    <p:sldId id="416" r:id="rId65"/>
  </p:sldIdLst>
  <p:sldSz cx="12192000" cy="6858000"/>
  <p:notesSz cx="6797675" cy="9926638"/>
  <p:embeddedFontLst>
    <p:embeddedFont>
      <p:font typeface="Aptos Narrow" panose="020B0004020202020204" pitchFamily="34" charset="0"/>
      <p:regular r:id="rId67"/>
      <p:bold r:id="rId68"/>
      <p:italic r:id="rId69"/>
      <p:boldItalic r:id="rId70"/>
    </p:embeddedFont>
    <p:embeddedFont>
      <p:font typeface="Figtree" panose="020B0604020202020204" charset="0"/>
      <p:regular r:id="rId71"/>
      <p:bold r:id="rId72"/>
      <p:italic r:id="rId73"/>
      <p:boldItalic r:id="rId74"/>
    </p:embeddedFont>
    <p:embeddedFont>
      <p:font typeface="Georgia" panose="02040502050405020303" pitchFamily="18" charset="0"/>
      <p:regular r:id="rId75"/>
      <p:bold r:id="rId76"/>
      <p:italic r:id="rId77"/>
      <p:boldItalic r:id="rId78"/>
    </p:embeddedFont>
    <p:embeddedFont>
      <p:font typeface="Open Sans" pitchFamily="2" charset="0"/>
      <p:regular r:id="rId79"/>
      <p:bold r:id="rId80"/>
      <p:italic r:id="rId81"/>
      <p:boldItalic r:id="rId8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B85409-0283-D37C-CE14-42578FBFBB1B}" name="Tove Malmqvist Stigell" initials="TS" userId="S::tovem_ug.kth.se#ext#@wsponline.onmicrosoft.com::f7a5c3da-2289-4634-b809-353529192c08" providerId="AD"/>
  <p188:author id="{6A41D257-872E-B7E5-E9C1-B1D8F6A8CFAB}" name="Borgström, Sara" initials="SB" userId="S::sara.borgstrom@wsp.com::d97afe95-18de-4edf-9f18-843218f0ac29" providerId="AD"/>
  <p188:author id="{4615E69B-FD8E-FBC4-80DA-4D81AC625ACE}" name="Einarsson Kristina" initials="KE" userId="S::Kristina.Einarsson@boverket.se::3b7510b6-150e-46ab-b01f-27f40d20ef4b" providerId="AD"/>
  <p188:author id="{365ACFB9-9C2A-853D-1058-A7EC831C02A5}" name="Olsson Erik" initials="EO" userId="S::erik.olsson@boverket.se::9373eef0-23ec-4dd2-958d-c7596a78051c" providerId="AD"/>
  <p188:author id="{A0C51BC2-5057-A824-482B-F6F366F87B4C}" name="Pädam, Sirje" initials="PS" userId="S::sirje.padam@wsp.com::c6ed79ae-4c78-4249-81d6-8b73e53a6b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00"/>
    <a:srgbClr val="D1F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09A2E-3C7C-42DA-8A27-CFA16D81516E}" v="16" dt="2025-08-14T15:06:37.848"/>
    <p1510:client id="{259562BB-2FA9-0411-FF83-6D77CEB06B43}" v="177" dt="2025-08-15T09:10:01.198"/>
    <p1510:client id="{9C20C1B3-3796-ABD8-AF45-C2E431F4E301}" v="74" dt="2025-08-15T09:52:10.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2.fntdata"/><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presProps" Target="presProp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font" Target="fonts/font15.fntdata"/><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0.fntdata"/><Relationship Id="rId7" Type="http://schemas.openxmlformats.org/officeDocument/2006/relationships/slide" Target="slides/slide3.xml"/><Relationship Id="rId71" Type="http://schemas.openxmlformats.org/officeDocument/2006/relationships/font" Target="fonts/font5.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notesMaster" Target="notesMasters/notesMaster1.xml"/><Relationship Id="rId87"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font" Target="fonts/font16.fntdata"/></Relationships>
</file>

<file path=ppt/charts/_rels/chart1.xml.rels><?xml version="1.0" encoding="UTF-8" standalone="yes"?>
<Relationships xmlns="http://schemas.openxmlformats.org/package/2006/relationships"><Relationship Id="rId3" Type="http://schemas.openxmlformats.org/officeDocument/2006/relationships/oleObject" Target="https://wsponline.sharepoint.com/sites/SE-EPBD-klimat/Shared%20Documents/Arbetsgrupp/Arbetsmaterial%20(tidigare%20dokument)/Saras%20arbetsfiler/Dataluckor.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esb18500\Desktop\Till%20AU\EPBD%20klimat.%20Tidig%20branschdialog%20Excel.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wsponline.sharepoint.com/sites/SE-EPBD-klimat/Shared%20Documents/Arbetsgrupp/Arbetsmaterial%20(tidigare%20dokument)/Saras%20arbetsfiler/Andel%20som%20klarar%20gr&#228;nsv&#228;rden_granskad.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wsponline.sharepoint.com/sites/SE-EPBD-klimat/Shared%20Documents/Arbetsgrupp/Arbetsmaterial%20(tidigare%20dokument)/Saras%20arbetsfiler/Gr&#228;nsv&#228;rdestrappa%20t%202050_granskad.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ms.corp.pbwan.net/projects/10378571/Document/3_Dokument/klimatdata%20byggnader/M&#229;ltal/M&#229;ltal%20byggnader_24103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esb18500\Desktop\Till%20AU\EPBD%20klimat.%20Tidig%20branschdialog%20Exce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Blad1!$B$2</c:f>
              <c:strCache>
                <c:ptCount val="1"/>
                <c:pt idx="0">
                  <c:v>Minsta andel beräknad klimatpåverkan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Blad1!$A$3:$A$6</c:f>
              <c:strCache>
                <c:ptCount val="4"/>
                <c:pt idx="0">
                  <c:v>1A Med schablonvärden, 80 % täckningsgrad</c:v>
                </c:pt>
                <c:pt idx="1">
                  <c:v>1B Med schablonvärden, 90 % täckningsgrad</c:v>
                </c:pt>
                <c:pt idx="2">
                  <c:v>2A Utan schablonvärden, 80 % täckningsgrad</c:v>
                </c:pt>
                <c:pt idx="3">
                  <c:v>2B Utan schablonvärden, 90 % täckningsgrad</c:v>
                </c:pt>
              </c:strCache>
            </c:strRef>
          </c:cat>
          <c:val>
            <c:numRef>
              <c:f>Blad1!$B$3:$B$6</c:f>
              <c:numCache>
                <c:formatCode>0</c:formatCode>
                <c:ptCount val="4"/>
                <c:pt idx="0">
                  <c:v>76</c:v>
                </c:pt>
                <c:pt idx="1">
                  <c:v>86</c:v>
                </c:pt>
                <c:pt idx="2">
                  <c:v>80</c:v>
                </c:pt>
                <c:pt idx="3">
                  <c:v>90</c:v>
                </c:pt>
              </c:numCache>
            </c:numRef>
          </c:val>
          <c:extLst>
            <c:ext xmlns:c16="http://schemas.microsoft.com/office/drawing/2014/chart" uri="{C3380CC4-5D6E-409C-BE32-E72D297353CC}">
              <c16:uniqueId val="{00000000-D195-4345-BE4C-FB8529DFFC64}"/>
            </c:ext>
          </c:extLst>
        </c:ser>
        <c:ser>
          <c:idx val="1"/>
          <c:order val="1"/>
          <c:tx>
            <c:strRef>
              <c:f>Blad1!$C$2</c:f>
              <c:strCache>
                <c:ptCount val="1"/>
                <c:pt idx="0">
                  <c:v>Uppskattning mha schablonvärden</c:v>
                </c:pt>
              </c:strCache>
            </c:strRef>
          </c:tx>
          <c:spPr>
            <a:solidFill>
              <a:schemeClr val="accent2"/>
            </a:solidFill>
            <a:ln>
              <a:noFill/>
            </a:ln>
            <a:effectLst/>
          </c:spPr>
          <c:invertIfNegative val="0"/>
          <c:cat>
            <c:strRef>
              <c:f>Blad1!$A$3:$A$6</c:f>
              <c:strCache>
                <c:ptCount val="4"/>
                <c:pt idx="0">
                  <c:v>1A Med schablonvärden, 80 % täckningsgrad</c:v>
                </c:pt>
                <c:pt idx="1">
                  <c:v>1B Med schablonvärden, 90 % täckningsgrad</c:v>
                </c:pt>
                <c:pt idx="2">
                  <c:v>2A Utan schablonvärden, 80 % täckningsgrad</c:v>
                </c:pt>
                <c:pt idx="3">
                  <c:v>2B Utan schablonvärden, 90 % täckningsgrad</c:v>
                </c:pt>
              </c:strCache>
            </c:strRef>
          </c:cat>
          <c:val>
            <c:numRef>
              <c:f>Blad1!$C$3:$C$6</c:f>
              <c:numCache>
                <c:formatCode>0</c:formatCode>
                <c:ptCount val="4"/>
                <c:pt idx="0">
                  <c:v>4</c:v>
                </c:pt>
                <c:pt idx="1">
                  <c:v>4</c:v>
                </c:pt>
              </c:numCache>
            </c:numRef>
          </c:val>
          <c:extLst>
            <c:ext xmlns:c16="http://schemas.microsoft.com/office/drawing/2014/chart" uri="{C3380CC4-5D6E-409C-BE32-E72D297353CC}">
              <c16:uniqueId val="{00000001-D195-4345-BE4C-FB8529DFFC64}"/>
            </c:ext>
          </c:extLst>
        </c:ser>
        <c:ser>
          <c:idx val="2"/>
          <c:order val="2"/>
          <c:tx>
            <c:strRef>
              <c:f>Blad1!$D$2</c:f>
              <c:strCache>
                <c:ptCount val="1"/>
                <c:pt idx="0">
                  <c:v> Uppräkning mha täckningsgradsberäkning</c:v>
                </c:pt>
              </c:strCache>
            </c:strRef>
          </c:tx>
          <c:spPr>
            <a:solidFill>
              <a:schemeClr val="accent3"/>
            </a:solidFill>
            <a:ln>
              <a:noFill/>
            </a:ln>
            <a:effectLst/>
          </c:spPr>
          <c:invertIfNegative val="0"/>
          <c:cat>
            <c:strRef>
              <c:f>Blad1!$A$3:$A$6</c:f>
              <c:strCache>
                <c:ptCount val="4"/>
                <c:pt idx="0">
                  <c:v>1A Med schablonvärden, 80 % täckningsgrad</c:v>
                </c:pt>
                <c:pt idx="1">
                  <c:v>1B Med schablonvärden, 90 % täckningsgrad</c:v>
                </c:pt>
                <c:pt idx="2">
                  <c:v>2A Utan schablonvärden, 80 % täckningsgrad</c:v>
                </c:pt>
                <c:pt idx="3">
                  <c:v>2B Utan schablonvärden, 90 % täckningsgrad</c:v>
                </c:pt>
              </c:strCache>
            </c:strRef>
          </c:cat>
          <c:val>
            <c:numRef>
              <c:f>Blad1!$D$3:$D$6</c:f>
              <c:numCache>
                <c:formatCode>0</c:formatCode>
                <c:ptCount val="4"/>
                <c:pt idx="0">
                  <c:v>20</c:v>
                </c:pt>
                <c:pt idx="1">
                  <c:v>10</c:v>
                </c:pt>
                <c:pt idx="2">
                  <c:v>20</c:v>
                </c:pt>
                <c:pt idx="3">
                  <c:v>10</c:v>
                </c:pt>
              </c:numCache>
            </c:numRef>
          </c:val>
          <c:extLst>
            <c:ext xmlns:c16="http://schemas.microsoft.com/office/drawing/2014/chart" uri="{C3380CC4-5D6E-409C-BE32-E72D297353CC}">
              <c16:uniqueId val="{00000002-D195-4345-BE4C-FB8529DFFC64}"/>
            </c:ext>
          </c:extLst>
        </c:ser>
        <c:dLbls>
          <c:showLegendKey val="0"/>
          <c:showVal val="0"/>
          <c:showCatName val="0"/>
          <c:showSerName val="0"/>
          <c:showPercent val="0"/>
          <c:showBubbleSize val="0"/>
        </c:dLbls>
        <c:gapWidth val="150"/>
        <c:overlap val="100"/>
        <c:axId val="1008060352"/>
        <c:axId val="1008067552"/>
      </c:barChart>
      <c:catAx>
        <c:axId val="100806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08067552"/>
        <c:crosses val="autoZero"/>
        <c:auto val="1"/>
        <c:lblAlgn val="ctr"/>
        <c:lblOffset val="100"/>
        <c:noMultiLvlLbl val="0"/>
      </c:catAx>
      <c:valAx>
        <c:axId val="1008067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08060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Entreprenörer (n=4)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percentStacked"/>
        <c:varyColors val="0"/>
        <c:ser>
          <c:idx val="0"/>
          <c:order val="0"/>
          <c:tx>
            <c:strRef>
              <c:f>Entreprenörer!$O$10</c:f>
              <c:strCache>
                <c:ptCount val="1"/>
                <c:pt idx="0">
                  <c:v>Minskade kostnader</c:v>
                </c:pt>
              </c:strCache>
            </c:strRef>
          </c:tx>
          <c:spPr>
            <a:solidFill>
              <a:schemeClr val="accent1"/>
            </a:solidFill>
            <a:ln>
              <a:noFill/>
            </a:ln>
            <a:effectLst/>
          </c:spPr>
          <c:invertIfNegative val="0"/>
          <c:cat>
            <c:strRef>
              <c:f>Entreprenörer!$P$9:$S$9</c:f>
              <c:strCache>
                <c:ptCount val="4"/>
                <c:pt idx="0">
                  <c:v>25% reduktion</c:v>
                </c:pt>
                <c:pt idx="1">
                  <c:v>35% reduktion</c:v>
                </c:pt>
                <c:pt idx="2">
                  <c:v>45% reduktion</c:v>
                </c:pt>
                <c:pt idx="3">
                  <c:v>55% reduktion</c:v>
                </c:pt>
              </c:strCache>
            </c:strRef>
          </c:cat>
          <c:val>
            <c:numRef>
              <c:f>Entreprenörer!$P$10:$S$10</c:f>
              <c:numCache>
                <c:formatCode>General</c:formatCode>
                <c:ptCount val="4"/>
                <c:pt idx="0">
                  <c:v>1</c:v>
                </c:pt>
                <c:pt idx="1">
                  <c:v>0</c:v>
                </c:pt>
                <c:pt idx="2">
                  <c:v>0</c:v>
                </c:pt>
                <c:pt idx="3">
                  <c:v>0</c:v>
                </c:pt>
              </c:numCache>
            </c:numRef>
          </c:val>
          <c:extLst>
            <c:ext xmlns:c16="http://schemas.microsoft.com/office/drawing/2014/chart" uri="{C3380CC4-5D6E-409C-BE32-E72D297353CC}">
              <c16:uniqueId val="{00000000-1E17-4A49-9F20-8149BB7F6107}"/>
            </c:ext>
          </c:extLst>
        </c:ser>
        <c:ser>
          <c:idx val="1"/>
          <c:order val="1"/>
          <c:tx>
            <c:strRef>
              <c:f>Entreprenörer!$O$11</c:f>
              <c:strCache>
                <c:ptCount val="1"/>
                <c:pt idx="0">
                  <c:v>Oförändrade kostnader</c:v>
                </c:pt>
              </c:strCache>
            </c:strRef>
          </c:tx>
          <c:spPr>
            <a:solidFill>
              <a:schemeClr val="accent2"/>
            </a:solidFill>
            <a:ln>
              <a:noFill/>
            </a:ln>
            <a:effectLst/>
          </c:spPr>
          <c:invertIfNegative val="0"/>
          <c:cat>
            <c:strRef>
              <c:f>Entreprenörer!$P$9:$S$9</c:f>
              <c:strCache>
                <c:ptCount val="4"/>
                <c:pt idx="0">
                  <c:v>25% reduktion</c:v>
                </c:pt>
                <c:pt idx="1">
                  <c:v>35% reduktion</c:v>
                </c:pt>
                <c:pt idx="2">
                  <c:v>45% reduktion</c:v>
                </c:pt>
                <c:pt idx="3">
                  <c:v>55% reduktion</c:v>
                </c:pt>
              </c:strCache>
            </c:strRef>
          </c:cat>
          <c:val>
            <c:numRef>
              <c:f>Entreprenörer!$P$11:$S$11</c:f>
              <c:numCache>
                <c:formatCode>General</c:formatCode>
                <c:ptCount val="4"/>
                <c:pt idx="0">
                  <c:v>3</c:v>
                </c:pt>
                <c:pt idx="1">
                  <c:v>2</c:v>
                </c:pt>
                <c:pt idx="2">
                  <c:v>1</c:v>
                </c:pt>
                <c:pt idx="3">
                  <c:v>0</c:v>
                </c:pt>
              </c:numCache>
            </c:numRef>
          </c:val>
          <c:extLst>
            <c:ext xmlns:c16="http://schemas.microsoft.com/office/drawing/2014/chart" uri="{C3380CC4-5D6E-409C-BE32-E72D297353CC}">
              <c16:uniqueId val="{00000001-1E17-4A49-9F20-8149BB7F6107}"/>
            </c:ext>
          </c:extLst>
        </c:ser>
        <c:ser>
          <c:idx val="2"/>
          <c:order val="2"/>
          <c:tx>
            <c:strRef>
              <c:f>Entreprenörer!$O$12</c:f>
              <c:strCache>
                <c:ptCount val="1"/>
                <c:pt idx="0">
                  <c:v>Ökade kostnader</c:v>
                </c:pt>
              </c:strCache>
            </c:strRef>
          </c:tx>
          <c:spPr>
            <a:solidFill>
              <a:schemeClr val="accent3"/>
            </a:solidFill>
            <a:ln>
              <a:noFill/>
            </a:ln>
            <a:effectLst/>
          </c:spPr>
          <c:invertIfNegative val="0"/>
          <c:cat>
            <c:strRef>
              <c:f>Entreprenörer!$P$9:$S$9</c:f>
              <c:strCache>
                <c:ptCount val="4"/>
                <c:pt idx="0">
                  <c:v>25% reduktion</c:v>
                </c:pt>
                <c:pt idx="1">
                  <c:v>35% reduktion</c:v>
                </c:pt>
                <c:pt idx="2">
                  <c:v>45% reduktion</c:v>
                </c:pt>
                <c:pt idx="3">
                  <c:v>55% reduktion</c:v>
                </c:pt>
              </c:strCache>
            </c:strRef>
          </c:cat>
          <c:val>
            <c:numRef>
              <c:f>Entreprenörer!$P$12:$S$12</c:f>
              <c:numCache>
                <c:formatCode>General</c:formatCode>
                <c:ptCount val="4"/>
                <c:pt idx="0">
                  <c:v>0</c:v>
                </c:pt>
                <c:pt idx="1">
                  <c:v>0</c:v>
                </c:pt>
                <c:pt idx="2">
                  <c:v>3</c:v>
                </c:pt>
                <c:pt idx="3">
                  <c:v>4</c:v>
                </c:pt>
              </c:numCache>
            </c:numRef>
          </c:val>
          <c:extLst>
            <c:ext xmlns:c16="http://schemas.microsoft.com/office/drawing/2014/chart" uri="{C3380CC4-5D6E-409C-BE32-E72D297353CC}">
              <c16:uniqueId val="{00000002-1E17-4A49-9F20-8149BB7F6107}"/>
            </c:ext>
          </c:extLst>
        </c:ser>
        <c:ser>
          <c:idx val="3"/>
          <c:order val="3"/>
          <c:tx>
            <c:strRef>
              <c:f>Entreprenörer!$O$13</c:f>
              <c:strCache>
                <c:ptCount val="1"/>
                <c:pt idx="0">
                  <c:v>Vet ej</c:v>
                </c:pt>
              </c:strCache>
            </c:strRef>
          </c:tx>
          <c:spPr>
            <a:solidFill>
              <a:schemeClr val="accent4"/>
            </a:solidFill>
            <a:ln>
              <a:noFill/>
            </a:ln>
            <a:effectLst/>
          </c:spPr>
          <c:invertIfNegative val="0"/>
          <c:cat>
            <c:strRef>
              <c:f>Entreprenörer!$P$9:$S$9</c:f>
              <c:strCache>
                <c:ptCount val="4"/>
                <c:pt idx="0">
                  <c:v>25% reduktion</c:v>
                </c:pt>
                <c:pt idx="1">
                  <c:v>35% reduktion</c:v>
                </c:pt>
                <c:pt idx="2">
                  <c:v>45% reduktion</c:v>
                </c:pt>
                <c:pt idx="3">
                  <c:v>55% reduktion</c:v>
                </c:pt>
              </c:strCache>
            </c:strRef>
          </c:cat>
          <c:val>
            <c:numRef>
              <c:f>Entreprenörer!$P$13:$S$13</c:f>
              <c:numCache>
                <c:formatCode>General</c:formatCode>
                <c:ptCount val="4"/>
                <c:pt idx="0">
                  <c:v>0</c:v>
                </c:pt>
                <c:pt idx="1">
                  <c:v>2</c:v>
                </c:pt>
                <c:pt idx="2">
                  <c:v>0</c:v>
                </c:pt>
                <c:pt idx="3">
                  <c:v>0</c:v>
                </c:pt>
              </c:numCache>
            </c:numRef>
          </c:val>
          <c:extLst>
            <c:ext xmlns:c16="http://schemas.microsoft.com/office/drawing/2014/chart" uri="{C3380CC4-5D6E-409C-BE32-E72D297353CC}">
              <c16:uniqueId val="{00000003-1E17-4A49-9F20-8149BB7F6107}"/>
            </c:ext>
          </c:extLst>
        </c:ser>
        <c:dLbls>
          <c:showLegendKey val="0"/>
          <c:showVal val="0"/>
          <c:showCatName val="0"/>
          <c:showSerName val="0"/>
          <c:showPercent val="0"/>
          <c:showBubbleSize val="0"/>
        </c:dLbls>
        <c:gapWidth val="150"/>
        <c:overlap val="100"/>
        <c:axId val="1110276360"/>
        <c:axId val="1110273840"/>
      </c:barChart>
      <c:catAx>
        <c:axId val="1110276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10273840"/>
        <c:crosses val="autoZero"/>
        <c:auto val="1"/>
        <c:lblAlgn val="ctr"/>
        <c:lblOffset val="100"/>
        <c:noMultiLvlLbl val="0"/>
      </c:catAx>
      <c:valAx>
        <c:axId val="1110273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10276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sv-SE" dirty="0"/>
              <a:t>Andel byggnader som uppfyller gränsvärdena med åtgärdspaket A respektive</a:t>
            </a:r>
            <a:r>
              <a:rPr lang="sv-SE" baseline="0" dirty="0"/>
              <a:t> B</a:t>
            </a:r>
            <a:br>
              <a:rPr lang="sv-SE" dirty="0"/>
            </a:br>
            <a:r>
              <a:rPr lang="sv-SE" dirty="0"/>
              <a:t>(analys av byggnader i referensvärdesstudien)</a:t>
            </a:r>
          </a:p>
        </c:rich>
      </c:tx>
      <c:layout>
        <c:manualLayout>
          <c:xMode val="edge"/>
          <c:yMode val="edge"/>
          <c:x val="0.15450615243658883"/>
          <c:y val="1.573913194349775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6.9180955904740979E-2"/>
          <c:y val="0.16718662274323051"/>
          <c:w val="0.63101953665483457"/>
          <c:h val="0.65578321484377644"/>
        </c:manualLayout>
      </c:layout>
      <c:barChart>
        <c:barDir val="col"/>
        <c:grouping val="clustered"/>
        <c:varyColors val="0"/>
        <c:ser>
          <c:idx val="0"/>
          <c:order val="0"/>
          <c:tx>
            <c:strRef>
              <c:f>Sammanfattning!$A$4</c:f>
              <c:strCache>
                <c:ptCount val="1"/>
                <c:pt idx="0">
                  <c:v>Åtgärdspaket A: Inköp av produkter med genomsnittlig klimatpåverkan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Sammanfattning!$B$3:$D$3</c:f>
              <c:strCache>
                <c:ptCount val="3"/>
                <c:pt idx="0">
                  <c:v>Gränsvärde Alternativ 1</c:v>
                </c:pt>
                <c:pt idx="1">
                  <c:v>Gränsvärde Alternativ 2</c:v>
                </c:pt>
                <c:pt idx="2">
                  <c:v>Gränsvärde Alternativ 3</c:v>
                </c:pt>
              </c:strCache>
            </c:strRef>
          </c:cat>
          <c:val>
            <c:numRef>
              <c:f>Sammanfattning!$B$4:$D$4</c:f>
              <c:numCache>
                <c:formatCode>0%</c:formatCode>
                <c:ptCount val="3"/>
                <c:pt idx="0">
                  <c:v>7.3529411764705885E-2</c:v>
                </c:pt>
                <c:pt idx="1">
                  <c:v>0.30882352941176472</c:v>
                </c:pt>
                <c:pt idx="2">
                  <c:v>0.58823529411764708</c:v>
                </c:pt>
              </c:numCache>
            </c:numRef>
          </c:val>
          <c:extLst>
            <c:ext xmlns:c16="http://schemas.microsoft.com/office/drawing/2014/chart" uri="{C3380CC4-5D6E-409C-BE32-E72D297353CC}">
              <c16:uniqueId val="{00000000-2CBC-4B61-9173-A0A3749A49AC}"/>
            </c:ext>
          </c:extLst>
        </c:ser>
        <c:ser>
          <c:idx val="3"/>
          <c:order val="3"/>
          <c:tx>
            <c:strRef>
              <c:f>Sammanfattning!$A$5</c:f>
              <c:strCache>
                <c:ptCount val="1"/>
                <c:pt idx="0">
                  <c:v>Åtgärdspaket B: 35 % reduktion, troligen kostnadsneutralt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Sammanfattning!$B$3:$D$3</c:f>
              <c:strCache>
                <c:ptCount val="3"/>
                <c:pt idx="0">
                  <c:v>Gränsvärde Alternativ 1</c:v>
                </c:pt>
                <c:pt idx="1">
                  <c:v>Gränsvärde Alternativ 2</c:v>
                </c:pt>
                <c:pt idx="2">
                  <c:v>Gränsvärde Alternativ 3</c:v>
                </c:pt>
              </c:strCache>
            </c:strRef>
          </c:cat>
          <c:val>
            <c:numRef>
              <c:f>Sammanfattning!$B$5:$D$5</c:f>
              <c:numCache>
                <c:formatCode>0%</c:formatCode>
                <c:ptCount val="3"/>
                <c:pt idx="0">
                  <c:v>0.17647058823529413</c:v>
                </c:pt>
                <c:pt idx="1">
                  <c:v>0.58823529411764708</c:v>
                </c:pt>
                <c:pt idx="2">
                  <c:v>0.86764705882352944</c:v>
                </c:pt>
              </c:numCache>
            </c:numRef>
          </c:val>
          <c:extLst>
            <c:ext xmlns:c16="http://schemas.microsoft.com/office/drawing/2014/chart" uri="{C3380CC4-5D6E-409C-BE32-E72D297353CC}">
              <c16:uniqueId val="{00000001-2CBC-4B61-9173-A0A3749A49AC}"/>
            </c:ext>
          </c:extLst>
        </c:ser>
        <c:dLbls>
          <c:showLegendKey val="0"/>
          <c:showVal val="0"/>
          <c:showCatName val="0"/>
          <c:showSerName val="0"/>
          <c:showPercent val="0"/>
          <c:showBubbleSize val="0"/>
        </c:dLbls>
        <c:gapWidth val="182"/>
        <c:axId val="866652664"/>
        <c:axId val="868684472"/>
        <c:extLst>
          <c:ext xmlns:c15="http://schemas.microsoft.com/office/drawing/2012/chart" uri="{02D57815-91ED-43cb-92C2-25804820EDAC}">
            <c15:filteredBarSeries>
              <c15:ser>
                <c:idx val="1"/>
                <c:order val="1"/>
                <c:tx>
                  <c:strRef>
                    <c:extLst>
                      <c:ext uri="{02D57815-91ED-43cb-92C2-25804820EDAC}">
                        <c15:formulaRef>
                          <c15:sqref>Sammanfattning!#REF!</c15:sqref>
                        </c15:formulaRef>
                      </c:ext>
                    </c:extLst>
                    <c:strCache>
                      <c:ptCount val="1"/>
                      <c:pt idx="0">
                        <c:v>#REF!</c:v>
                      </c:pt>
                    </c:strCache>
                  </c:strRef>
                </c:tx>
                <c:spPr>
                  <a:solidFill>
                    <a:schemeClr val="accent2"/>
                  </a:solidFill>
                  <a:ln>
                    <a:noFill/>
                  </a:ln>
                  <a:effectLst/>
                </c:spPr>
                <c:invertIfNegative val="0"/>
                <c:cat>
                  <c:strRef>
                    <c:extLst>
                      <c:ext uri="{02D57815-91ED-43cb-92C2-25804820EDAC}">
                        <c15:formulaRef>
                          <c15:sqref>Sammanfattning!$B$3:$D$3</c15:sqref>
                        </c15:formulaRef>
                      </c:ext>
                    </c:extLst>
                    <c:strCache>
                      <c:ptCount val="3"/>
                      <c:pt idx="0">
                        <c:v>Gränsvärde Alternativ 1</c:v>
                      </c:pt>
                      <c:pt idx="1">
                        <c:v>Gränsvärde Alternativ 2</c:v>
                      </c:pt>
                      <c:pt idx="2">
                        <c:v>Gränsvärde Alternativ 3</c:v>
                      </c:pt>
                    </c:strCache>
                  </c:strRef>
                </c:cat>
                <c:val>
                  <c:numRef>
                    <c:extLst>
                      <c:ext uri="{02D57815-91ED-43cb-92C2-25804820EDAC}">
                        <c15:formulaRef>
                          <c15:sqref>Sammanfattning!#REF!</c15:sqref>
                        </c15:formulaRef>
                      </c:ext>
                    </c:extLst>
                    <c:numCache>
                      <c:formatCode>General</c:formatCode>
                      <c:ptCount val="1"/>
                      <c:pt idx="0">
                        <c:v>1</c:v>
                      </c:pt>
                    </c:numCache>
                  </c:numRef>
                </c:val>
                <c:extLst>
                  <c:ext xmlns:c16="http://schemas.microsoft.com/office/drawing/2014/chart" uri="{C3380CC4-5D6E-409C-BE32-E72D297353CC}">
                    <c16:uniqueId val="{00000002-2CBC-4B61-9173-A0A3749A49A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Sammanfattning!#REF!</c15:sqref>
                        </c15:formulaRef>
                      </c:ext>
                    </c:extLst>
                    <c:strCache>
                      <c:ptCount val="1"/>
                      <c:pt idx="0">
                        <c:v>#REF!</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Sammanfattning!$B$3:$D$3</c15:sqref>
                        </c15:formulaRef>
                      </c:ext>
                    </c:extLst>
                    <c:strCache>
                      <c:ptCount val="3"/>
                      <c:pt idx="0">
                        <c:v>Gränsvärde Alternativ 1</c:v>
                      </c:pt>
                      <c:pt idx="1">
                        <c:v>Gränsvärde Alternativ 2</c:v>
                      </c:pt>
                      <c:pt idx="2">
                        <c:v>Gränsvärde Alternativ 3</c:v>
                      </c:pt>
                    </c:strCache>
                  </c:strRef>
                </c:cat>
                <c:val>
                  <c:numRef>
                    <c:extLst xmlns:c15="http://schemas.microsoft.com/office/drawing/2012/chart">
                      <c:ext xmlns:c15="http://schemas.microsoft.com/office/drawing/2012/chart" uri="{02D57815-91ED-43cb-92C2-25804820EDAC}">
                        <c15:formulaRef>
                          <c15:sqref>Sammanfattning!#REF!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3-2CBC-4B61-9173-A0A3749A49AC}"/>
                  </c:ext>
                </c:extLst>
              </c15:ser>
            </c15:filteredBarSeries>
          </c:ext>
        </c:extLst>
      </c:barChart>
      <c:catAx>
        <c:axId val="86665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68684472"/>
        <c:crosses val="autoZero"/>
        <c:auto val="1"/>
        <c:lblAlgn val="ctr"/>
        <c:lblOffset val="100"/>
        <c:noMultiLvlLbl val="0"/>
      </c:catAx>
      <c:valAx>
        <c:axId val="8686844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66652664"/>
        <c:crosses val="autoZero"/>
        <c:crossBetween val="between"/>
      </c:valAx>
      <c:spPr>
        <a:noFill/>
        <a:ln>
          <a:noFill/>
        </a:ln>
        <a:effectLst/>
      </c:spPr>
    </c:plotArea>
    <c:legend>
      <c:legendPos val="r"/>
      <c:layout>
        <c:manualLayout>
          <c:xMode val="edge"/>
          <c:yMode val="edge"/>
          <c:x val="0.72173744801723572"/>
          <c:y val="0.27470569628001684"/>
          <c:w val="0.26651512173313135"/>
          <c:h val="0.3161024452901809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FBH!$A$3</c:f>
              <c:strCache>
                <c:ptCount val="1"/>
                <c:pt idx="0">
                  <c:v>Alternativ 1</c:v>
                </c:pt>
              </c:strCache>
            </c:strRef>
          </c:tx>
          <c:spPr>
            <a:ln w="19050" cap="rnd">
              <a:solidFill>
                <a:schemeClr val="accent1"/>
              </a:solidFill>
              <a:round/>
            </a:ln>
            <a:effectLst/>
          </c:spPr>
          <c:marker>
            <c:symbol val="none"/>
          </c:marker>
          <c:xVal>
            <c:numRef>
              <c:f>FBH!$B$2:$Z$2</c:f>
              <c:numCache>
                <c:formatCode>General</c:formatCode>
                <c:ptCount val="25"/>
                <c:pt idx="0">
                  <c:v>2030</c:v>
                </c:pt>
                <c:pt idx="1">
                  <c:v>2031</c:v>
                </c:pt>
                <c:pt idx="2">
                  <c:v>2032</c:v>
                </c:pt>
                <c:pt idx="3">
                  <c:v>2033</c:v>
                </c:pt>
                <c:pt idx="4">
                  <c:v>2034</c:v>
                </c:pt>
                <c:pt idx="5">
                  <c:v>2034.99</c:v>
                </c:pt>
                <c:pt idx="6">
                  <c:v>2035</c:v>
                </c:pt>
                <c:pt idx="7">
                  <c:v>2036</c:v>
                </c:pt>
                <c:pt idx="8">
                  <c:v>2037</c:v>
                </c:pt>
                <c:pt idx="9">
                  <c:v>2038</c:v>
                </c:pt>
                <c:pt idx="10">
                  <c:v>2039</c:v>
                </c:pt>
                <c:pt idx="11">
                  <c:v>2039.999</c:v>
                </c:pt>
                <c:pt idx="12">
                  <c:v>2040</c:v>
                </c:pt>
                <c:pt idx="13">
                  <c:v>2041</c:v>
                </c:pt>
                <c:pt idx="14">
                  <c:v>2042</c:v>
                </c:pt>
                <c:pt idx="15">
                  <c:v>2043</c:v>
                </c:pt>
                <c:pt idx="16">
                  <c:v>2044</c:v>
                </c:pt>
                <c:pt idx="17">
                  <c:v>2044.999</c:v>
                </c:pt>
                <c:pt idx="18">
                  <c:v>2045</c:v>
                </c:pt>
                <c:pt idx="19">
                  <c:v>2046</c:v>
                </c:pt>
                <c:pt idx="20">
                  <c:v>2047</c:v>
                </c:pt>
                <c:pt idx="21">
                  <c:v>2048</c:v>
                </c:pt>
                <c:pt idx="22">
                  <c:v>2049</c:v>
                </c:pt>
                <c:pt idx="23">
                  <c:v>2049.9989999999998</c:v>
                </c:pt>
                <c:pt idx="24">
                  <c:v>2050</c:v>
                </c:pt>
              </c:numCache>
            </c:numRef>
          </c:xVal>
          <c:yVal>
            <c:numRef>
              <c:f>FBH!$B$3:$Z$3</c:f>
              <c:numCache>
                <c:formatCode>0</c:formatCode>
                <c:ptCount val="25"/>
                <c:pt idx="0">
                  <c:v>190</c:v>
                </c:pt>
                <c:pt idx="1">
                  <c:v>190</c:v>
                </c:pt>
                <c:pt idx="2">
                  <c:v>190</c:v>
                </c:pt>
                <c:pt idx="3">
                  <c:v>190</c:v>
                </c:pt>
                <c:pt idx="4">
                  <c:v>190</c:v>
                </c:pt>
                <c:pt idx="5">
                  <c:v>190</c:v>
                </c:pt>
                <c:pt idx="6">
                  <c:v>120</c:v>
                </c:pt>
                <c:pt idx="7">
                  <c:v>120</c:v>
                </c:pt>
                <c:pt idx="8">
                  <c:v>120</c:v>
                </c:pt>
                <c:pt idx="9">
                  <c:v>120</c:v>
                </c:pt>
                <c:pt idx="10">
                  <c:v>120</c:v>
                </c:pt>
                <c:pt idx="11">
                  <c:v>120</c:v>
                </c:pt>
                <c:pt idx="12">
                  <c:v>45</c:v>
                </c:pt>
                <c:pt idx="13">
                  <c:v>45</c:v>
                </c:pt>
                <c:pt idx="14">
                  <c:v>45</c:v>
                </c:pt>
                <c:pt idx="15">
                  <c:v>45</c:v>
                </c:pt>
                <c:pt idx="16">
                  <c:v>45</c:v>
                </c:pt>
                <c:pt idx="17">
                  <c:v>45</c:v>
                </c:pt>
                <c:pt idx="18">
                  <c:v>30</c:v>
                </c:pt>
                <c:pt idx="19">
                  <c:v>30</c:v>
                </c:pt>
                <c:pt idx="20">
                  <c:v>30</c:v>
                </c:pt>
                <c:pt idx="21">
                  <c:v>30</c:v>
                </c:pt>
                <c:pt idx="22">
                  <c:v>30</c:v>
                </c:pt>
                <c:pt idx="23">
                  <c:v>30</c:v>
                </c:pt>
                <c:pt idx="24">
                  <c:v>11.27</c:v>
                </c:pt>
              </c:numCache>
            </c:numRef>
          </c:yVal>
          <c:smooth val="0"/>
          <c:extLst>
            <c:ext xmlns:c16="http://schemas.microsoft.com/office/drawing/2014/chart" uri="{C3380CC4-5D6E-409C-BE32-E72D297353CC}">
              <c16:uniqueId val="{00000000-36FD-4C92-9FBD-F64E5BDD63B0}"/>
            </c:ext>
          </c:extLst>
        </c:ser>
        <c:ser>
          <c:idx val="1"/>
          <c:order val="1"/>
          <c:tx>
            <c:strRef>
              <c:f>FBH!$A$4</c:f>
              <c:strCache>
                <c:ptCount val="1"/>
                <c:pt idx="0">
                  <c:v>Alternativ 2</c:v>
                </c:pt>
              </c:strCache>
            </c:strRef>
          </c:tx>
          <c:spPr>
            <a:ln w="19050" cap="rnd">
              <a:solidFill>
                <a:schemeClr val="accent2"/>
              </a:solidFill>
              <a:round/>
            </a:ln>
            <a:effectLst/>
          </c:spPr>
          <c:marker>
            <c:symbol val="none"/>
          </c:marker>
          <c:xVal>
            <c:numRef>
              <c:f>FBH!$B$2:$Z$2</c:f>
              <c:numCache>
                <c:formatCode>General</c:formatCode>
                <c:ptCount val="25"/>
                <c:pt idx="0">
                  <c:v>2030</c:v>
                </c:pt>
                <c:pt idx="1">
                  <c:v>2031</c:v>
                </c:pt>
                <c:pt idx="2">
                  <c:v>2032</c:v>
                </c:pt>
                <c:pt idx="3">
                  <c:v>2033</c:v>
                </c:pt>
                <c:pt idx="4">
                  <c:v>2034</c:v>
                </c:pt>
                <c:pt idx="5">
                  <c:v>2034.99</c:v>
                </c:pt>
                <c:pt idx="6">
                  <c:v>2035</c:v>
                </c:pt>
                <c:pt idx="7">
                  <c:v>2036</c:v>
                </c:pt>
                <c:pt idx="8">
                  <c:v>2037</c:v>
                </c:pt>
                <c:pt idx="9">
                  <c:v>2038</c:v>
                </c:pt>
                <c:pt idx="10">
                  <c:v>2039</c:v>
                </c:pt>
                <c:pt idx="11">
                  <c:v>2039.999</c:v>
                </c:pt>
                <c:pt idx="12">
                  <c:v>2040</c:v>
                </c:pt>
                <c:pt idx="13">
                  <c:v>2041</c:v>
                </c:pt>
                <c:pt idx="14">
                  <c:v>2042</c:v>
                </c:pt>
                <c:pt idx="15">
                  <c:v>2043</c:v>
                </c:pt>
                <c:pt idx="16">
                  <c:v>2044</c:v>
                </c:pt>
                <c:pt idx="17">
                  <c:v>2044.999</c:v>
                </c:pt>
                <c:pt idx="18">
                  <c:v>2045</c:v>
                </c:pt>
                <c:pt idx="19">
                  <c:v>2046</c:v>
                </c:pt>
                <c:pt idx="20">
                  <c:v>2047</c:v>
                </c:pt>
                <c:pt idx="21">
                  <c:v>2048</c:v>
                </c:pt>
                <c:pt idx="22">
                  <c:v>2049</c:v>
                </c:pt>
                <c:pt idx="23">
                  <c:v>2049.9989999999998</c:v>
                </c:pt>
                <c:pt idx="24">
                  <c:v>2050</c:v>
                </c:pt>
              </c:numCache>
            </c:numRef>
          </c:xVal>
          <c:yVal>
            <c:numRef>
              <c:f>FBH!$B$4:$Z$4</c:f>
              <c:numCache>
                <c:formatCode>0</c:formatCode>
                <c:ptCount val="25"/>
                <c:pt idx="0">
                  <c:v>235</c:v>
                </c:pt>
                <c:pt idx="1">
                  <c:v>235</c:v>
                </c:pt>
                <c:pt idx="2">
                  <c:v>235</c:v>
                </c:pt>
                <c:pt idx="3">
                  <c:v>235</c:v>
                </c:pt>
                <c:pt idx="4">
                  <c:v>235</c:v>
                </c:pt>
                <c:pt idx="5">
                  <c:v>235</c:v>
                </c:pt>
                <c:pt idx="6">
                  <c:v>140</c:v>
                </c:pt>
                <c:pt idx="7">
                  <c:v>140</c:v>
                </c:pt>
                <c:pt idx="8">
                  <c:v>140</c:v>
                </c:pt>
                <c:pt idx="9">
                  <c:v>140</c:v>
                </c:pt>
                <c:pt idx="10">
                  <c:v>140</c:v>
                </c:pt>
                <c:pt idx="11">
                  <c:v>140</c:v>
                </c:pt>
                <c:pt idx="12">
                  <c:v>45</c:v>
                </c:pt>
                <c:pt idx="13">
                  <c:v>45</c:v>
                </c:pt>
                <c:pt idx="14">
                  <c:v>45</c:v>
                </c:pt>
                <c:pt idx="15">
                  <c:v>45</c:v>
                </c:pt>
                <c:pt idx="16">
                  <c:v>45</c:v>
                </c:pt>
                <c:pt idx="17">
                  <c:v>45</c:v>
                </c:pt>
                <c:pt idx="18">
                  <c:v>30</c:v>
                </c:pt>
                <c:pt idx="19">
                  <c:v>30</c:v>
                </c:pt>
                <c:pt idx="20">
                  <c:v>30</c:v>
                </c:pt>
                <c:pt idx="21">
                  <c:v>30</c:v>
                </c:pt>
                <c:pt idx="22">
                  <c:v>30</c:v>
                </c:pt>
                <c:pt idx="23">
                  <c:v>30</c:v>
                </c:pt>
                <c:pt idx="24">
                  <c:v>11.27</c:v>
                </c:pt>
              </c:numCache>
            </c:numRef>
          </c:yVal>
          <c:smooth val="0"/>
          <c:extLst>
            <c:ext xmlns:c16="http://schemas.microsoft.com/office/drawing/2014/chart" uri="{C3380CC4-5D6E-409C-BE32-E72D297353CC}">
              <c16:uniqueId val="{00000001-36FD-4C92-9FBD-F64E5BDD63B0}"/>
            </c:ext>
          </c:extLst>
        </c:ser>
        <c:ser>
          <c:idx val="2"/>
          <c:order val="2"/>
          <c:tx>
            <c:strRef>
              <c:f>FBH!$A$5</c:f>
              <c:strCache>
                <c:ptCount val="1"/>
                <c:pt idx="0">
                  <c:v>Alternativ 3</c:v>
                </c:pt>
              </c:strCache>
            </c:strRef>
          </c:tx>
          <c:spPr>
            <a:ln w="19050" cap="rnd">
              <a:solidFill>
                <a:schemeClr val="accent3"/>
              </a:solidFill>
              <a:round/>
            </a:ln>
            <a:effectLst/>
          </c:spPr>
          <c:marker>
            <c:symbol val="none"/>
          </c:marker>
          <c:xVal>
            <c:numRef>
              <c:f>FBH!$B$2:$Z$2</c:f>
              <c:numCache>
                <c:formatCode>General</c:formatCode>
                <c:ptCount val="25"/>
                <c:pt idx="0">
                  <c:v>2030</c:v>
                </c:pt>
                <c:pt idx="1">
                  <c:v>2031</c:v>
                </c:pt>
                <c:pt idx="2">
                  <c:v>2032</c:v>
                </c:pt>
                <c:pt idx="3">
                  <c:v>2033</c:v>
                </c:pt>
                <c:pt idx="4">
                  <c:v>2034</c:v>
                </c:pt>
                <c:pt idx="5">
                  <c:v>2034.99</c:v>
                </c:pt>
                <c:pt idx="6">
                  <c:v>2035</c:v>
                </c:pt>
                <c:pt idx="7">
                  <c:v>2036</c:v>
                </c:pt>
                <c:pt idx="8">
                  <c:v>2037</c:v>
                </c:pt>
                <c:pt idx="9">
                  <c:v>2038</c:v>
                </c:pt>
                <c:pt idx="10">
                  <c:v>2039</c:v>
                </c:pt>
                <c:pt idx="11">
                  <c:v>2039.999</c:v>
                </c:pt>
                <c:pt idx="12">
                  <c:v>2040</c:v>
                </c:pt>
                <c:pt idx="13">
                  <c:v>2041</c:v>
                </c:pt>
                <c:pt idx="14">
                  <c:v>2042</c:v>
                </c:pt>
                <c:pt idx="15">
                  <c:v>2043</c:v>
                </c:pt>
                <c:pt idx="16">
                  <c:v>2044</c:v>
                </c:pt>
                <c:pt idx="17">
                  <c:v>2044.999</c:v>
                </c:pt>
                <c:pt idx="18">
                  <c:v>2045</c:v>
                </c:pt>
                <c:pt idx="19">
                  <c:v>2046</c:v>
                </c:pt>
                <c:pt idx="20">
                  <c:v>2047</c:v>
                </c:pt>
                <c:pt idx="21">
                  <c:v>2048</c:v>
                </c:pt>
                <c:pt idx="22">
                  <c:v>2049</c:v>
                </c:pt>
                <c:pt idx="23">
                  <c:v>2049.9989999999998</c:v>
                </c:pt>
                <c:pt idx="24">
                  <c:v>2050</c:v>
                </c:pt>
              </c:numCache>
            </c:numRef>
          </c:xVal>
          <c:yVal>
            <c:numRef>
              <c:f>FBH!$B$5:$Z$5</c:f>
              <c:numCache>
                <c:formatCode>0</c:formatCode>
                <c:ptCount val="25"/>
                <c:pt idx="0">
                  <c:v>270</c:v>
                </c:pt>
                <c:pt idx="1">
                  <c:v>270</c:v>
                </c:pt>
                <c:pt idx="2">
                  <c:v>270</c:v>
                </c:pt>
                <c:pt idx="3">
                  <c:v>270</c:v>
                </c:pt>
                <c:pt idx="4">
                  <c:v>270</c:v>
                </c:pt>
                <c:pt idx="5">
                  <c:v>270</c:v>
                </c:pt>
                <c:pt idx="6">
                  <c:v>160</c:v>
                </c:pt>
                <c:pt idx="7">
                  <c:v>160</c:v>
                </c:pt>
                <c:pt idx="8">
                  <c:v>160</c:v>
                </c:pt>
                <c:pt idx="9">
                  <c:v>160</c:v>
                </c:pt>
                <c:pt idx="10">
                  <c:v>160</c:v>
                </c:pt>
                <c:pt idx="11">
                  <c:v>160</c:v>
                </c:pt>
                <c:pt idx="12">
                  <c:v>45</c:v>
                </c:pt>
                <c:pt idx="13">
                  <c:v>45</c:v>
                </c:pt>
                <c:pt idx="14">
                  <c:v>45</c:v>
                </c:pt>
                <c:pt idx="15">
                  <c:v>45</c:v>
                </c:pt>
                <c:pt idx="16">
                  <c:v>45</c:v>
                </c:pt>
                <c:pt idx="17">
                  <c:v>45</c:v>
                </c:pt>
                <c:pt idx="18">
                  <c:v>30</c:v>
                </c:pt>
                <c:pt idx="19">
                  <c:v>30</c:v>
                </c:pt>
                <c:pt idx="20">
                  <c:v>30</c:v>
                </c:pt>
                <c:pt idx="21">
                  <c:v>30</c:v>
                </c:pt>
                <c:pt idx="22">
                  <c:v>30</c:v>
                </c:pt>
                <c:pt idx="23">
                  <c:v>30</c:v>
                </c:pt>
                <c:pt idx="24">
                  <c:v>11.27</c:v>
                </c:pt>
              </c:numCache>
            </c:numRef>
          </c:yVal>
          <c:smooth val="0"/>
          <c:extLst>
            <c:ext xmlns:c16="http://schemas.microsoft.com/office/drawing/2014/chart" uri="{C3380CC4-5D6E-409C-BE32-E72D297353CC}">
              <c16:uniqueId val="{00000002-36FD-4C92-9FBD-F64E5BDD63B0}"/>
            </c:ext>
          </c:extLst>
        </c:ser>
        <c:ser>
          <c:idx val="3"/>
          <c:order val="3"/>
          <c:tx>
            <c:strRef>
              <c:f>FBH!$A$6</c:f>
              <c:strCache>
                <c:ptCount val="1"/>
              </c:strCache>
            </c:strRef>
          </c:tx>
          <c:spPr>
            <a:ln w="19050" cap="rnd">
              <a:solidFill>
                <a:schemeClr val="accent1"/>
              </a:solidFill>
              <a:prstDash val="dash"/>
              <a:round/>
            </a:ln>
            <a:effectLst/>
          </c:spPr>
          <c:marker>
            <c:symbol val="none"/>
          </c:marker>
          <c:xVal>
            <c:numRef>
              <c:f>FBH!$B$2:$Z$2</c:f>
              <c:numCache>
                <c:formatCode>General</c:formatCode>
                <c:ptCount val="25"/>
                <c:pt idx="0">
                  <c:v>2030</c:v>
                </c:pt>
                <c:pt idx="1">
                  <c:v>2031</c:v>
                </c:pt>
                <c:pt idx="2">
                  <c:v>2032</c:v>
                </c:pt>
                <c:pt idx="3">
                  <c:v>2033</c:v>
                </c:pt>
                <c:pt idx="4">
                  <c:v>2034</c:v>
                </c:pt>
                <c:pt idx="5">
                  <c:v>2034.99</c:v>
                </c:pt>
                <c:pt idx="6">
                  <c:v>2035</c:v>
                </c:pt>
                <c:pt idx="7">
                  <c:v>2036</c:v>
                </c:pt>
                <c:pt idx="8">
                  <c:v>2037</c:v>
                </c:pt>
                <c:pt idx="9">
                  <c:v>2038</c:v>
                </c:pt>
                <c:pt idx="10">
                  <c:v>2039</c:v>
                </c:pt>
                <c:pt idx="11">
                  <c:v>2039.999</c:v>
                </c:pt>
                <c:pt idx="12">
                  <c:v>2040</c:v>
                </c:pt>
                <c:pt idx="13">
                  <c:v>2041</c:v>
                </c:pt>
                <c:pt idx="14">
                  <c:v>2042</c:v>
                </c:pt>
                <c:pt idx="15">
                  <c:v>2043</c:v>
                </c:pt>
                <c:pt idx="16">
                  <c:v>2044</c:v>
                </c:pt>
                <c:pt idx="17">
                  <c:v>2044.999</c:v>
                </c:pt>
                <c:pt idx="18">
                  <c:v>2045</c:v>
                </c:pt>
                <c:pt idx="19">
                  <c:v>2046</c:v>
                </c:pt>
                <c:pt idx="20">
                  <c:v>2047</c:v>
                </c:pt>
                <c:pt idx="21">
                  <c:v>2048</c:v>
                </c:pt>
                <c:pt idx="22">
                  <c:v>2049</c:v>
                </c:pt>
                <c:pt idx="23">
                  <c:v>2049.9989999999998</c:v>
                </c:pt>
                <c:pt idx="24">
                  <c:v>2050</c:v>
                </c:pt>
              </c:numCache>
            </c:numRef>
          </c:xVal>
          <c:yVal>
            <c:numRef>
              <c:f>FBH!$B$6:$Z$6</c:f>
              <c:numCache>
                <c:formatCode>General</c:formatCode>
                <c:ptCount val="25"/>
                <c:pt idx="0" formatCode="0">
                  <c:v>190</c:v>
                </c:pt>
                <c:pt idx="1">
                  <c:v>175.5</c:v>
                </c:pt>
                <c:pt idx="2">
                  <c:v>161</c:v>
                </c:pt>
                <c:pt idx="3">
                  <c:v>146.5</c:v>
                </c:pt>
                <c:pt idx="4">
                  <c:v>132</c:v>
                </c:pt>
                <c:pt idx="5">
                  <c:v>117.5</c:v>
                </c:pt>
                <c:pt idx="6">
                  <c:v>117.5</c:v>
                </c:pt>
                <c:pt idx="7">
                  <c:v>103</c:v>
                </c:pt>
                <c:pt idx="8">
                  <c:v>88.5</c:v>
                </c:pt>
                <c:pt idx="9">
                  <c:v>74</c:v>
                </c:pt>
                <c:pt idx="10">
                  <c:v>59.5</c:v>
                </c:pt>
                <c:pt idx="11" formatCode="0">
                  <c:v>45</c:v>
                </c:pt>
                <c:pt idx="12" formatCode="0">
                  <c:v>45</c:v>
                </c:pt>
                <c:pt idx="13">
                  <c:v>41.627000000000002</c:v>
                </c:pt>
                <c:pt idx="14">
                  <c:v>38.254000000000005</c:v>
                </c:pt>
                <c:pt idx="15">
                  <c:v>34.881000000000007</c:v>
                </c:pt>
                <c:pt idx="16">
                  <c:v>31.508000000000006</c:v>
                </c:pt>
                <c:pt idx="17">
                  <c:v>28.135000000000005</c:v>
                </c:pt>
                <c:pt idx="18">
                  <c:v>28.135000000000005</c:v>
                </c:pt>
                <c:pt idx="19">
                  <c:v>24.762000000000004</c:v>
                </c:pt>
                <c:pt idx="20">
                  <c:v>21.389000000000003</c:v>
                </c:pt>
                <c:pt idx="21">
                  <c:v>18.016000000000002</c:v>
                </c:pt>
                <c:pt idx="22">
                  <c:v>14.643000000000001</c:v>
                </c:pt>
                <c:pt idx="23" formatCode="0">
                  <c:v>11.27</c:v>
                </c:pt>
                <c:pt idx="24" formatCode="0">
                  <c:v>11.27</c:v>
                </c:pt>
              </c:numCache>
            </c:numRef>
          </c:yVal>
          <c:smooth val="0"/>
          <c:extLst>
            <c:ext xmlns:c16="http://schemas.microsoft.com/office/drawing/2014/chart" uri="{C3380CC4-5D6E-409C-BE32-E72D297353CC}">
              <c16:uniqueId val="{00000003-36FD-4C92-9FBD-F64E5BDD63B0}"/>
            </c:ext>
          </c:extLst>
        </c:ser>
        <c:ser>
          <c:idx val="4"/>
          <c:order val="4"/>
          <c:tx>
            <c:strRef>
              <c:f>FBH!$A$7</c:f>
              <c:strCache>
                <c:ptCount val="1"/>
              </c:strCache>
            </c:strRef>
          </c:tx>
          <c:spPr>
            <a:ln w="19050" cap="rnd">
              <a:solidFill>
                <a:schemeClr val="accent2"/>
              </a:solidFill>
              <a:prstDash val="dash"/>
              <a:round/>
            </a:ln>
            <a:effectLst/>
          </c:spPr>
          <c:marker>
            <c:symbol val="none"/>
          </c:marker>
          <c:xVal>
            <c:numRef>
              <c:f>FBH!$B$2:$Z$2</c:f>
              <c:numCache>
                <c:formatCode>General</c:formatCode>
                <c:ptCount val="25"/>
                <c:pt idx="0">
                  <c:v>2030</c:v>
                </c:pt>
                <c:pt idx="1">
                  <c:v>2031</c:v>
                </c:pt>
                <c:pt idx="2">
                  <c:v>2032</c:v>
                </c:pt>
                <c:pt idx="3">
                  <c:v>2033</c:v>
                </c:pt>
                <c:pt idx="4">
                  <c:v>2034</c:v>
                </c:pt>
                <c:pt idx="5">
                  <c:v>2034.99</c:v>
                </c:pt>
                <c:pt idx="6">
                  <c:v>2035</c:v>
                </c:pt>
                <c:pt idx="7">
                  <c:v>2036</c:v>
                </c:pt>
                <c:pt idx="8">
                  <c:v>2037</c:v>
                </c:pt>
                <c:pt idx="9">
                  <c:v>2038</c:v>
                </c:pt>
                <c:pt idx="10">
                  <c:v>2039</c:v>
                </c:pt>
                <c:pt idx="11">
                  <c:v>2039.999</c:v>
                </c:pt>
                <c:pt idx="12">
                  <c:v>2040</c:v>
                </c:pt>
                <c:pt idx="13">
                  <c:v>2041</c:v>
                </c:pt>
                <c:pt idx="14">
                  <c:v>2042</c:v>
                </c:pt>
                <c:pt idx="15">
                  <c:v>2043</c:v>
                </c:pt>
                <c:pt idx="16">
                  <c:v>2044</c:v>
                </c:pt>
                <c:pt idx="17">
                  <c:v>2044.999</c:v>
                </c:pt>
                <c:pt idx="18">
                  <c:v>2045</c:v>
                </c:pt>
                <c:pt idx="19">
                  <c:v>2046</c:v>
                </c:pt>
                <c:pt idx="20">
                  <c:v>2047</c:v>
                </c:pt>
                <c:pt idx="21">
                  <c:v>2048</c:v>
                </c:pt>
                <c:pt idx="22">
                  <c:v>2049</c:v>
                </c:pt>
                <c:pt idx="23">
                  <c:v>2049.9989999999998</c:v>
                </c:pt>
                <c:pt idx="24">
                  <c:v>2050</c:v>
                </c:pt>
              </c:numCache>
            </c:numRef>
          </c:xVal>
          <c:yVal>
            <c:numRef>
              <c:f>FBH!$B$7:$Z$7</c:f>
              <c:numCache>
                <c:formatCode>General</c:formatCode>
                <c:ptCount val="25"/>
                <c:pt idx="0" formatCode="0">
                  <c:v>235</c:v>
                </c:pt>
                <c:pt idx="1">
                  <c:v>216</c:v>
                </c:pt>
                <c:pt idx="2">
                  <c:v>197</c:v>
                </c:pt>
                <c:pt idx="3">
                  <c:v>178</c:v>
                </c:pt>
                <c:pt idx="4">
                  <c:v>159</c:v>
                </c:pt>
                <c:pt idx="5">
                  <c:v>140</c:v>
                </c:pt>
                <c:pt idx="6">
                  <c:v>140</c:v>
                </c:pt>
                <c:pt idx="7">
                  <c:v>121</c:v>
                </c:pt>
                <c:pt idx="8">
                  <c:v>102</c:v>
                </c:pt>
                <c:pt idx="9">
                  <c:v>83</c:v>
                </c:pt>
                <c:pt idx="10">
                  <c:v>64</c:v>
                </c:pt>
                <c:pt idx="11" formatCode="0">
                  <c:v>45</c:v>
                </c:pt>
                <c:pt idx="12" formatCode="0">
                  <c:v>45</c:v>
                </c:pt>
                <c:pt idx="13">
                  <c:v>41.627000000000002</c:v>
                </c:pt>
                <c:pt idx="14">
                  <c:v>38.254000000000005</c:v>
                </c:pt>
                <c:pt idx="15">
                  <c:v>34.881000000000007</c:v>
                </c:pt>
                <c:pt idx="16">
                  <c:v>31.508000000000006</c:v>
                </c:pt>
                <c:pt idx="17">
                  <c:v>28.135000000000005</c:v>
                </c:pt>
                <c:pt idx="18">
                  <c:v>28.135000000000005</c:v>
                </c:pt>
                <c:pt idx="19">
                  <c:v>24.762000000000004</c:v>
                </c:pt>
                <c:pt idx="20">
                  <c:v>21.389000000000003</c:v>
                </c:pt>
                <c:pt idx="21">
                  <c:v>18.016000000000002</c:v>
                </c:pt>
                <c:pt idx="22">
                  <c:v>14.643000000000001</c:v>
                </c:pt>
                <c:pt idx="23" formatCode="0">
                  <c:v>11.27</c:v>
                </c:pt>
                <c:pt idx="24" formatCode="0">
                  <c:v>11.27</c:v>
                </c:pt>
              </c:numCache>
            </c:numRef>
          </c:yVal>
          <c:smooth val="0"/>
          <c:extLst>
            <c:ext xmlns:c16="http://schemas.microsoft.com/office/drawing/2014/chart" uri="{C3380CC4-5D6E-409C-BE32-E72D297353CC}">
              <c16:uniqueId val="{00000004-36FD-4C92-9FBD-F64E5BDD63B0}"/>
            </c:ext>
          </c:extLst>
        </c:ser>
        <c:ser>
          <c:idx val="5"/>
          <c:order val="5"/>
          <c:tx>
            <c:strRef>
              <c:f>FBH!$A$8</c:f>
              <c:strCache>
                <c:ptCount val="1"/>
              </c:strCache>
            </c:strRef>
          </c:tx>
          <c:spPr>
            <a:ln w="19050" cap="rnd">
              <a:solidFill>
                <a:schemeClr val="accent3"/>
              </a:solidFill>
              <a:prstDash val="dash"/>
              <a:round/>
            </a:ln>
            <a:effectLst/>
          </c:spPr>
          <c:marker>
            <c:symbol val="none"/>
          </c:marker>
          <c:xVal>
            <c:numRef>
              <c:f>FBH!$B$2:$Z$2</c:f>
              <c:numCache>
                <c:formatCode>General</c:formatCode>
                <c:ptCount val="25"/>
                <c:pt idx="0">
                  <c:v>2030</c:v>
                </c:pt>
                <c:pt idx="1">
                  <c:v>2031</c:v>
                </c:pt>
                <c:pt idx="2">
                  <c:v>2032</c:v>
                </c:pt>
                <c:pt idx="3">
                  <c:v>2033</c:v>
                </c:pt>
                <c:pt idx="4">
                  <c:v>2034</c:v>
                </c:pt>
                <c:pt idx="5">
                  <c:v>2034.99</c:v>
                </c:pt>
                <c:pt idx="6">
                  <c:v>2035</c:v>
                </c:pt>
                <c:pt idx="7">
                  <c:v>2036</c:v>
                </c:pt>
                <c:pt idx="8">
                  <c:v>2037</c:v>
                </c:pt>
                <c:pt idx="9">
                  <c:v>2038</c:v>
                </c:pt>
                <c:pt idx="10">
                  <c:v>2039</c:v>
                </c:pt>
                <c:pt idx="11">
                  <c:v>2039.999</c:v>
                </c:pt>
                <c:pt idx="12">
                  <c:v>2040</c:v>
                </c:pt>
                <c:pt idx="13">
                  <c:v>2041</c:v>
                </c:pt>
                <c:pt idx="14">
                  <c:v>2042</c:v>
                </c:pt>
                <c:pt idx="15">
                  <c:v>2043</c:v>
                </c:pt>
                <c:pt idx="16">
                  <c:v>2044</c:v>
                </c:pt>
                <c:pt idx="17">
                  <c:v>2044.999</c:v>
                </c:pt>
                <c:pt idx="18">
                  <c:v>2045</c:v>
                </c:pt>
                <c:pt idx="19">
                  <c:v>2046</c:v>
                </c:pt>
                <c:pt idx="20">
                  <c:v>2047</c:v>
                </c:pt>
                <c:pt idx="21">
                  <c:v>2048</c:v>
                </c:pt>
                <c:pt idx="22">
                  <c:v>2049</c:v>
                </c:pt>
                <c:pt idx="23">
                  <c:v>2049.9989999999998</c:v>
                </c:pt>
                <c:pt idx="24">
                  <c:v>2050</c:v>
                </c:pt>
              </c:numCache>
            </c:numRef>
          </c:xVal>
          <c:yVal>
            <c:numRef>
              <c:f>FBH!$B$8:$Z$8</c:f>
              <c:numCache>
                <c:formatCode>General</c:formatCode>
                <c:ptCount val="25"/>
                <c:pt idx="0" formatCode="0">
                  <c:v>270</c:v>
                </c:pt>
                <c:pt idx="1">
                  <c:v>247.5</c:v>
                </c:pt>
                <c:pt idx="2">
                  <c:v>225</c:v>
                </c:pt>
                <c:pt idx="3">
                  <c:v>202.5</c:v>
                </c:pt>
                <c:pt idx="4">
                  <c:v>180</c:v>
                </c:pt>
                <c:pt idx="5">
                  <c:v>157.5</c:v>
                </c:pt>
                <c:pt idx="6">
                  <c:v>157.5</c:v>
                </c:pt>
                <c:pt idx="7">
                  <c:v>135</c:v>
                </c:pt>
                <c:pt idx="8">
                  <c:v>112.5</c:v>
                </c:pt>
                <c:pt idx="9">
                  <c:v>90</c:v>
                </c:pt>
                <c:pt idx="10">
                  <c:v>67.5</c:v>
                </c:pt>
                <c:pt idx="11" formatCode="0">
                  <c:v>45</c:v>
                </c:pt>
                <c:pt idx="12" formatCode="0">
                  <c:v>45</c:v>
                </c:pt>
                <c:pt idx="13">
                  <c:v>41.627000000000002</c:v>
                </c:pt>
                <c:pt idx="14">
                  <c:v>38.254000000000005</c:v>
                </c:pt>
                <c:pt idx="15">
                  <c:v>34.881000000000007</c:v>
                </c:pt>
                <c:pt idx="16">
                  <c:v>31.508000000000006</c:v>
                </c:pt>
                <c:pt idx="17">
                  <c:v>28.135000000000005</c:v>
                </c:pt>
                <c:pt idx="18">
                  <c:v>28.135000000000005</c:v>
                </c:pt>
                <c:pt idx="19">
                  <c:v>24.762000000000004</c:v>
                </c:pt>
                <c:pt idx="20">
                  <c:v>21.389000000000003</c:v>
                </c:pt>
                <c:pt idx="21">
                  <c:v>18.016000000000002</c:v>
                </c:pt>
                <c:pt idx="22">
                  <c:v>14.643000000000001</c:v>
                </c:pt>
                <c:pt idx="23" formatCode="0">
                  <c:v>11.27</c:v>
                </c:pt>
                <c:pt idx="24" formatCode="0">
                  <c:v>11.27</c:v>
                </c:pt>
              </c:numCache>
            </c:numRef>
          </c:yVal>
          <c:smooth val="0"/>
          <c:extLst>
            <c:ext xmlns:c16="http://schemas.microsoft.com/office/drawing/2014/chart" uri="{C3380CC4-5D6E-409C-BE32-E72D297353CC}">
              <c16:uniqueId val="{00000005-36FD-4C92-9FBD-F64E5BDD63B0}"/>
            </c:ext>
          </c:extLst>
        </c:ser>
        <c:dLbls>
          <c:showLegendKey val="0"/>
          <c:showVal val="0"/>
          <c:showCatName val="0"/>
          <c:showSerName val="0"/>
          <c:showPercent val="0"/>
          <c:showBubbleSize val="0"/>
        </c:dLbls>
        <c:axId val="433139016"/>
        <c:axId val="433140096"/>
      </c:scatterChart>
      <c:valAx>
        <c:axId val="433139016"/>
        <c:scaling>
          <c:orientation val="minMax"/>
          <c:max val="2050"/>
          <c:min val="203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33140096"/>
        <c:crosses val="autoZero"/>
        <c:crossBetween val="midCat"/>
        <c:majorUnit val="5"/>
      </c:valAx>
      <c:valAx>
        <c:axId val="433140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33139016"/>
        <c:crosses val="autoZero"/>
        <c:crossBetween val="midCat"/>
      </c:valAx>
      <c:spPr>
        <a:noFill/>
        <a:ln>
          <a:noFill/>
        </a:ln>
        <a:effectLst/>
      </c:spPr>
    </c:plotArea>
    <c:legend>
      <c:legendPos val="b"/>
      <c:legendEntry>
        <c:idx val="3"/>
        <c:delete val="1"/>
      </c:legendEntry>
      <c:legendEntry>
        <c:idx val="4"/>
        <c:delete val="1"/>
      </c:legendEntry>
      <c:legendEntry>
        <c:idx val="5"/>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'Minskningsbana från 2020'!$B$5</c:f>
              <c:strCache>
                <c:ptCount val="1"/>
                <c:pt idx="0">
                  <c:v>Konservativt antagen minskning utan gränsvärden (median, exkl. fast utrustning)</c:v>
                </c:pt>
              </c:strCache>
            </c:strRef>
          </c:tx>
          <c:spPr>
            <a:ln w="28575" cap="rnd">
              <a:solidFill>
                <a:schemeClr val="tx1">
                  <a:lumMod val="50000"/>
                  <a:lumOff val="50000"/>
                </a:schemeClr>
              </a:solidFill>
              <a:prstDash val="dash"/>
              <a:round/>
            </a:ln>
            <a:effectLst/>
          </c:spPr>
          <c:marker>
            <c:symbol val="none"/>
          </c:marker>
          <c:cat>
            <c:numRef>
              <c:f>'Minskningsbana från 2020'!$A$6:$A$21</c:f>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f>'Minskningsbana från 2020'!$B$6:$B$21</c:f>
              <c:numCache>
                <c:formatCode>0</c:formatCode>
                <c:ptCount val="16"/>
                <c:pt idx="0">
                  <c:v>357.724860301381</c:v>
                </c:pt>
                <c:pt idx="1">
                  <c:v>348.7817387938465</c:v>
                </c:pt>
                <c:pt idx="2">
                  <c:v>339.838617286312</c:v>
                </c:pt>
                <c:pt idx="3">
                  <c:v>330.8954957787775</c:v>
                </c:pt>
                <c:pt idx="4">
                  <c:v>321.952374271243</c:v>
                </c:pt>
                <c:pt idx="5">
                  <c:v>313.0092527637085</c:v>
                </c:pt>
                <c:pt idx="6">
                  <c:v>304.066131256174</c:v>
                </c:pt>
                <c:pt idx="7">
                  <c:v>295.1230097486395</c:v>
                </c:pt>
                <c:pt idx="8">
                  <c:v>286.179888241105</c:v>
                </c:pt>
                <c:pt idx="9">
                  <c:v>277.23676673357051</c:v>
                </c:pt>
                <c:pt idx="10" formatCode="General">
                  <c:v>268.29364522603578</c:v>
                </c:pt>
                <c:pt idx="11">
                  <c:v>259.35052371850128</c:v>
                </c:pt>
                <c:pt idx="12">
                  <c:v>250.40740221096675</c:v>
                </c:pt>
                <c:pt idx="13">
                  <c:v>241.46428070343222</c:v>
                </c:pt>
                <c:pt idx="14">
                  <c:v>232.5211591958977</c:v>
                </c:pt>
                <c:pt idx="15">
                  <c:v>223.57803768836317</c:v>
                </c:pt>
              </c:numCache>
            </c:numRef>
          </c:val>
          <c:smooth val="0"/>
          <c:extLst>
            <c:ext xmlns:c16="http://schemas.microsoft.com/office/drawing/2014/chart" uri="{C3380CC4-5D6E-409C-BE32-E72D297353CC}">
              <c16:uniqueId val="{00000000-6C17-4E0D-8EA9-58C9847F0962}"/>
            </c:ext>
          </c:extLst>
        </c:ser>
        <c:ser>
          <c:idx val="1"/>
          <c:order val="1"/>
          <c:tx>
            <c:strRef>
              <c:f>'Minskningsbana från 2020'!$C$5</c:f>
              <c:strCache>
                <c:ptCount val="1"/>
                <c:pt idx="0">
                  <c:v>Konservativt antagen minskning utan gränsvärden, med CCS-betong (median, exkl. fast utrustning)</c:v>
                </c:pt>
              </c:strCache>
            </c:strRef>
          </c:tx>
          <c:spPr>
            <a:ln w="28575" cap="rnd">
              <a:solidFill>
                <a:schemeClr val="bg2">
                  <a:lumMod val="75000"/>
                </a:schemeClr>
              </a:solidFill>
              <a:prstDash val="dash"/>
              <a:round/>
            </a:ln>
            <a:effectLst/>
          </c:spPr>
          <c:marker>
            <c:symbol val="none"/>
          </c:marker>
          <c:cat>
            <c:numRef>
              <c:f>'Minskningsbana från 2020'!$A$6:$A$21</c:f>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f>'Minskningsbana från 2020'!$C$6:$C$21</c:f>
              <c:numCache>
                <c:formatCode>General</c:formatCode>
                <c:ptCount val="16"/>
                <c:pt idx="11" formatCode="0">
                  <c:v>168.35052371850128</c:v>
                </c:pt>
                <c:pt idx="12" formatCode="0">
                  <c:v>159.40740221096675</c:v>
                </c:pt>
                <c:pt idx="13" formatCode="0">
                  <c:v>150.46428070343222</c:v>
                </c:pt>
                <c:pt idx="14" formatCode="0">
                  <c:v>141.5211591958977</c:v>
                </c:pt>
                <c:pt idx="15" formatCode="0">
                  <c:v>132.57803768836317</c:v>
                </c:pt>
              </c:numCache>
            </c:numRef>
          </c:val>
          <c:smooth val="0"/>
          <c:extLst>
            <c:ext xmlns:c16="http://schemas.microsoft.com/office/drawing/2014/chart" uri="{C3380CC4-5D6E-409C-BE32-E72D297353CC}">
              <c16:uniqueId val="{00000001-6C17-4E0D-8EA9-58C9847F0962}"/>
            </c:ext>
          </c:extLst>
        </c:ser>
        <c:dLbls>
          <c:showLegendKey val="0"/>
          <c:showVal val="0"/>
          <c:showCatName val="0"/>
          <c:showSerName val="0"/>
          <c:showPercent val="0"/>
          <c:showBubbleSize val="0"/>
        </c:dLbls>
        <c:smooth val="0"/>
        <c:axId val="967952304"/>
        <c:axId val="967947624"/>
      </c:lineChart>
      <c:catAx>
        <c:axId val="96795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7947624"/>
        <c:crosses val="autoZero"/>
        <c:auto val="1"/>
        <c:lblAlgn val="ctr"/>
        <c:lblOffset val="100"/>
        <c:tickMarkSkip val="5"/>
        <c:noMultiLvlLbl val="0"/>
      </c:catAx>
      <c:valAx>
        <c:axId val="967947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kg</a:t>
                </a:r>
                <a:r>
                  <a:rPr lang="sv-SE" baseline="0"/>
                  <a:t> CO2e/BTA</a:t>
                </a:r>
                <a:endParaRPr lang="sv-SE"/>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79523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a:t>Mål minskning av klimatpåverkan till år 2030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0"/>
          <c:order val="0"/>
          <c:tx>
            <c:strRef>
              <c:f>Mål!$B$14</c:f>
              <c:strCache>
                <c:ptCount val="1"/>
                <c:pt idx="0">
                  <c:v>65</c:v>
                </c:pt>
              </c:strCache>
            </c:strRef>
          </c:tx>
          <c:spPr>
            <a:solidFill>
              <a:schemeClr val="accent1"/>
            </a:solidFill>
            <a:ln>
              <a:noFill/>
            </a:ln>
            <a:effectLst/>
          </c:spPr>
          <c:invertIfNegative val="0"/>
          <c:cat>
            <c:strRef>
              <c:f>Mål!$A$14:$A$34</c:f>
              <c:strCache>
                <c:ptCount val="21"/>
                <c:pt idx="0">
                  <c:v>Akademiska hus</c:v>
                </c:pt>
                <c:pt idx="1">
                  <c:v>Alecta fastigheter</c:v>
                </c:pt>
                <c:pt idx="2">
                  <c:v>Castellum</c:v>
                </c:pt>
                <c:pt idx="3">
                  <c:v>Fabege</c:v>
                </c:pt>
                <c:pt idx="4">
                  <c:v>Jernhusen </c:v>
                </c:pt>
                <c:pt idx="5">
                  <c:v>NCC </c:v>
                </c:pt>
                <c:pt idx="6">
                  <c:v>SFF GBG</c:v>
                </c:pt>
                <c:pt idx="7">
                  <c:v>Skanska </c:v>
                </c:pt>
                <c:pt idx="8">
                  <c:v>Specialfastigheter</c:v>
                </c:pt>
                <c:pt idx="9">
                  <c:v>Stadsfastigheter Malmö</c:v>
                </c:pt>
                <c:pt idx="10">
                  <c:v>Vasakronan</c:v>
                </c:pt>
                <c:pt idx="11">
                  <c:v>Einar Mattson </c:v>
                </c:pt>
                <c:pt idx="12">
                  <c:v>Familjebostäder</c:v>
                </c:pt>
                <c:pt idx="13">
                  <c:v>HSB</c:v>
                </c:pt>
                <c:pt idx="14">
                  <c:v>Ikano</c:v>
                </c:pt>
                <c:pt idx="15">
                  <c:v>JM</c:v>
                </c:pt>
                <c:pt idx="16">
                  <c:v>Klövern </c:v>
                </c:pt>
                <c:pt idx="17">
                  <c:v>Nordr</c:v>
                </c:pt>
                <c:pt idx="18">
                  <c:v>Riksbyggen</c:v>
                </c:pt>
                <c:pt idx="19">
                  <c:v>Rikshem</c:v>
                </c:pt>
                <c:pt idx="20">
                  <c:v>Willhem</c:v>
                </c:pt>
              </c:strCache>
            </c:strRef>
          </c:cat>
          <c:val>
            <c:numRef>
              <c:f>Mål!$B$14:$B$34</c:f>
              <c:numCache>
                <c:formatCode>General</c:formatCode>
                <c:ptCount val="21"/>
                <c:pt idx="0">
                  <c:v>65</c:v>
                </c:pt>
                <c:pt idx="1">
                  <c:v>50</c:v>
                </c:pt>
                <c:pt idx="2">
                  <c:v>46</c:v>
                </c:pt>
                <c:pt idx="3">
                  <c:v>50</c:v>
                </c:pt>
                <c:pt idx="4">
                  <c:v>50</c:v>
                </c:pt>
                <c:pt idx="5">
                  <c:v>50</c:v>
                </c:pt>
                <c:pt idx="6">
                  <c:v>70</c:v>
                </c:pt>
                <c:pt idx="7">
                  <c:v>50</c:v>
                </c:pt>
                <c:pt idx="8">
                  <c:v>50</c:v>
                </c:pt>
                <c:pt idx="9">
                  <c:v>50</c:v>
                </c:pt>
                <c:pt idx="10">
                  <c:v>90</c:v>
                </c:pt>
                <c:pt idx="11">
                  <c:v>50</c:v>
                </c:pt>
                <c:pt idx="12">
                  <c:v>54</c:v>
                </c:pt>
                <c:pt idx="13">
                  <c:v>50</c:v>
                </c:pt>
                <c:pt idx="14">
                  <c:v>50</c:v>
                </c:pt>
                <c:pt idx="15">
                  <c:v>85</c:v>
                </c:pt>
                <c:pt idx="16">
                  <c:v>74</c:v>
                </c:pt>
                <c:pt idx="17">
                  <c:v>40</c:v>
                </c:pt>
                <c:pt idx="18">
                  <c:v>50</c:v>
                </c:pt>
                <c:pt idx="19">
                  <c:v>50</c:v>
                </c:pt>
                <c:pt idx="20">
                  <c:v>46</c:v>
                </c:pt>
              </c:numCache>
            </c:numRef>
          </c:val>
          <c:extLst>
            <c:ext xmlns:c16="http://schemas.microsoft.com/office/drawing/2014/chart" uri="{C3380CC4-5D6E-409C-BE32-E72D297353CC}">
              <c16:uniqueId val="{00000000-A3E0-476F-8853-F60232098B3B}"/>
            </c:ext>
          </c:extLst>
        </c:ser>
        <c:dLbls>
          <c:showLegendKey val="0"/>
          <c:showVal val="0"/>
          <c:showCatName val="0"/>
          <c:showSerName val="0"/>
          <c:showPercent val="0"/>
          <c:showBubbleSize val="0"/>
        </c:dLbls>
        <c:gapWidth val="150"/>
        <c:overlap val="100"/>
        <c:axId val="1052446991"/>
        <c:axId val="1052447471"/>
      </c:barChart>
      <c:catAx>
        <c:axId val="105244699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Klimatmål per organisation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52447471"/>
        <c:crosses val="autoZero"/>
        <c:auto val="1"/>
        <c:lblAlgn val="ctr"/>
        <c:lblOffset val="100"/>
        <c:noMultiLvlLbl val="0"/>
      </c:catAx>
      <c:valAx>
        <c:axId val="10524474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%-Minskning till år 2030 jämfört med utgågnsläge</a:t>
                </a:r>
              </a:p>
            </c:rich>
          </c:tx>
          <c:layout>
            <c:manualLayout>
              <c:xMode val="edge"/>
              <c:yMode val="edge"/>
              <c:x val="8.3333333333333332E-3"/>
              <c:y val="7.9120370370370369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524469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kurvor!#REF!</c:f>
              <c:strCache>
                <c:ptCount val="1"/>
                <c:pt idx="0">
                  <c:v>#REF!</c:v>
                </c:pt>
              </c:strCache>
              <c:extLst xmlns:c15="http://schemas.microsoft.com/office/drawing/2012/chart"/>
            </c:strRef>
          </c:tx>
          <c:spPr>
            <a:solidFill>
              <a:schemeClr val="accent1"/>
            </a:solidFill>
            <a:ln>
              <a:noFill/>
            </a:ln>
            <a:effectLst/>
          </c:spPr>
          <c:invertIfNegative val="0"/>
          <c:cat>
            <c:numRef>
              <c:f>(kurvor!$B$75:$B$76,kurvor!$B$80,kurvor!$B$82,kurvor!$B$84)</c:f>
              <c:numCache>
                <c:formatCode>General</c:formatCode>
                <c:ptCount val="5"/>
                <c:pt idx="0">
                  <c:v>2025</c:v>
                </c:pt>
                <c:pt idx="1">
                  <c:v>2026</c:v>
                </c:pt>
                <c:pt idx="2">
                  <c:v>2028</c:v>
                </c:pt>
                <c:pt idx="3">
                  <c:v>2029</c:v>
                </c:pt>
                <c:pt idx="4">
                  <c:v>2030</c:v>
                </c:pt>
              </c:numCache>
              <c:extLst/>
            </c:numRef>
          </c:cat>
          <c:val>
            <c:numRef>
              <c:f>kurvor!#REF!</c:f>
              <c:extLst xmlns:c15="http://schemas.microsoft.com/office/drawing/2012/chart"/>
            </c:numRef>
          </c:val>
          <c:extLst xmlns:c15="http://schemas.microsoft.com/office/drawing/2012/chart">
            <c:ext xmlns:c16="http://schemas.microsoft.com/office/drawing/2014/chart" uri="{C3380CC4-5D6E-409C-BE32-E72D297353CC}">
              <c16:uniqueId val="{00000000-01BD-40E8-81DB-9AB758B7199D}"/>
            </c:ext>
          </c:extLst>
        </c:ser>
        <c:ser>
          <c:idx val="1"/>
          <c:order val="1"/>
          <c:tx>
            <c:strRef>
              <c:f>kurvor!#REF!</c:f>
              <c:strCache>
                <c:ptCount val="1"/>
                <c:pt idx="0">
                  <c:v>#REF!</c:v>
                </c:pt>
              </c:strCache>
              <c:extLst xmlns:c15="http://schemas.microsoft.com/office/drawing/2012/chart"/>
            </c:strRef>
          </c:tx>
          <c:spPr>
            <a:solidFill>
              <a:schemeClr val="accent2"/>
            </a:solidFill>
            <a:ln>
              <a:noFill/>
            </a:ln>
            <a:effectLst/>
          </c:spPr>
          <c:invertIfNegative val="0"/>
          <c:cat>
            <c:numRef>
              <c:f>(kurvor!$B$75:$B$76,kurvor!$B$80,kurvor!$B$82,kurvor!$B$84)</c:f>
              <c:numCache>
                <c:formatCode>General</c:formatCode>
                <c:ptCount val="5"/>
                <c:pt idx="0">
                  <c:v>2025</c:v>
                </c:pt>
                <c:pt idx="1">
                  <c:v>2026</c:v>
                </c:pt>
                <c:pt idx="2">
                  <c:v>2028</c:v>
                </c:pt>
                <c:pt idx="3">
                  <c:v>2029</c:v>
                </c:pt>
                <c:pt idx="4">
                  <c:v>2030</c:v>
                </c:pt>
              </c:numCache>
              <c:extLst/>
            </c:numRef>
          </c:cat>
          <c:val>
            <c:numRef>
              <c:f>kurvor!#REF!</c:f>
              <c:extLst xmlns:c15="http://schemas.microsoft.com/office/drawing/2012/chart"/>
            </c:numRef>
          </c:val>
          <c:extLst xmlns:c15="http://schemas.microsoft.com/office/drawing/2012/chart">
            <c:ext xmlns:c16="http://schemas.microsoft.com/office/drawing/2014/chart" uri="{C3380CC4-5D6E-409C-BE32-E72D297353CC}">
              <c16:uniqueId val="{00000001-01BD-40E8-81DB-9AB758B7199D}"/>
            </c:ext>
          </c:extLst>
        </c:ser>
        <c:ser>
          <c:idx val="2"/>
          <c:order val="2"/>
          <c:tx>
            <c:strRef>
              <c:f>kurvor!$C$66</c:f>
              <c:strCache>
                <c:ptCount val="1"/>
                <c:pt idx="0">
                  <c:v>Malmö Stad</c:v>
                </c:pt>
              </c:strCache>
            </c:strRef>
          </c:tx>
          <c:spPr>
            <a:solidFill>
              <a:schemeClr val="accent3"/>
            </a:solidFill>
            <a:ln>
              <a:noFill/>
            </a:ln>
            <a:effectLst/>
          </c:spPr>
          <c:invertIfNegative val="0"/>
          <c:cat>
            <c:numRef>
              <c:f>(kurvor!$B$75:$B$76,kurvor!$B$80,kurvor!$B$82,kurvor!$B$84)</c:f>
              <c:numCache>
                <c:formatCode>General</c:formatCode>
                <c:ptCount val="5"/>
                <c:pt idx="0">
                  <c:v>2025</c:v>
                </c:pt>
                <c:pt idx="1">
                  <c:v>2026</c:v>
                </c:pt>
                <c:pt idx="2">
                  <c:v>2028</c:v>
                </c:pt>
                <c:pt idx="3">
                  <c:v>2029</c:v>
                </c:pt>
                <c:pt idx="4">
                  <c:v>2030</c:v>
                </c:pt>
              </c:numCache>
              <c:extLst/>
            </c:numRef>
          </c:cat>
          <c:val>
            <c:numRef>
              <c:f>(kurvor!$C$75:$C$76,kurvor!$C$80,kurvor!$C$82,kurvor!$C$84)</c:f>
              <c:numCache>
                <c:formatCode>0%</c:formatCode>
                <c:ptCount val="5"/>
                <c:pt idx="0">
                  <c:v>0.7</c:v>
                </c:pt>
                <c:pt idx="1">
                  <c:v>0.7</c:v>
                </c:pt>
                <c:pt idx="2">
                  <c:v>0.6</c:v>
                </c:pt>
                <c:pt idx="3">
                  <c:v>0.5</c:v>
                </c:pt>
                <c:pt idx="4">
                  <c:v>0.5</c:v>
                </c:pt>
              </c:numCache>
              <c:extLst/>
            </c:numRef>
          </c:val>
          <c:extLst>
            <c:ext xmlns:c16="http://schemas.microsoft.com/office/drawing/2014/chart" uri="{C3380CC4-5D6E-409C-BE32-E72D297353CC}">
              <c16:uniqueId val="{00000002-01BD-40E8-81DB-9AB758B7199D}"/>
            </c:ext>
          </c:extLst>
        </c:ser>
        <c:ser>
          <c:idx val="3"/>
          <c:order val="3"/>
          <c:tx>
            <c:strRef>
              <c:f>kurvor!$D$66</c:f>
              <c:strCache>
                <c:ptCount val="1"/>
                <c:pt idx="0">
                  <c:v>Uppsala klimatprotokoll</c:v>
                </c:pt>
              </c:strCache>
            </c:strRef>
          </c:tx>
          <c:spPr>
            <a:solidFill>
              <a:schemeClr val="accent4"/>
            </a:solidFill>
            <a:ln>
              <a:noFill/>
            </a:ln>
            <a:effectLst/>
          </c:spPr>
          <c:invertIfNegative val="0"/>
          <c:cat>
            <c:numRef>
              <c:f>(kurvor!$B$75:$B$76,kurvor!$B$80,kurvor!$B$82,kurvor!$B$84)</c:f>
              <c:numCache>
                <c:formatCode>General</c:formatCode>
                <c:ptCount val="5"/>
                <c:pt idx="0">
                  <c:v>2025</c:v>
                </c:pt>
                <c:pt idx="1">
                  <c:v>2026</c:v>
                </c:pt>
                <c:pt idx="2">
                  <c:v>2028</c:v>
                </c:pt>
                <c:pt idx="3">
                  <c:v>2029</c:v>
                </c:pt>
                <c:pt idx="4">
                  <c:v>2030</c:v>
                </c:pt>
              </c:numCache>
              <c:extLst/>
            </c:numRef>
          </c:cat>
          <c:val>
            <c:numRef>
              <c:f>(kurvor!$D$75:$D$76,kurvor!$D$80,kurvor!$D$82,kurvor!$D$84)</c:f>
              <c:numCache>
                <c:formatCode>0%</c:formatCode>
                <c:ptCount val="5"/>
                <c:pt idx="0">
                  <c:v>0.53619302949061665</c:v>
                </c:pt>
                <c:pt idx="1">
                  <c:v>0.46916890080428952</c:v>
                </c:pt>
                <c:pt idx="2">
                  <c:v>0.36193029490616624</c:v>
                </c:pt>
                <c:pt idx="3">
                  <c:v>0.31367292225201071</c:v>
                </c:pt>
                <c:pt idx="4">
                  <c:v>0.28150134048257375</c:v>
                </c:pt>
              </c:numCache>
              <c:extLst/>
            </c:numRef>
          </c:val>
          <c:extLst>
            <c:ext xmlns:c16="http://schemas.microsoft.com/office/drawing/2014/chart" uri="{C3380CC4-5D6E-409C-BE32-E72D297353CC}">
              <c16:uniqueId val="{00000003-01BD-40E8-81DB-9AB758B7199D}"/>
            </c:ext>
          </c:extLst>
        </c:ser>
        <c:ser>
          <c:idx val="4"/>
          <c:order val="4"/>
          <c:tx>
            <c:strRef>
              <c:f>kurvor!$E$66</c:f>
              <c:strCache>
                <c:ptCount val="1"/>
                <c:pt idx="0">
                  <c:v>Uppsala - Rosendal</c:v>
                </c:pt>
              </c:strCache>
            </c:strRef>
          </c:tx>
          <c:spPr>
            <a:solidFill>
              <a:schemeClr val="accent5"/>
            </a:solidFill>
            <a:ln>
              <a:noFill/>
            </a:ln>
            <a:effectLst/>
          </c:spPr>
          <c:invertIfNegative val="0"/>
          <c:cat>
            <c:numRef>
              <c:f>(kurvor!$B$75:$B$76,kurvor!$B$80,kurvor!$B$82,kurvor!$B$84)</c:f>
              <c:numCache>
                <c:formatCode>General</c:formatCode>
                <c:ptCount val="5"/>
                <c:pt idx="0">
                  <c:v>2025</c:v>
                </c:pt>
                <c:pt idx="1">
                  <c:v>2026</c:v>
                </c:pt>
                <c:pt idx="2">
                  <c:v>2028</c:v>
                </c:pt>
                <c:pt idx="3">
                  <c:v>2029</c:v>
                </c:pt>
                <c:pt idx="4">
                  <c:v>2030</c:v>
                </c:pt>
              </c:numCache>
              <c:extLst/>
            </c:numRef>
          </c:cat>
          <c:val>
            <c:numRef>
              <c:f>(kurvor!$E$75:$E$76,kurvor!$E$80,kurvor!$E$82,kurvor!$E$84)</c:f>
              <c:numCache>
                <c:formatCode>0%</c:formatCode>
                <c:ptCount val="5"/>
                <c:pt idx="0">
                  <c:v>0.44235924932975873</c:v>
                </c:pt>
                <c:pt idx="1">
                  <c:v>0.41018766756032171</c:v>
                </c:pt>
                <c:pt idx="2">
                  <c:v>0.34584450402144773</c:v>
                </c:pt>
                <c:pt idx="3">
                  <c:v>0.34</c:v>
                </c:pt>
                <c:pt idx="4">
                  <c:v>0.3</c:v>
                </c:pt>
              </c:numCache>
              <c:extLst/>
            </c:numRef>
          </c:val>
          <c:extLst>
            <c:ext xmlns:c16="http://schemas.microsoft.com/office/drawing/2014/chart" uri="{C3380CC4-5D6E-409C-BE32-E72D297353CC}">
              <c16:uniqueId val="{00000004-01BD-40E8-81DB-9AB758B7199D}"/>
            </c:ext>
          </c:extLst>
        </c:ser>
        <c:ser>
          <c:idx val="5"/>
          <c:order val="5"/>
          <c:tx>
            <c:strRef>
              <c:f>kurvor!$F$66</c:f>
              <c:strCache>
                <c:ptCount val="1"/>
                <c:pt idx="0">
                  <c:v>Älvstranden Utveckling (GBG)</c:v>
                </c:pt>
              </c:strCache>
            </c:strRef>
          </c:tx>
          <c:spPr>
            <a:solidFill>
              <a:schemeClr val="accent6"/>
            </a:solidFill>
            <a:ln>
              <a:noFill/>
            </a:ln>
            <a:effectLst/>
          </c:spPr>
          <c:invertIfNegative val="0"/>
          <c:cat>
            <c:numRef>
              <c:f>(kurvor!$B$75:$B$76,kurvor!$B$80,kurvor!$B$82,kurvor!$B$84)</c:f>
              <c:numCache>
                <c:formatCode>General</c:formatCode>
                <c:ptCount val="5"/>
                <c:pt idx="0">
                  <c:v>2025</c:v>
                </c:pt>
                <c:pt idx="1">
                  <c:v>2026</c:v>
                </c:pt>
                <c:pt idx="2">
                  <c:v>2028</c:v>
                </c:pt>
                <c:pt idx="3">
                  <c:v>2029</c:v>
                </c:pt>
                <c:pt idx="4">
                  <c:v>2030</c:v>
                </c:pt>
              </c:numCache>
              <c:extLst/>
            </c:numRef>
          </c:cat>
          <c:val>
            <c:numRef>
              <c:f>(kurvor!$F$75:$F$76,kurvor!$F$80,kurvor!$F$82,kurvor!$F$84)</c:f>
              <c:numCache>
                <c:formatCode>0%</c:formatCode>
                <c:ptCount val="5"/>
                <c:pt idx="0">
                  <c:v>0.5</c:v>
                </c:pt>
                <c:pt idx="1">
                  <c:v>0.46</c:v>
                </c:pt>
                <c:pt idx="2">
                  <c:v>0.38</c:v>
                </c:pt>
                <c:pt idx="3">
                  <c:v>0.33972602739726027</c:v>
                </c:pt>
                <c:pt idx="4">
                  <c:v>0.30136986301369861</c:v>
                </c:pt>
              </c:numCache>
              <c:extLst/>
            </c:numRef>
          </c:val>
          <c:extLst>
            <c:ext xmlns:c16="http://schemas.microsoft.com/office/drawing/2014/chart" uri="{C3380CC4-5D6E-409C-BE32-E72D297353CC}">
              <c16:uniqueId val="{00000005-01BD-40E8-81DB-9AB758B7199D}"/>
            </c:ext>
          </c:extLst>
        </c:ser>
        <c:ser>
          <c:idx val="6"/>
          <c:order val="6"/>
          <c:tx>
            <c:strRef>
              <c:f>kurvor!$G$66</c:f>
              <c:strCache>
                <c:ptCount val="1"/>
                <c:pt idx="0">
                  <c:v>Helsingborg Stad (ej beslutat)</c:v>
                </c:pt>
              </c:strCache>
            </c:strRef>
          </c:tx>
          <c:spPr>
            <a:solidFill>
              <a:schemeClr val="accent1">
                <a:lumMod val="60000"/>
              </a:schemeClr>
            </a:solidFill>
            <a:ln>
              <a:noFill/>
            </a:ln>
            <a:effectLst/>
          </c:spPr>
          <c:invertIfNegative val="0"/>
          <c:cat>
            <c:numRef>
              <c:f>(kurvor!$B$75:$B$76,kurvor!$B$80,kurvor!$B$82,kurvor!$B$84)</c:f>
              <c:numCache>
                <c:formatCode>General</c:formatCode>
                <c:ptCount val="5"/>
                <c:pt idx="0">
                  <c:v>2025</c:v>
                </c:pt>
                <c:pt idx="1">
                  <c:v>2026</c:v>
                </c:pt>
                <c:pt idx="2">
                  <c:v>2028</c:v>
                </c:pt>
                <c:pt idx="3">
                  <c:v>2029</c:v>
                </c:pt>
                <c:pt idx="4">
                  <c:v>2030</c:v>
                </c:pt>
              </c:numCache>
              <c:extLst/>
            </c:numRef>
          </c:cat>
          <c:val>
            <c:numRef>
              <c:f>(kurvor!$G$75:$G$76,kurvor!$G$80,kurvor!$G$82,kurvor!$G$84)</c:f>
              <c:numCache>
                <c:formatCode>0%</c:formatCode>
                <c:ptCount val="5"/>
                <c:pt idx="0">
                  <c:v>1</c:v>
                </c:pt>
                <c:pt idx="1">
                  <c:v>0.9</c:v>
                </c:pt>
                <c:pt idx="2">
                  <c:v>0.7</c:v>
                </c:pt>
                <c:pt idx="3">
                  <c:v>0.6</c:v>
                </c:pt>
                <c:pt idx="4">
                  <c:v>0.5</c:v>
                </c:pt>
              </c:numCache>
              <c:extLst/>
            </c:numRef>
          </c:val>
          <c:extLst>
            <c:ext xmlns:c16="http://schemas.microsoft.com/office/drawing/2014/chart" uri="{C3380CC4-5D6E-409C-BE32-E72D297353CC}">
              <c16:uniqueId val="{00000006-01BD-40E8-81DB-9AB758B7199D}"/>
            </c:ext>
          </c:extLst>
        </c:ser>
        <c:ser>
          <c:idx val="7"/>
          <c:order val="7"/>
          <c:tx>
            <c:strRef>
              <c:f>kurvor!$H$66</c:f>
              <c:strCache>
                <c:ptCount val="1"/>
                <c:pt idx="0">
                  <c:v>Sthlm Exploatering (ej beslutat)</c:v>
                </c:pt>
              </c:strCache>
            </c:strRef>
          </c:tx>
          <c:spPr>
            <a:solidFill>
              <a:schemeClr val="accent2">
                <a:lumMod val="60000"/>
              </a:schemeClr>
            </a:solidFill>
            <a:ln>
              <a:noFill/>
            </a:ln>
            <a:effectLst/>
          </c:spPr>
          <c:invertIfNegative val="0"/>
          <c:cat>
            <c:numRef>
              <c:f>(kurvor!$B$75:$B$76,kurvor!$B$80,kurvor!$B$82,kurvor!$B$84)</c:f>
              <c:numCache>
                <c:formatCode>General</c:formatCode>
                <c:ptCount val="5"/>
                <c:pt idx="0">
                  <c:v>2025</c:v>
                </c:pt>
                <c:pt idx="1">
                  <c:v>2026</c:v>
                </c:pt>
                <c:pt idx="2">
                  <c:v>2028</c:v>
                </c:pt>
                <c:pt idx="3">
                  <c:v>2029</c:v>
                </c:pt>
                <c:pt idx="4">
                  <c:v>2030</c:v>
                </c:pt>
              </c:numCache>
              <c:extLst/>
            </c:numRef>
          </c:cat>
          <c:val>
            <c:numRef>
              <c:f>(kurvor!$H$75:$H$76,kurvor!$H$80,kurvor!$H$82,kurvor!$H$84)</c:f>
              <c:numCache>
                <c:formatCode>0%</c:formatCode>
                <c:ptCount val="5"/>
                <c:pt idx="0">
                  <c:v>1</c:v>
                </c:pt>
                <c:pt idx="1">
                  <c:v>1</c:v>
                </c:pt>
                <c:pt idx="2">
                  <c:v>0.7466666666666667</c:v>
                </c:pt>
                <c:pt idx="3">
                  <c:v>0.7466666666666667</c:v>
                </c:pt>
                <c:pt idx="4">
                  <c:v>0.49333333333333335</c:v>
                </c:pt>
              </c:numCache>
              <c:extLst/>
            </c:numRef>
          </c:val>
          <c:extLst>
            <c:ext xmlns:c16="http://schemas.microsoft.com/office/drawing/2014/chart" uri="{C3380CC4-5D6E-409C-BE32-E72D297353CC}">
              <c16:uniqueId val="{00000007-01BD-40E8-81DB-9AB758B7199D}"/>
            </c:ext>
          </c:extLst>
        </c:ser>
        <c:ser>
          <c:idx val="8"/>
          <c:order val="8"/>
          <c:tx>
            <c:strRef>
              <c:f>kurvor!$I$66</c:f>
              <c:strCache>
                <c:ptCount val="1"/>
                <c:pt idx="0">
                  <c:v>Norra Djurgårdsstaden (sthlm)</c:v>
                </c:pt>
              </c:strCache>
            </c:strRef>
          </c:tx>
          <c:spPr>
            <a:solidFill>
              <a:schemeClr val="accent3">
                <a:lumMod val="60000"/>
              </a:schemeClr>
            </a:solidFill>
            <a:ln>
              <a:noFill/>
            </a:ln>
            <a:effectLst/>
          </c:spPr>
          <c:invertIfNegative val="0"/>
          <c:cat>
            <c:numRef>
              <c:f>(kurvor!$B$75:$B$76,kurvor!$B$80,kurvor!$B$82,kurvor!$B$84)</c:f>
              <c:numCache>
                <c:formatCode>General</c:formatCode>
                <c:ptCount val="5"/>
                <c:pt idx="0">
                  <c:v>2025</c:v>
                </c:pt>
                <c:pt idx="1">
                  <c:v>2026</c:v>
                </c:pt>
                <c:pt idx="2">
                  <c:v>2028</c:v>
                </c:pt>
                <c:pt idx="3">
                  <c:v>2029</c:v>
                </c:pt>
                <c:pt idx="4">
                  <c:v>2030</c:v>
                </c:pt>
              </c:numCache>
              <c:extLst/>
            </c:numRef>
          </c:cat>
          <c:val>
            <c:numRef>
              <c:f>(kurvor!$I$75:$I$76,kurvor!$I$80,kurvor!$I$82,kurvor!$I$84)</c:f>
              <c:numCache>
                <c:formatCode>0%</c:formatCode>
                <c:ptCount val="5"/>
                <c:pt idx="0">
                  <c:v>0.69444444444444442</c:v>
                </c:pt>
                <c:pt idx="1">
                  <c:v>0.66666666666666663</c:v>
                </c:pt>
                <c:pt idx="2">
                  <c:v>0.58333333333333337</c:v>
                </c:pt>
                <c:pt idx="3">
                  <c:v>0.54</c:v>
                </c:pt>
              </c:numCache>
              <c:extLst/>
            </c:numRef>
          </c:val>
          <c:extLst>
            <c:ext xmlns:c16="http://schemas.microsoft.com/office/drawing/2014/chart" uri="{C3380CC4-5D6E-409C-BE32-E72D297353CC}">
              <c16:uniqueId val="{00000008-01BD-40E8-81DB-9AB758B7199D}"/>
            </c:ext>
          </c:extLst>
        </c:ser>
        <c:dLbls>
          <c:showLegendKey val="0"/>
          <c:showVal val="0"/>
          <c:showCatName val="0"/>
          <c:showSerName val="0"/>
          <c:showPercent val="0"/>
          <c:showBubbleSize val="0"/>
        </c:dLbls>
        <c:gapWidth val="150"/>
        <c:axId val="432624351"/>
        <c:axId val="432624831"/>
        <c:extLst/>
      </c:barChart>
      <c:catAx>
        <c:axId val="4326243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Årtal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32624831"/>
        <c:crossesAt val="0"/>
        <c:auto val="1"/>
        <c:lblAlgn val="ctr"/>
        <c:lblOffset val="100"/>
        <c:noMultiLvlLbl val="0"/>
      </c:catAx>
      <c:valAx>
        <c:axId val="432624831"/>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dirty="0"/>
                  <a:t>Klimatpåverkan jämfört med baslinje år 2020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32624351"/>
        <c:crosses val="autoZero"/>
        <c:crossBetween val="between"/>
      </c:valAx>
      <c:spPr>
        <a:noFill/>
        <a:ln>
          <a:noFill/>
        </a:ln>
        <a:effectLst/>
      </c:spPr>
    </c:plotArea>
    <c:legend>
      <c:legendPos val="b"/>
      <c:layout>
        <c:manualLayout>
          <c:xMode val="edge"/>
          <c:yMode val="edge"/>
          <c:x val="0.12534785121903941"/>
          <c:y val="0.9089943191968668"/>
          <c:w val="0.6827492706592212"/>
          <c:h val="6.775806688556873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sv-SE"/>
              <a:t>Betong</a:t>
            </a:r>
          </a:p>
        </c:rich>
      </c:tx>
      <c:layout>
        <c:manualLayout>
          <c:xMode val="edge"/>
          <c:yMode val="edge"/>
          <c:x val="0.45322158189450223"/>
          <c:y val="2.529399127600154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0.10454712563295224"/>
          <c:y val="0.10261862175023595"/>
          <c:w val="0.87779118950522228"/>
          <c:h val="0.70144708965025659"/>
        </c:manualLayout>
      </c:layout>
      <c:barChart>
        <c:barDir val="col"/>
        <c:grouping val="clustered"/>
        <c:varyColors val="0"/>
        <c:ser>
          <c:idx val="4"/>
          <c:order val="4"/>
          <c:tx>
            <c:strRef>
              <c:f>Sum!$G$12</c:f>
              <c:strCache>
                <c:ptCount val="1"/>
                <c:pt idx="0">
                  <c:v>Betong standard år 2024</c:v>
                </c:pt>
              </c:strCache>
            </c:strRef>
          </c:tx>
          <c:spPr>
            <a:solidFill>
              <a:schemeClr val="accent4"/>
            </a:solidFill>
            <a:ln>
              <a:noFill/>
            </a:ln>
            <a:effectLst/>
          </c:spPr>
          <c:invertIfNegative val="0"/>
          <c:cat>
            <c:strRef>
              <c:f>Sum!$B$3:$F$3</c:f>
              <c:strCache>
                <c:ptCount val="5"/>
                <c:pt idx="0">
                  <c:v>Referens 2024</c:v>
                </c:pt>
                <c:pt idx="1">
                  <c:v>EU-ETS 2030 låg</c:v>
                </c:pt>
                <c:pt idx="2">
                  <c:v>EU-ETS 2030 hög</c:v>
                </c:pt>
                <c:pt idx="3">
                  <c:v>EU-ETS 2035 låg</c:v>
                </c:pt>
                <c:pt idx="4">
                  <c:v>EU-ETS 2035 hög</c:v>
                </c:pt>
              </c:strCache>
            </c:strRef>
          </c:cat>
          <c:val>
            <c:numRef>
              <c:f>Sum!$H$12:$L$12</c:f>
              <c:numCache>
                <c:formatCode>0</c:formatCode>
                <c:ptCount val="5"/>
                <c:pt idx="0">
                  <c:v>114.28571428571428</c:v>
                </c:pt>
                <c:pt idx="1">
                  <c:v>122.84250000000002</c:v>
                </c:pt>
                <c:pt idx="2">
                  <c:v>127.34607142857143</c:v>
                </c:pt>
                <c:pt idx="3">
                  <c:v>140.28571428571428</c:v>
                </c:pt>
                <c:pt idx="4">
                  <c:v>146.78571428571428</c:v>
                </c:pt>
              </c:numCache>
            </c:numRef>
          </c:val>
          <c:extLst>
            <c:ext xmlns:c16="http://schemas.microsoft.com/office/drawing/2014/chart" uri="{C3380CC4-5D6E-409C-BE32-E72D297353CC}">
              <c16:uniqueId val="{00000000-4281-4877-BD0C-8D0D74785B64}"/>
            </c:ext>
          </c:extLst>
        </c:ser>
        <c:ser>
          <c:idx val="5"/>
          <c:order val="5"/>
          <c:tx>
            <c:strRef>
              <c:f>Sum!$G$13</c:f>
              <c:strCache>
                <c:ptCount val="1"/>
                <c:pt idx="0">
                  <c:v>Betong -30% CO2</c:v>
                </c:pt>
              </c:strCache>
            </c:strRef>
          </c:tx>
          <c:spPr>
            <a:solidFill>
              <a:schemeClr val="accent1"/>
            </a:solidFill>
            <a:ln>
              <a:noFill/>
            </a:ln>
            <a:effectLst/>
          </c:spPr>
          <c:invertIfNegative val="0"/>
          <c:cat>
            <c:strRef>
              <c:f>Sum!$B$3:$F$3</c:f>
              <c:strCache>
                <c:ptCount val="5"/>
                <c:pt idx="0">
                  <c:v>Referens 2024</c:v>
                </c:pt>
                <c:pt idx="1">
                  <c:v>EU-ETS 2030 låg</c:v>
                </c:pt>
                <c:pt idx="2">
                  <c:v>EU-ETS 2030 hög</c:v>
                </c:pt>
                <c:pt idx="3">
                  <c:v>EU-ETS 2035 låg</c:v>
                </c:pt>
                <c:pt idx="4">
                  <c:v>EU-ETS 2035 hög</c:v>
                </c:pt>
              </c:strCache>
            </c:strRef>
          </c:cat>
          <c:val>
            <c:numRef>
              <c:f>Sum!$H$13:$L$13</c:f>
              <c:numCache>
                <c:formatCode>0</c:formatCode>
                <c:ptCount val="5"/>
                <c:pt idx="0">
                  <c:v>120</c:v>
                </c:pt>
                <c:pt idx="1">
                  <c:v>126.84542857142856</c:v>
                </c:pt>
                <c:pt idx="2">
                  <c:v>130.4482857142857</c:v>
                </c:pt>
                <c:pt idx="3">
                  <c:v>140.80000000000001</c:v>
                </c:pt>
                <c:pt idx="4">
                  <c:v>146</c:v>
                </c:pt>
              </c:numCache>
            </c:numRef>
          </c:val>
          <c:extLst>
            <c:ext xmlns:c16="http://schemas.microsoft.com/office/drawing/2014/chart" uri="{C3380CC4-5D6E-409C-BE32-E72D297353CC}">
              <c16:uniqueId val="{00000001-4281-4877-BD0C-8D0D74785B64}"/>
            </c:ext>
          </c:extLst>
        </c:ser>
        <c:ser>
          <c:idx val="6"/>
          <c:order val="6"/>
          <c:tx>
            <c:strRef>
              <c:f>Sum!$G$14</c:f>
              <c:strCache>
                <c:ptCount val="1"/>
                <c:pt idx="0">
                  <c:v>Betong -40% CO2</c:v>
                </c:pt>
              </c:strCache>
            </c:strRef>
          </c:tx>
          <c:spPr>
            <a:solidFill>
              <a:schemeClr val="accent1">
                <a:lumMod val="60000"/>
              </a:schemeClr>
            </a:solidFill>
            <a:ln>
              <a:noFill/>
            </a:ln>
            <a:effectLst/>
          </c:spPr>
          <c:invertIfNegative val="0"/>
          <c:cat>
            <c:strRef>
              <c:f>Sum!$B$3:$F$3</c:f>
              <c:strCache>
                <c:ptCount val="5"/>
                <c:pt idx="0">
                  <c:v>Referens 2024</c:v>
                </c:pt>
                <c:pt idx="1">
                  <c:v>EU-ETS 2030 låg</c:v>
                </c:pt>
                <c:pt idx="2">
                  <c:v>EU-ETS 2030 hög</c:v>
                </c:pt>
                <c:pt idx="3">
                  <c:v>EU-ETS 2035 låg</c:v>
                </c:pt>
                <c:pt idx="4">
                  <c:v>EU-ETS 2035 hög</c:v>
                </c:pt>
              </c:strCache>
            </c:strRef>
          </c:cat>
          <c:val>
            <c:numRef>
              <c:f>Sum!$H$14:$L$14</c:f>
              <c:numCache>
                <c:formatCode>0</c:formatCode>
                <c:ptCount val="5"/>
                <c:pt idx="0">
                  <c:v>125.71428571428571</c:v>
                </c:pt>
                <c:pt idx="1">
                  <c:v>130.84835714285714</c:v>
                </c:pt>
                <c:pt idx="2">
                  <c:v>133.5505</c:v>
                </c:pt>
                <c:pt idx="3">
                  <c:v>132.60053619302948</c:v>
                </c:pt>
                <c:pt idx="4">
                  <c:v>136.26005361930297</c:v>
                </c:pt>
              </c:numCache>
            </c:numRef>
          </c:val>
          <c:extLst>
            <c:ext xmlns:c16="http://schemas.microsoft.com/office/drawing/2014/chart" uri="{C3380CC4-5D6E-409C-BE32-E72D297353CC}">
              <c16:uniqueId val="{00000002-4281-4877-BD0C-8D0D74785B64}"/>
            </c:ext>
          </c:extLst>
        </c:ser>
        <c:ser>
          <c:idx val="7"/>
          <c:order val="7"/>
          <c:tx>
            <c:strRef>
              <c:f>Sum!$G$15</c:f>
              <c:strCache>
                <c:ptCount val="1"/>
                <c:pt idx="0">
                  <c:v>Betong -83% CO2</c:v>
                </c:pt>
              </c:strCache>
            </c:strRef>
          </c:tx>
          <c:spPr>
            <a:solidFill>
              <a:schemeClr val="accent6"/>
            </a:solidFill>
            <a:ln>
              <a:noFill/>
            </a:ln>
            <a:effectLst/>
          </c:spPr>
          <c:invertIfNegative val="0"/>
          <c:cat>
            <c:strRef>
              <c:f>Sum!$B$3:$F$3</c:f>
              <c:strCache>
                <c:ptCount val="5"/>
                <c:pt idx="0">
                  <c:v>Referens 2024</c:v>
                </c:pt>
                <c:pt idx="1">
                  <c:v>EU-ETS 2030 låg</c:v>
                </c:pt>
                <c:pt idx="2">
                  <c:v>EU-ETS 2030 hög</c:v>
                </c:pt>
                <c:pt idx="3">
                  <c:v>EU-ETS 2035 låg</c:v>
                </c:pt>
                <c:pt idx="4">
                  <c:v>EU-ETS 2035 hög</c:v>
                </c:pt>
              </c:strCache>
            </c:strRef>
          </c:cat>
          <c:val>
            <c:numRef>
              <c:f>Sum!$H$15:$L$15</c:f>
              <c:numCache>
                <c:formatCode>0</c:formatCode>
                <c:ptCount val="5"/>
                <c:pt idx="0">
                  <c:v>148.57142857142858</c:v>
                </c:pt>
                <c:pt idx="1">
                  <c:v>150.01949999999999</c:v>
                </c:pt>
                <c:pt idx="2">
                  <c:v>150.78164285714286</c:v>
                </c:pt>
                <c:pt idx="3">
                  <c:v>127.78042959427208</c:v>
                </c:pt>
                <c:pt idx="4">
                  <c:v>128.69928400954655</c:v>
                </c:pt>
              </c:numCache>
            </c:numRef>
          </c:val>
          <c:extLst>
            <c:ext xmlns:c16="http://schemas.microsoft.com/office/drawing/2014/chart" uri="{C3380CC4-5D6E-409C-BE32-E72D297353CC}">
              <c16:uniqueId val="{00000003-4281-4877-BD0C-8D0D74785B64}"/>
            </c:ext>
          </c:extLst>
        </c:ser>
        <c:dLbls>
          <c:showLegendKey val="0"/>
          <c:showVal val="0"/>
          <c:showCatName val="0"/>
          <c:showSerName val="0"/>
          <c:showPercent val="0"/>
          <c:showBubbleSize val="0"/>
        </c:dLbls>
        <c:gapWidth val="219"/>
        <c:overlap val="-27"/>
        <c:axId val="2086464223"/>
        <c:axId val="2086469983"/>
      </c:barChart>
      <c:barChart>
        <c:barDir val="col"/>
        <c:grouping val="clustered"/>
        <c:varyColors val="0"/>
        <c:ser>
          <c:idx val="0"/>
          <c:order val="0"/>
          <c:tx>
            <c:strRef>
              <c:f>Sum!$A$12</c:f>
              <c:strCache>
                <c:ptCount val="1"/>
                <c:pt idx="0">
                  <c:v>Betong låg</c:v>
                </c:pt>
              </c:strCache>
            </c:strRef>
          </c:tx>
          <c:spPr>
            <a:solidFill>
              <a:schemeClr val="bg1"/>
            </a:solidFill>
            <a:ln>
              <a:solidFill>
                <a:schemeClr val="bg1"/>
              </a:solidFill>
            </a:ln>
            <a:effectLst/>
          </c:spPr>
          <c:invertIfNegative val="0"/>
          <c:cat>
            <c:strRef>
              <c:f>Sum!$B$3:$F$3</c:f>
              <c:strCache>
                <c:ptCount val="5"/>
                <c:pt idx="0">
                  <c:v>Referens 2024</c:v>
                </c:pt>
                <c:pt idx="1">
                  <c:v>EU-ETS 2030 låg</c:v>
                </c:pt>
                <c:pt idx="2">
                  <c:v>EU-ETS 2030 hög</c:v>
                </c:pt>
                <c:pt idx="3">
                  <c:v>EU-ETS 2035 låg</c:v>
                </c:pt>
                <c:pt idx="4">
                  <c:v>EU-ETS 2035 hög</c:v>
                </c:pt>
              </c:strCache>
            </c:strRef>
          </c:cat>
          <c:val>
            <c:numRef>
              <c:f>Sum!$B$12:$F$12</c:f>
              <c:numCache>
                <c:formatCode>0</c:formatCode>
                <c:ptCount val="5"/>
                <c:pt idx="0">
                  <c:v>85.714285714285708</c:v>
                </c:pt>
                <c:pt idx="1">
                  <c:v>94.271071428571432</c:v>
                </c:pt>
                <c:pt idx="2">
                  <c:v>98.774642857142851</c:v>
                </c:pt>
                <c:pt idx="3">
                  <c:v>104.28571428571429</c:v>
                </c:pt>
                <c:pt idx="4">
                  <c:v>118.21428571428572</c:v>
                </c:pt>
              </c:numCache>
            </c:numRef>
          </c:val>
          <c:extLst>
            <c:ext xmlns:c16="http://schemas.microsoft.com/office/drawing/2014/chart" uri="{C3380CC4-5D6E-409C-BE32-E72D297353CC}">
              <c16:uniqueId val="{00000004-4281-4877-BD0C-8D0D74785B64}"/>
            </c:ext>
          </c:extLst>
        </c:ser>
        <c:ser>
          <c:idx val="1"/>
          <c:order val="1"/>
          <c:tx>
            <c:strRef>
              <c:f>Sum!$A$13</c:f>
              <c:strCache>
                <c:ptCount val="1"/>
                <c:pt idx="0">
                  <c:v>Betong -30% CO2 låg</c:v>
                </c:pt>
              </c:strCache>
            </c:strRef>
          </c:tx>
          <c:spPr>
            <a:solidFill>
              <a:schemeClr val="bg1"/>
            </a:solidFill>
            <a:ln>
              <a:solidFill>
                <a:schemeClr val="bg1"/>
              </a:solidFill>
            </a:ln>
            <a:effectLst/>
          </c:spPr>
          <c:invertIfNegative val="0"/>
          <c:cat>
            <c:strRef>
              <c:f>Sum!$B$3:$F$3</c:f>
              <c:strCache>
                <c:ptCount val="5"/>
                <c:pt idx="0">
                  <c:v>Referens 2024</c:v>
                </c:pt>
                <c:pt idx="1">
                  <c:v>EU-ETS 2030 låg</c:v>
                </c:pt>
                <c:pt idx="2">
                  <c:v>EU-ETS 2030 hög</c:v>
                </c:pt>
                <c:pt idx="3">
                  <c:v>EU-ETS 2035 låg</c:v>
                </c:pt>
                <c:pt idx="4">
                  <c:v>EU-ETS 2035 hög</c:v>
                </c:pt>
              </c:strCache>
            </c:strRef>
          </c:cat>
          <c:val>
            <c:numRef>
              <c:f>Sum!$B$13:$F$13</c:f>
              <c:numCache>
                <c:formatCode>0</c:formatCode>
                <c:ptCount val="5"/>
                <c:pt idx="0">
                  <c:v>86.571428571428584</c:v>
                </c:pt>
                <c:pt idx="1">
                  <c:v>93.41685714285714</c:v>
                </c:pt>
                <c:pt idx="2">
                  <c:v>97.019714285714301</c:v>
                </c:pt>
                <c:pt idx="3">
                  <c:v>101.42857142857142</c:v>
                </c:pt>
                <c:pt idx="4">
                  <c:v>112.57142857142858</c:v>
                </c:pt>
              </c:numCache>
            </c:numRef>
          </c:val>
          <c:extLst>
            <c:ext xmlns:c16="http://schemas.microsoft.com/office/drawing/2014/chart" uri="{C3380CC4-5D6E-409C-BE32-E72D297353CC}">
              <c16:uniqueId val="{00000005-4281-4877-BD0C-8D0D74785B64}"/>
            </c:ext>
          </c:extLst>
        </c:ser>
        <c:ser>
          <c:idx val="2"/>
          <c:order val="2"/>
          <c:tx>
            <c:strRef>
              <c:f>Sum!$A$14</c:f>
              <c:strCache>
                <c:ptCount val="1"/>
                <c:pt idx="0">
                  <c:v>Betong -40% CO2 låg</c:v>
                </c:pt>
              </c:strCache>
            </c:strRef>
          </c:tx>
          <c:spPr>
            <a:solidFill>
              <a:schemeClr val="bg1"/>
            </a:solidFill>
            <a:ln>
              <a:solidFill>
                <a:schemeClr val="bg1"/>
              </a:solidFill>
            </a:ln>
            <a:effectLst/>
          </c:spPr>
          <c:invertIfNegative val="0"/>
          <c:cat>
            <c:strRef>
              <c:f>Sum!$B$3:$F$3</c:f>
              <c:strCache>
                <c:ptCount val="5"/>
                <c:pt idx="0">
                  <c:v>Referens 2024</c:v>
                </c:pt>
                <c:pt idx="1">
                  <c:v>EU-ETS 2030 låg</c:v>
                </c:pt>
                <c:pt idx="2">
                  <c:v>EU-ETS 2030 hög</c:v>
                </c:pt>
                <c:pt idx="3">
                  <c:v>EU-ETS 2035 låg</c:v>
                </c:pt>
                <c:pt idx="4">
                  <c:v>EU-ETS 2035 hög</c:v>
                </c:pt>
              </c:strCache>
            </c:strRef>
          </c:cat>
          <c:val>
            <c:numRef>
              <c:f>Sum!$B$14:$F$14</c:f>
              <c:numCache>
                <c:formatCode>0</c:formatCode>
                <c:ptCount val="5"/>
                <c:pt idx="0">
                  <c:v>87.428571428571431</c:v>
                </c:pt>
                <c:pt idx="1">
                  <c:v>92.562642857142862</c:v>
                </c:pt>
                <c:pt idx="2">
                  <c:v>95.264785714285722</c:v>
                </c:pt>
                <c:pt idx="3">
                  <c:v>92.49329758713138</c:v>
                </c:pt>
                <c:pt idx="4">
                  <c:v>100.33512064343167</c:v>
                </c:pt>
              </c:numCache>
            </c:numRef>
          </c:val>
          <c:extLst>
            <c:ext xmlns:c16="http://schemas.microsoft.com/office/drawing/2014/chart" uri="{C3380CC4-5D6E-409C-BE32-E72D297353CC}">
              <c16:uniqueId val="{00000006-4281-4877-BD0C-8D0D74785B64}"/>
            </c:ext>
          </c:extLst>
        </c:ser>
        <c:ser>
          <c:idx val="3"/>
          <c:order val="3"/>
          <c:tx>
            <c:strRef>
              <c:f>Sum!$A$15</c:f>
              <c:strCache>
                <c:ptCount val="1"/>
                <c:pt idx="0">
                  <c:v>Betong -83% CO2 låg</c:v>
                </c:pt>
              </c:strCache>
            </c:strRef>
          </c:tx>
          <c:spPr>
            <a:solidFill>
              <a:schemeClr val="bg1"/>
            </a:solidFill>
            <a:ln>
              <a:solidFill>
                <a:schemeClr val="bg1"/>
              </a:solidFill>
            </a:ln>
            <a:effectLst/>
          </c:spPr>
          <c:invertIfNegative val="0"/>
          <c:cat>
            <c:strRef>
              <c:f>Sum!$B$3:$F$3</c:f>
              <c:strCache>
                <c:ptCount val="5"/>
                <c:pt idx="0">
                  <c:v>Referens 2024</c:v>
                </c:pt>
                <c:pt idx="1">
                  <c:v>EU-ETS 2030 låg</c:v>
                </c:pt>
                <c:pt idx="2">
                  <c:v>EU-ETS 2030 hög</c:v>
                </c:pt>
                <c:pt idx="3">
                  <c:v>EU-ETS 2035 låg</c:v>
                </c:pt>
                <c:pt idx="4">
                  <c:v>EU-ETS 2035 hög</c:v>
                </c:pt>
              </c:strCache>
            </c:strRef>
          </c:cat>
          <c:val>
            <c:numRef>
              <c:f>Sum!$B$15:$F$15</c:f>
              <c:numCache>
                <c:formatCode>0</c:formatCode>
                <c:ptCount val="5"/>
                <c:pt idx="0">
                  <c:v>90.857142857142861</c:v>
                </c:pt>
                <c:pt idx="1">
                  <c:v>92.3052142857143</c:v>
                </c:pt>
                <c:pt idx="2">
                  <c:v>93.067357142857134</c:v>
                </c:pt>
                <c:pt idx="3">
                  <c:v>78.520286396181376</c:v>
                </c:pt>
                <c:pt idx="4">
                  <c:v>80.489260143198095</c:v>
                </c:pt>
              </c:numCache>
            </c:numRef>
          </c:val>
          <c:extLst>
            <c:ext xmlns:c16="http://schemas.microsoft.com/office/drawing/2014/chart" uri="{C3380CC4-5D6E-409C-BE32-E72D297353CC}">
              <c16:uniqueId val="{00000007-4281-4877-BD0C-8D0D74785B64}"/>
            </c:ext>
          </c:extLst>
        </c:ser>
        <c:dLbls>
          <c:showLegendKey val="0"/>
          <c:showVal val="0"/>
          <c:showCatName val="0"/>
          <c:showSerName val="0"/>
          <c:showPercent val="0"/>
          <c:showBubbleSize val="0"/>
        </c:dLbls>
        <c:gapWidth val="219"/>
        <c:overlap val="-27"/>
        <c:axId val="110432399"/>
        <c:axId val="110425199"/>
      </c:barChart>
      <c:valAx>
        <c:axId val="2086469983"/>
        <c:scaling>
          <c:orientation val="minMax"/>
          <c:max val="160"/>
          <c:min val="70"/>
        </c:scaling>
        <c:delete val="1"/>
        <c:axPos val="r"/>
        <c:numFmt formatCode="0" sourceLinked="1"/>
        <c:majorTickMark val="out"/>
        <c:minorTickMark val="none"/>
        <c:tickLblPos val="nextTo"/>
        <c:crossAx val="2086464223"/>
        <c:crosses val="max"/>
        <c:crossBetween val="between"/>
        <c:majorUnit val="20"/>
      </c:valAx>
      <c:catAx>
        <c:axId val="208646422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86469983"/>
        <c:crosses val="autoZero"/>
        <c:auto val="1"/>
        <c:lblAlgn val="ctr"/>
        <c:lblOffset val="100"/>
        <c:noMultiLvlLbl val="0"/>
      </c:catAx>
      <c:valAx>
        <c:axId val="110425199"/>
        <c:scaling>
          <c:orientation val="minMax"/>
          <c:max val="160"/>
          <c:min val="70"/>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sv-SE"/>
                  <a:t>Prisindex (100 = medelpris betong 2024)</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10432399"/>
        <c:crosses val="autoZero"/>
        <c:crossBetween val="between"/>
        <c:majorUnit val="20"/>
      </c:valAx>
      <c:catAx>
        <c:axId val="110432399"/>
        <c:scaling>
          <c:orientation val="minMax"/>
        </c:scaling>
        <c:delete val="1"/>
        <c:axPos val="b"/>
        <c:numFmt formatCode="General" sourceLinked="1"/>
        <c:majorTickMark val="out"/>
        <c:minorTickMark val="none"/>
        <c:tickLblPos val="nextTo"/>
        <c:crossAx val="110425199"/>
        <c:crosses val="autoZero"/>
        <c:auto val="1"/>
        <c:lblAlgn val="ctr"/>
        <c:lblOffset val="100"/>
        <c:noMultiLvlLbl val="0"/>
      </c:catAx>
      <c:spPr>
        <a:noFill/>
        <a:ln>
          <a:solidFill>
            <a:schemeClr val="bg2">
              <a:lumMod val="75000"/>
            </a:schemeClr>
          </a:solidFill>
        </a:ln>
        <a:effectLst/>
      </c:spPr>
    </c:plotArea>
    <c:legend>
      <c:legendPos val="b"/>
      <c:legendEntry>
        <c:idx val="4"/>
        <c:delete val="1"/>
      </c:legendEntry>
      <c:legendEntry>
        <c:idx val="5"/>
        <c:delete val="1"/>
      </c:legendEntry>
      <c:legendEntry>
        <c:idx val="6"/>
        <c:delete val="1"/>
      </c:legendEntry>
      <c:legendEntry>
        <c:idx val="7"/>
        <c:delete val="1"/>
      </c:legendEntry>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chart>
  <c:spPr>
    <a:noFill/>
    <a:ln>
      <a:noFill/>
    </a:ln>
    <a:effectLst/>
  </c:spPr>
  <c:txPr>
    <a:bodyPr/>
    <a:lstStyle/>
    <a:p>
      <a:pPr>
        <a:defRPr>
          <a:solidFill>
            <a:sysClr val="windowText" lastClr="000000"/>
          </a:solidFill>
        </a:defRPr>
      </a:pPr>
      <a:endParaRPr lang="sv-SE"/>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sv-SE" dirty="0"/>
              <a:t>Gränsvärde,</a:t>
            </a:r>
            <a:r>
              <a:rPr lang="sv-SE" baseline="0" dirty="0"/>
              <a:t> tre alternativ, enligt indelning av </a:t>
            </a:r>
            <a:r>
              <a:rPr lang="sv-SE" baseline="0" dirty="0" err="1"/>
              <a:t>byggander</a:t>
            </a:r>
            <a:r>
              <a:rPr lang="sv-SE" baseline="0" dirty="0"/>
              <a:t>, alternativ 1</a:t>
            </a:r>
            <a:endParaRPr lang="sv-SE" dirty="0"/>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1085991996287759"/>
          <c:y val="8.3207544207958131E-2"/>
          <c:w val="0.65602380549924155"/>
          <c:h val="0.76556041328761193"/>
        </c:manualLayout>
      </c:layout>
      <c:barChart>
        <c:barDir val="col"/>
        <c:grouping val="clustered"/>
        <c:varyColors val="0"/>
        <c:ser>
          <c:idx val="0"/>
          <c:order val="0"/>
          <c:tx>
            <c:strRef>
              <c:f>Sammanställning!$G$18</c:f>
              <c:strCache>
                <c:ptCount val="1"/>
                <c:pt idx="0">
                  <c:v>Gränsvärde Alternativ 1, EU:s klimatmål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Sammanställning!$F$19:$F$26</c:f>
              <c:strCache>
                <c:ptCount val="8"/>
                <c:pt idx="0">
                  <c:v>Småhus, Atemp &lt; 130 m2 Atemp</c:v>
                </c:pt>
                <c:pt idx="1">
                  <c:v>Övriga småhus</c:v>
                </c:pt>
                <c:pt idx="2">
                  <c:v>Flerbostadshus</c:v>
                </c:pt>
                <c:pt idx="3">
                  <c:v>Kontor och vårdcentraler</c:v>
                </c:pt>
                <c:pt idx="4">
                  <c:v>Utbildningslokaler</c:v>
                </c:pt>
                <c:pt idx="5">
                  <c:v>Specialbostad, logi och restaurang</c:v>
                </c:pt>
                <c:pt idx="6">
                  <c:v>Hallbyggnader, tex logistik och handel, över 1000 m2</c:v>
                </c:pt>
                <c:pt idx="7">
                  <c:v>Grupp 2, Övriga byggnader</c:v>
                </c:pt>
              </c:strCache>
              <c:extLst/>
            </c:strRef>
          </c:cat>
          <c:val>
            <c:numRef>
              <c:f>Sammanställning!$G$19:$G$26</c:f>
              <c:numCache>
                <c:formatCode>General</c:formatCode>
                <c:ptCount val="8"/>
                <c:pt idx="0">
                  <c:v>105</c:v>
                </c:pt>
                <c:pt idx="1">
                  <c:v>90</c:v>
                </c:pt>
                <c:pt idx="2">
                  <c:v>190</c:v>
                </c:pt>
                <c:pt idx="3">
                  <c:v>195</c:v>
                </c:pt>
                <c:pt idx="4">
                  <c:v>200</c:v>
                </c:pt>
                <c:pt idx="5">
                  <c:v>185</c:v>
                </c:pt>
                <c:pt idx="6">
                  <c:v>150</c:v>
                </c:pt>
                <c:pt idx="7">
                  <c:v>235</c:v>
                </c:pt>
              </c:numCache>
              <c:extLst/>
            </c:numRef>
          </c:val>
          <c:extLst>
            <c:ext xmlns:c16="http://schemas.microsoft.com/office/drawing/2014/chart" uri="{C3380CC4-5D6E-409C-BE32-E72D297353CC}">
              <c16:uniqueId val="{00000000-1D85-4864-829D-A4D1AEB98973}"/>
            </c:ext>
          </c:extLst>
        </c:ser>
        <c:ser>
          <c:idx val="1"/>
          <c:order val="1"/>
          <c:tx>
            <c:strRef>
              <c:f>Sammanställning!$H$18</c:f>
              <c:strCache>
                <c:ptCount val="1"/>
                <c:pt idx="0">
                  <c:v>Gränsvärde Alternativ 2, 35 % reduktion (25 % reduktion småhus)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Sammanställning!$F$19:$F$26</c:f>
              <c:strCache>
                <c:ptCount val="8"/>
                <c:pt idx="0">
                  <c:v>Småhus, Atemp &lt; 130 m2 Atemp</c:v>
                </c:pt>
                <c:pt idx="1">
                  <c:v>Övriga småhus</c:v>
                </c:pt>
                <c:pt idx="2">
                  <c:v>Flerbostadshus</c:v>
                </c:pt>
                <c:pt idx="3">
                  <c:v>Kontor och vårdcentraler</c:v>
                </c:pt>
                <c:pt idx="4">
                  <c:v>Utbildningslokaler</c:v>
                </c:pt>
                <c:pt idx="5">
                  <c:v>Specialbostad, logi och restaurang</c:v>
                </c:pt>
                <c:pt idx="6">
                  <c:v>Hallbyggnader, tex logistik och handel, över 1000 m2</c:v>
                </c:pt>
                <c:pt idx="7">
                  <c:v>Grupp 2, Övriga byggnader</c:v>
                </c:pt>
              </c:strCache>
              <c:extLst/>
            </c:strRef>
          </c:cat>
          <c:val>
            <c:numRef>
              <c:f>Sammanställning!$H$19:$H$26</c:f>
              <c:numCache>
                <c:formatCode>General</c:formatCode>
                <c:ptCount val="8"/>
                <c:pt idx="0">
                  <c:v>150</c:v>
                </c:pt>
                <c:pt idx="1">
                  <c:v>130</c:v>
                </c:pt>
                <c:pt idx="2">
                  <c:v>235</c:v>
                </c:pt>
                <c:pt idx="3">
                  <c:v>250</c:v>
                </c:pt>
                <c:pt idx="4">
                  <c:v>255</c:v>
                </c:pt>
                <c:pt idx="5">
                  <c:v>240</c:v>
                </c:pt>
                <c:pt idx="6">
                  <c:v>190</c:v>
                </c:pt>
                <c:pt idx="7">
                  <c:v>290</c:v>
                </c:pt>
              </c:numCache>
              <c:extLst/>
            </c:numRef>
          </c:val>
          <c:extLst>
            <c:ext xmlns:c16="http://schemas.microsoft.com/office/drawing/2014/chart" uri="{C3380CC4-5D6E-409C-BE32-E72D297353CC}">
              <c16:uniqueId val="{00000001-1D85-4864-829D-A4D1AEB98973}"/>
            </c:ext>
          </c:extLst>
        </c:ser>
        <c:ser>
          <c:idx val="2"/>
          <c:order val="2"/>
          <c:tx>
            <c:strRef>
              <c:f>Sammanställning!$I$18</c:f>
              <c:strCache>
                <c:ptCount val="1"/>
                <c:pt idx="0">
                  <c:v>Gränsvärde Alternativ 3, 25 % reduktion (15 % småhus)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Sammanställning!$F$19:$F$26</c:f>
              <c:strCache>
                <c:ptCount val="8"/>
                <c:pt idx="0">
                  <c:v>Småhus, Atemp &lt; 130 m2 Atemp</c:v>
                </c:pt>
                <c:pt idx="1">
                  <c:v>Övriga småhus</c:v>
                </c:pt>
                <c:pt idx="2">
                  <c:v>Flerbostadshus</c:v>
                </c:pt>
                <c:pt idx="3">
                  <c:v>Kontor och vårdcentraler</c:v>
                </c:pt>
                <c:pt idx="4">
                  <c:v>Utbildningslokaler</c:v>
                </c:pt>
                <c:pt idx="5">
                  <c:v>Specialbostad, logi och restaurang</c:v>
                </c:pt>
                <c:pt idx="6">
                  <c:v>Hallbyggnader, tex logistik och handel, över 1000 m2</c:v>
                </c:pt>
                <c:pt idx="7">
                  <c:v>Grupp 2, Övriga byggnader</c:v>
                </c:pt>
              </c:strCache>
              <c:extLst/>
            </c:strRef>
          </c:cat>
          <c:val>
            <c:numRef>
              <c:f>Sammanställning!$I$19:$I$26</c:f>
              <c:numCache>
                <c:formatCode>General</c:formatCode>
                <c:ptCount val="8"/>
                <c:pt idx="0">
                  <c:v>170</c:v>
                </c:pt>
                <c:pt idx="1">
                  <c:v>150</c:v>
                </c:pt>
                <c:pt idx="2">
                  <c:v>270</c:v>
                </c:pt>
                <c:pt idx="3">
                  <c:v>290</c:v>
                </c:pt>
                <c:pt idx="4">
                  <c:v>295</c:v>
                </c:pt>
                <c:pt idx="5">
                  <c:v>275</c:v>
                </c:pt>
                <c:pt idx="6">
                  <c:v>220</c:v>
                </c:pt>
                <c:pt idx="7">
                  <c:v>335</c:v>
                </c:pt>
              </c:numCache>
              <c:extLst/>
            </c:numRef>
          </c:val>
          <c:extLst>
            <c:ext xmlns:c16="http://schemas.microsoft.com/office/drawing/2014/chart" uri="{C3380CC4-5D6E-409C-BE32-E72D297353CC}">
              <c16:uniqueId val="{00000002-1D85-4864-829D-A4D1AEB98973}"/>
            </c:ext>
          </c:extLst>
        </c:ser>
        <c:ser>
          <c:idx val="3"/>
          <c:order val="3"/>
          <c:tx>
            <c:strRef>
              <c:f>Sammanställning!$J$18</c:f>
              <c:strCache>
                <c:ptCount val="1"/>
                <c:pt idx="0">
                  <c:v>Föreslagen nivå för 2030 i Boverket 2023:20</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Sammanställning!$F$19:$F$26</c:f>
              <c:strCache>
                <c:ptCount val="8"/>
                <c:pt idx="0">
                  <c:v>Småhus, Atemp &lt; 130 m2 Atemp</c:v>
                </c:pt>
                <c:pt idx="1">
                  <c:v>Övriga småhus</c:v>
                </c:pt>
                <c:pt idx="2">
                  <c:v>Flerbostadshus</c:v>
                </c:pt>
                <c:pt idx="3">
                  <c:v>Kontor och vårdcentraler</c:v>
                </c:pt>
                <c:pt idx="4">
                  <c:v>Utbildningslokaler</c:v>
                </c:pt>
                <c:pt idx="5">
                  <c:v>Specialbostad, logi och restaurang</c:v>
                </c:pt>
                <c:pt idx="6">
                  <c:v>Hallbyggnader, tex logistik och handel, över 1000 m2</c:v>
                </c:pt>
                <c:pt idx="7">
                  <c:v>Grupp 2, Övriga byggnader</c:v>
                </c:pt>
              </c:strCache>
              <c:extLst/>
            </c:strRef>
          </c:cat>
          <c:val>
            <c:numRef>
              <c:f>Sammanställning!$J$19:$J$26</c:f>
              <c:numCache>
                <c:formatCode>General</c:formatCode>
                <c:ptCount val="8"/>
                <c:pt idx="1">
                  <c:v>155</c:v>
                </c:pt>
                <c:pt idx="2">
                  <c:v>285</c:v>
                </c:pt>
                <c:pt idx="3">
                  <c:v>290</c:v>
                </c:pt>
                <c:pt idx="4">
                  <c:v>285</c:v>
                </c:pt>
                <c:pt idx="5">
                  <c:v>290</c:v>
                </c:pt>
                <c:pt idx="7">
                  <c:v>345</c:v>
                </c:pt>
              </c:numCache>
              <c:extLst/>
            </c:numRef>
          </c:val>
          <c:extLst>
            <c:ext xmlns:c16="http://schemas.microsoft.com/office/drawing/2014/chart" uri="{C3380CC4-5D6E-409C-BE32-E72D297353CC}">
              <c16:uniqueId val="{00000003-1D85-4864-829D-A4D1AEB98973}"/>
            </c:ext>
          </c:extLst>
        </c:ser>
        <c:dLbls>
          <c:showLegendKey val="0"/>
          <c:showVal val="0"/>
          <c:showCatName val="0"/>
          <c:showSerName val="0"/>
          <c:showPercent val="0"/>
          <c:showBubbleSize val="0"/>
        </c:dLbls>
        <c:gapWidth val="219"/>
        <c:overlap val="-27"/>
        <c:axId val="441888016"/>
        <c:axId val="441888376"/>
      </c:barChart>
      <c:catAx>
        <c:axId val="44188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crossAx val="441888376"/>
        <c:crosses val="autoZero"/>
        <c:auto val="1"/>
        <c:lblAlgn val="ctr"/>
        <c:lblOffset val="100"/>
        <c:noMultiLvlLbl val="0"/>
      </c:catAx>
      <c:valAx>
        <c:axId val="441888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kg CO2e/BTA</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crossAx val="441888016"/>
        <c:crosses val="autoZero"/>
        <c:crossBetween val="between"/>
      </c:valAx>
      <c:spPr>
        <a:noFill/>
        <a:ln>
          <a:noFill/>
        </a:ln>
        <a:effectLst/>
      </c:spPr>
    </c:plotArea>
    <c:legend>
      <c:legendPos val="r"/>
      <c:layout>
        <c:manualLayout>
          <c:xMode val="edge"/>
          <c:yMode val="edge"/>
          <c:x val="0.79434295612397976"/>
          <c:y val="5.6207809417981064E-2"/>
          <c:w val="0.19655767162385782"/>
          <c:h val="0.2911764195581641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800"/>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'Minskningsbana från 2020'!$B$5</c:f>
              <c:strCache>
                <c:ptCount val="1"/>
                <c:pt idx="0">
                  <c:v>Konservativt antagen minskning utan gränsvärden (median, exkl. fast utrustning)</c:v>
                </c:pt>
              </c:strCache>
            </c:strRef>
          </c:tx>
          <c:spPr>
            <a:ln w="28575" cap="rnd">
              <a:solidFill>
                <a:schemeClr val="tx1">
                  <a:lumMod val="50000"/>
                  <a:lumOff val="50000"/>
                </a:schemeClr>
              </a:solidFill>
              <a:prstDash val="dash"/>
              <a:round/>
            </a:ln>
            <a:effectLst/>
          </c:spPr>
          <c:marker>
            <c:symbol val="none"/>
          </c:marker>
          <c:cat>
            <c:numRef>
              <c:f>'Minskningsbana från 2020'!$A$6:$A$21</c:f>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f>'Minskningsbana från 2020'!$B$6:$B$21</c:f>
              <c:numCache>
                <c:formatCode>0</c:formatCode>
                <c:ptCount val="16"/>
                <c:pt idx="0">
                  <c:v>357.724860301381</c:v>
                </c:pt>
                <c:pt idx="1">
                  <c:v>348.7817387938465</c:v>
                </c:pt>
                <c:pt idx="2">
                  <c:v>339.838617286312</c:v>
                </c:pt>
                <c:pt idx="3">
                  <c:v>330.8954957787775</c:v>
                </c:pt>
                <c:pt idx="4">
                  <c:v>321.952374271243</c:v>
                </c:pt>
                <c:pt idx="5">
                  <c:v>313.0092527637085</c:v>
                </c:pt>
                <c:pt idx="6">
                  <c:v>304.066131256174</c:v>
                </c:pt>
                <c:pt idx="7">
                  <c:v>295.1230097486395</c:v>
                </c:pt>
                <c:pt idx="8">
                  <c:v>286.179888241105</c:v>
                </c:pt>
                <c:pt idx="9">
                  <c:v>277.23676673357051</c:v>
                </c:pt>
                <c:pt idx="10" formatCode="General">
                  <c:v>268.29364522603578</c:v>
                </c:pt>
                <c:pt idx="11">
                  <c:v>259.35052371850128</c:v>
                </c:pt>
                <c:pt idx="12">
                  <c:v>250.40740221096675</c:v>
                </c:pt>
                <c:pt idx="13">
                  <c:v>241.46428070343222</c:v>
                </c:pt>
                <c:pt idx="14">
                  <c:v>232.5211591958977</c:v>
                </c:pt>
                <c:pt idx="15">
                  <c:v>223.57803768836317</c:v>
                </c:pt>
              </c:numCache>
            </c:numRef>
          </c:val>
          <c:smooth val="0"/>
          <c:extLst>
            <c:ext xmlns:c16="http://schemas.microsoft.com/office/drawing/2014/chart" uri="{C3380CC4-5D6E-409C-BE32-E72D297353CC}">
              <c16:uniqueId val="{00000000-0721-4B2F-907C-B3C238C59132}"/>
            </c:ext>
          </c:extLst>
        </c:ser>
        <c:ser>
          <c:idx val="1"/>
          <c:order val="1"/>
          <c:tx>
            <c:strRef>
              <c:f>'Minskningsbana från 2020'!$C$5</c:f>
              <c:strCache>
                <c:ptCount val="1"/>
                <c:pt idx="0">
                  <c:v>Konservativt antagen minskning utan gränsvärden, med CCS-betong (median, exkl. fast utrustning)</c:v>
                </c:pt>
              </c:strCache>
            </c:strRef>
          </c:tx>
          <c:spPr>
            <a:ln w="28575" cap="rnd">
              <a:solidFill>
                <a:schemeClr val="bg2">
                  <a:lumMod val="75000"/>
                </a:schemeClr>
              </a:solidFill>
              <a:prstDash val="dash"/>
              <a:round/>
            </a:ln>
            <a:effectLst/>
          </c:spPr>
          <c:marker>
            <c:symbol val="none"/>
          </c:marker>
          <c:cat>
            <c:numRef>
              <c:f>'Minskningsbana från 2020'!$A$6:$A$21</c:f>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f>'Minskningsbana från 2020'!$C$6:$C$21</c:f>
              <c:numCache>
                <c:formatCode>General</c:formatCode>
                <c:ptCount val="16"/>
                <c:pt idx="11" formatCode="0">
                  <c:v>168.35052371850128</c:v>
                </c:pt>
                <c:pt idx="12" formatCode="0">
                  <c:v>159.40740221096675</c:v>
                </c:pt>
                <c:pt idx="13" formatCode="0">
                  <c:v>150.46428070343222</c:v>
                </c:pt>
                <c:pt idx="14" formatCode="0">
                  <c:v>141.5211591958977</c:v>
                </c:pt>
                <c:pt idx="15" formatCode="0">
                  <c:v>132.57803768836317</c:v>
                </c:pt>
              </c:numCache>
            </c:numRef>
          </c:val>
          <c:smooth val="0"/>
          <c:extLst>
            <c:ext xmlns:c16="http://schemas.microsoft.com/office/drawing/2014/chart" uri="{C3380CC4-5D6E-409C-BE32-E72D297353CC}">
              <c16:uniqueId val="{00000001-0721-4B2F-907C-B3C238C59132}"/>
            </c:ext>
          </c:extLst>
        </c:ser>
        <c:ser>
          <c:idx val="2"/>
          <c:order val="2"/>
          <c:tx>
            <c:strRef>
              <c:f>'Minskningsbana från 2020'!$D$5</c:f>
              <c:strCache>
                <c:ptCount val="1"/>
                <c:pt idx="0">
                  <c:v>Gränsvärde, alt. 1. EU:s klimatmål (reduktion 55 % från 1990)</c:v>
                </c:pt>
              </c:strCache>
            </c:strRef>
          </c:tx>
          <c:spPr>
            <a:ln w="28575" cap="rnd">
              <a:solidFill>
                <a:schemeClr val="accent3"/>
              </a:solidFill>
              <a:round/>
            </a:ln>
            <a:effectLst/>
          </c:spPr>
          <c:marker>
            <c:symbol val="none"/>
          </c:marker>
          <c:cat>
            <c:numRef>
              <c:f>'Minskningsbana från 2020'!$A$6:$A$21</c:f>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f>'Minskningsbana från 2020'!$D$6:$D$21</c:f>
              <c:numCache>
                <c:formatCode>General</c:formatCode>
                <c:ptCount val="16"/>
                <c:pt idx="10" formatCode="0">
                  <c:v>190</c:v>
                </c:pt>
                <c:pt idx="11" formatCode="0">
                  <c:v>190</c:v>
                </c:pt>
                <c:pt idx="12" formatCode="0">
                  <c:v>190</c:v>
                </c:pt>
                <c:pt idx="13" formatCode="0">
                  <c:v>190</c:v>
                </c:pt>
                <c:pt idx="14" formatCode="0">
                  <c:v>190</c:v>
                </c:pt>
                <c:pt idx="15" formatCode="0">
                  <c:v>190</c:v>
                </c:pt>
              </c:numCache>
            </c:numRef>
          </c:val>
          <c:smooth val="0"/>
          <c:extLst>
            <c:ext xmlns:c16="http://schemas.microsoft.com/office/drawing/2014/chart" uri="{C3380CC4-5D6E-409C-BE32-E72D297353CC}">
              <c16:uniqueId val="{00000002-0721-4B2F-907C-B3C238C59132}"/>
            </c:ext>
          </c:extLst>
        </c:ser>
        <c:ser>
          <c:idx val="3"/>
          <c:order val="3"/>
          <c:tx>
            <c:strRef>
              <c:f>'Minskningsbana från 2020'!$E$5</c:f>
              <c:strCache>
                <c:ptCount val="1"/>
                <c:pt idx="0">
                  <c:v>Gränsvärde, alt. 2. (reduktion 35 % från 2020)</c:v>
                </c:pt>
              </c:strCache>
            </c:strRef>
          </c:tx>
          <c:spPr>
            <a:ln w="28575" cap="rnd">
              <a:solidFill>
                <a:schemeClr val="accent2"/>
              </a:solidFill>
              <a:round/>
            </a:ln>
            <a:effectLst/>
          </c:spPr>
          <c:marker>
            <c:symbol val="none"/>
          </c:marker>
          <c:cat>
            <c:numRef>
              <c:f>'Minskningsbana från 2020'!$A$6:$A$21</c:f>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f>'Minskningsbana från 2020'!$E$6:$E$21</c:f>
              <c:numCache>
                <c:formatCode>General</c:formatCode>
                <c:ptCount val="16"/>
                <c:pt idx="10" formatCode="0">
                  <c:v>235</c:v>
                </c:pt>
                <c:pt idx="11" formatCode="0">
                  <c:v>235</c:v>
                </c:pt>
                <c:pt idx="12" formatCode="0">
                  <c:v>235</c:v>
                </c:pt>
                <c:pt idx="13" formatCode="0">
                  <c:v>235</c:v>
                </c:pt>
                <c:pt idx="14" formatCode="0">
                  <c:v>235</c:v>
                </c:pt>
                <c:pt idx="15" formatCode="0">
                  <c:v>235</c:v>
                </c:pt>
              </c:numCache>
            </c:numRef>
          </c:val>
          <c:smooth val="0"/>
          <c:extLst>
            <c:ext xmlns:c16="http://schemas.microsoft.com/office/drawing/2014/chart" uri="{C3380CC4-5D6E-409C-BE32-E72D297353CC}">
              <c16:uniqueId val="{00000003-0721-4B2F-907C-B3C238C59132}"/>
            </c:ext>
          </c:extLst>
        </c:ser>
        <c:ser>
          <c:idx val="4"/>
          <c:order val="4"/>
          <c:tx>
            <c:strRef>
              <c:f>'Minskningsbana från 2020'!$F$5</c:f>
              <c:strCache>
                <c:ptCount val="1"/>
                <c:pt idx="0">
                  <c:v>Gränsvärde, alt. 3. (reduktion 25 % från 2020)</c:v>
                </c:pt>
              </c:strCache>
            </c:strRef>
          </c:tx>
          <c:spPr>
            <a:ln w="28575" cap="rnd">
              <a:solidFill>
                <a:schemeClr val="tx2">
                  <a:lumMod val="25000"/>
                  <a:lumOff val="75000"/>
                </a:schemeClr>
              </a:solidFill>
              <a:round/>
            </a:ln>
            <a:effectLst/>
          </c:spPr>
          <c:marker>
            <c:symbol val="none"/>
          </c:marker>
          <c:cat>
            <c:numRef>
              <c:f>'Minskningsbana från 2020'!$A$6:$A$21</c:f>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f>'Minskningsbana från 2020'!$F$6:$F$21</c:f>
              <c:numCache>
                <c:formatCode>General</c:formatCode>
                <c:ptCount val="16"/>
                <c:pt idx="10" formatCode="0">
                  <c:v>270</c:v>
                </c:pt>
                <c:pt idx="11" formatCode="0">
                  <c:v>270</c:v>
                </c:pt>
                <c:pt idx="12" formatCode="0">
                  <c:v>270</c:v>
                </c:pt>
                <c:pt idx="13" formatCode="0">
                  <c:v>270</c:v>
                </c:pt>
                <c:pt idx="14" formatCode="0">
                  <c:v>270</c:v>
                </c:pt>
                <c:pt idx="15" formatCode="0">
                  <c:v>270</c:v>
                </c:pt>
              </c:numCache>
            </c:numRef>
          </c:val>
          <c:smooth val="0"/>
          <c:extLst>
            <c:ext xmlns:c16="http://schemas.microsoft.com/office/drawing/2014/chart" uri="{C3380CC4-5D6E-409C-BE32-E72D297353CC}">
              <c16:uniqueId val="{00000004-0721-4B2F-907C-B3C238C59132}"/>
            </c:ext>
          </c:extLst>
        </c:ser>
        <c:dLbls>
          <c:showLegendKey val="0"/>
          <c:showVal val="0"/>
          <c:showCatName val="0"/>
          <c:showSerName val="0"/>
          <c:showPercent val="0"/>
          <c:showBubbleSize val="0"/>
        </c:dLbls>
        <c:smooth val="0"/>
        <c:axId val="967952304"/>
        <c:axId val="967947624"/>
      </c:lineChart>
      <c:catAx>
        <c:axId val="96795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7947624"/>
        <c:crosses val="autoZero"/>
        <c:auto val="1"/>
        <c:lblAlgn val="ctr"/>
        <c:lblOffset val="100"/>
        <c:noMultiLvlLbl val="0"/>
      </c:catAx>
      <c:valAx>
        <c:axId val="967947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kg</a:t>
                </a:r>
                <a:r>
                  <a:rPr lang="sv-SE" baseline="0"/>
                  <a:t> CO2e/BTA</a:t>
                </a:r>
                <a:endParaRPr lang="sv-SE"/>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7952304"/>
        <c:crosses val="autoZero"/>
        <c:crossBetween val="between"/>
      </c:valAx>
      <c:spPr>
        <a:noFill/>
        <a:ln>
          <a:solidFill>
            <a:schemeClr val="accent1"/>
          </a:solid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8B-41DD-8F23-E8AF1312741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88B-41DD-8F23-E8AF131274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88B-41DD-8F23-E8AF1312741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88B-41DD-8F23-E8AF1312741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Sheet1!$M$36:$M$39</c:f>
              <c:strCache>
                <c:ptCount val="4"/>
                <c:pt idx="0">
                  <c:v>25% reduktion</c:v>
                </c:pt>
                <c:pt idx="1">
                  <c:v>35% reduktion</c:v>
                </c:pt>
                <c:pt idx="2">
                  <c:v>45% reduktion</c:v>
                </c:pt>
                <c:pt idx="3">
                  <c:v>55% reduktion</c:v>
                </c:pt>
              </c:strCache>
            </c:strRef>
          </c:cat>
          <c:val>
            <c:numRef>
              <c:f>Sheet1!$N$36:$N$39</c:f>
              <c:numCache>
                <c:formatCode>General</c:formatCode>
                <c:ptCount val="4"/>
                <c:pt idx="0">
                  <c:v>1</c:v>
                </c:pt>
                <c:pt idx="1">
                  <c:v>3</c:v>
                </c:pt>
                <c:pt idx="2">
                  <c:v>8</c:v>
                </c:pt>
                <c:pt idx="3">
                  <c:v>11</c:v>
                </c:pt>
              </c:numCache>
            </c:numRef>
          </c:val>
          <c:extLst>
            <c:ext xmlns:c16="http://schemas.microsoft.com/office/drawing/2014/chart" uri="{C3380CC4-5D6E-409C-BE32-E72D297353CC}">
              <c16:uniqueId val="{00000008-488B-41DD-8F23-E8AF1312741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Byggherrar (n=11)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percentStacked"/>
        <c:varyColors val="0"/>
        <c:ser>
          <c:idx val="0"/>
          <c:order val="0"/>
          <c:tx>
            <c:strRef>
              <c:f>Beställare!$O$18</c:f>
              <c:strCache>
                <c:ptCount val="1"/>
                <c:pt idx="0">
                  <c:v>Minskade kostnader</c:v>
                </c:pt>
              </c:strCache>
            </c:strRef>
          </c:tx>
          <c:spPr>
            <a:solidFill>
              <a:schemeClr val="accent1"/>
            </a:solidFill>
            <a:ln>
              <a:noFill/>
            </a:ln>
            <a:effectLst/>
          </c:spPr>
          <c:invertIfNegative val="0"/>
          <c:cat>
            <c:strRef>
              <c:f>Beställare!$P$17:$S$17</c:f>
              <c:strCache>
                <c:ptCount val="4"/>
                <c:pt idx="0">
                  <c:v>25% reduktion</c:v>
                </c:pt>
                <c:pt idx="1">
                  <c:v>35% reduktion</c:v>
                </c:pt>
                <c:pt idx="2">
                  <c:v>45% reduktion</c:v>
                </c:pt>
                <c:pt idx="3">
                  <c:v>55% reduktion</c:v>
                </c:pt>
              </c:strCache>
            </c:strRef>
          </c:cat>
          <c:val>
            <c:numRef>
              <c:f>Beställare!$P$18:$S$18</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8BFE-46E3-BD6F-B81E2B9C3724}"/>
            </c:ext>
          </c:extLst>
        </c:ser>
        <c:ser>
          <c:idx val="1"/>
          <c:order val="1"/>
          <c:tx>
            <c:strRef>
              <c:f>Beställare!$O$19</c:f>
              <c:strCache>
                <c:ptCount val="1"/>
                <c:pt idx="0">
                  <c:v>Oförändrade kostnader</c:v>
                </c:pt>
              </c:strCache>
            </c:strRef>
          </c:tx>
          <c:spPr>
            <a:solidFill>
              <a:schemeClr val="accent2"/>
            </a:solidFill>
            <a:ln>
              <a:noFill/>
            </a:ln>
            <a:effectLst/>
          </c:spPr>
          <c:invertIfNegative val="0"/>
          <c:cat>
            <c:strRef>
              <c:f>Beställare!$P$17:$S$17</c:f>
              <c:strCache>
                <c:ptCount val="4"/>
                <c:pt idx="0">
                  <c:v>25% reduktion</c:v>
                </c:pt>
                <c:pt idx="1">
                  <c:v>35% reduktion</c:v>
                </c:pt>
                <c:pt idx="2">
                  <c:v>45% reduktion</c:v>
                </c:pt>
                <c:pt idx="3">
                  <c:v>55% reduktion</c:v>
                </c:pt>
              </c:strCache>
            </c:strRef>
          </c:cat>
          <c:val>
            <c:numRef>
              <c:f>Beställare!$P$19:$S$19</c:f>
              <c:numCache>
                <c:formatCode>General</c:formatCode>
                <c:ptCount val="4"/>
                <c:pt idx="0">
                  <c:v>8</c:v>
                </c:pt>
                <c:pt idx="1">
                  <c:v>8</c:v>
                </c:pt>
                <c:pt idx="2">
                  <c:v>8</c:v>
                </c:pt>
                <c:pt idx="3">
                  <c:v>6</c:v>
                </c:pt>
              </c:numCache>
            </c:numRef>
          </c:val>
          <c:extLst>
            <c:ext xmlns:c16="http://schemas.microsoft.com/office/drawing/2014/chart" uri="{C3380CC4-5D6E-409C-BE32-E72D297353CC}">
              <c16:uniqueId val="{00000001-8BFE-46E3-BD6F-B81E2B9C3724}"/>
            </c:ext>
          </c:extLst>
        </c:ser>
        <c:ser>
          <c:idx val="2"/>
          <c:order val="2"/>
          <c:tx>
            <c:strRef>
              <c:f>Beställare!$O$20</c:f>
              <c:strCache>
                <c:ptCount val="1"/>
                <c:pt idx="0">
                  <c:v>Ökade kostnader</c:v>
                </c:pt>
              </c:strCache>
            </c:strRef>
          </c:tx>
          <c:spPr>
            <a:solidFill>
              <a:schemeClr val="accent3"/>
            </a:solidFill>
            <a:ln>
              <a:noFill/>
            </a:ln>
            <a:effectLst/>
          </c:spPr>
          <c:invertIfNegative val="0"/>
          <c:cat>
            <c:strRef>
              <c:f>Beställare!$P$17:$S$17</c:f>
              <c:strCache>
                <c:ptCount val="4"/>
                <c:pt idx="0">
                  <c:v>25% reduktion</c:v>
                </c:pt>
                <c:pt idx="1">
                  <c:v>35% reduktion</c:v>
                </c:pt>
                <c:pt idx="2">
                  <c:v>45% reduktion</c:v>
                </c:pt>
                <c:pt idx="3">
                  <c:v>55% reduktion</c:v>
                </c:pt>
              </c:strCache>
            </c:strRef>
          </c:cat>
          <c:val>
            <c:numRef>
              <c:f>Beställare!$P$20:$S$20</c:f>
              <c:numCache>
                <c:formatCode>General</c:formatCode>
                <c:ptCount val="4"/>
                <c:pt idx="0">
                  <c:v>1</c:v>
                </c:pt>
                <c:pt idx="1">
                  <c:v>1</c:v>
                </c:pt>
                <c:pt idx="2">
                  <c:v>2</c:v>
                </c:pt>
                <c:pt idx="3">
                  <c:v>3</c:v>
                </c:pt>
              </c:numCache>
            </c:numRef>
          </c:val>
          <c:extLst>
            <c:ext xmlns:c16="http://schemas.microsoft.com/office/drawing/2014/chart" uri="{C3380CC4-5D6E-409C-BE32-E72D297353CC}">
              <c16:uniqueId val="{00000002-8BFE-46E3-BD6F-B81E2B9C3724}"/>
            </c:ext>
          </c:extLst>
        </c:ser>
        <c:ser>
          <c:idx val="3"/>
          <c:order val="3"/>
          <c:tx>
            <c:strRef>
              <c:f>Beställare!$O$21</c:f>
              <c:strCache>
                <c:ptCount val="1"/>
                <c:pt idx="0">
                  <c:v>Vet ej</c:v>
                </c:pt>
              </c:strCache>
            </c:strRef>
          </c:tx>
          <c:spPr>
            <a:solidFill>
              <a:schemeClr val="accent4"/>
            </a:solidFill>
            <a:ln>
              <a:noFill/>
            </a:ln>
            <a:effectLst/>
          </c:spPr>
          <c:invertIfNegative val="0"/>
          <c:cat>
            <c:strRef>
              <c:f>Beställare!$P$17:$S$17</c:f>
              <c:strCache>
                <c:ptCount val="4"/>
                <c:pt idx="0">
                  <c:v>25% reduktion</c:v>
                </c:pt>
                <c:pt idx="1">
                  <c:v>35% reduktion</c:v>
                </c:pt>
                <c:pt idx="2">
                  <c:v>45% reduktion</c:v>
                </c:pt>
                <c:pt idx="3">
                  <c:v>55% reduktion</c:v>
                </c:pt>
              </c:strCache>
            </c:strRef>
          </c:cat>
          <c:val>
            <c:numRef>
              <c:f>Beställare!$P$21:$S$21</c:f>
              <c:numCache>
                <c:formatCode>General</c:formatCode>
                <c:ptCount val="4"/>
                <c:pt idx="0">
                  <c:v>2</c:v>
                </c:pt>
                <c:pt idx="1">
                  <c:v>2</c:v>
                </c:pt>
                <c:pt idx="2">
                  <c:v>1</c:v>
                </c:pt>
                <c:pt idx="3">
                  <c:v>2</c:v>
                </c:pt>
              </c:numCache>
            </c:numRef>
          </c:val>
          <c:extLst>
            <c:ext xmlns:c16="http://schemas.microsoft.com/office/drawing/2014/chart" uri="{C3380CC4-5D6E-409C-BE32-E72D297353CC}">
              <c16:uniqueId val="{00000003-8BFE-46E3-BD6F-B81E2B9C3724}"/>
            </c:ext>
          </c:extLst>
        </c:ser>
        <c:dLbls>
          <c:showLegendKey val="0"/>
          <c:showVal val="0"/>
          <c:showCatName val="0"/>
          <c:showSerName val="0"/>
          <c:showPercent val="0"/>
          <c:showBubbleSize val="0"/>
        </c:dLbls>
        <c:gapWidth val="150"/>
        <c:overlap val="100"/>
        <c:axId val="1111292256"/>
        <c:axId val="1111298736"/>
      </c:barChart>
      <c:catAx>
        <c:axId val="111129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11298736"/>
        <c:crosses val="autoZero"/>
        <c:auto val="1"/>
        <c:lblAlgn val="ctr"/>
        <c:lblOffset val="100"/>
        <c:noMultiLvlLbl val="0"/>
      </c:catAx>
      <c:valAx>
        <c:axId val="1111298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1129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0.10243</cdr:x>
      <cdr:y>0.57542</cdr:y>
    </cdr:from>
    <cdr:to>
      <cdr:x>0.9808</cdr:x>
      <cdr:y>0.57542</cdr:y>
    </cdr:to>
    <cdr:cxnSp macro="">
      <cdr:nvCxnSpPr>
        <cdr:cNvPr id="3" name="Straight Connector 2">
          <a:extLst xmlns:a="http://schemas.openxmlformats.org/drawingml/2006/main">
            <a:ext uri="{FF2B5EF4-FFF2-40B4-BE49-F238E27FC236}">
              <a16:creationId xmlns:a16="http://schemas.microsoft.com/office/drawing/2014/main" id="{0CF9B20F-A1E9-9FAC-D7B7-AD9AEB6FF822}"/>
            </a:ext>
          </a:extLst>
        </cdr:cNvPr>
        <cdr:cNvCxnSpPr/>
      </cdr:nvCxnSpPr>
      <cdr:spPr>
        <a:xfrm xmlns:a="http://schemas.openxmlformats.org/drawingml/2006/main">
          <a:off x="626885" y="1743641"/>
          <a:ext cx="5375739" cy="0"/>
        </a:xfrm>
        <a:prstGeom xmlns:a="http://schemas.openxmlformats.org/drawingml/2006/main" prst="line">
          <a:avLst/>
        </a:prstGeom>
        <a:ln xmlns:a="http://schemas.openxmlformats.org/drawingml/2006/main" w="6350">
          <a:solidFill>
            <a:schemeClr val="tx1">
              <a:lumMod val="75000"/>
              <a:lumOff val="25000"/>
              <a:alpha val="44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0.44274</cdr:x>
      <cdr:y>0.51946</cdr:y>
    </cdr:from>
    <cdr:to>
      <cdr:x>0.45582</cdr:x>
      <cdr:y>0.55001</cdr:y>
    </cdr:to>
    <cdr:sp macro="" textlink="">
      <cdr:nvSpPr>
        <cdr:cNvPr id="4" name="Romb 3">
          <a:extLst xmlns:a="http://schemas.openxmlformats.org/drawingml/2006/main">
            <a:ext uri="{FF2B5EF4-FFF2-40B4-BE49-F238E27FC236}">
              <a16:creationId xmlns:a16="http://schemas.microsoft.com/office/drawing/2014/main" id="{647F9565-8ABE-944F-5E3E-22081372BD82}"/>
            </a:ext>
          </a:extLst>
        </cdr:cNvPr>
        <cdr:cNvSpPr/>
      </cdr:nvSpPr>
      <cdr:spPr>
        <a:xfrm xmlns:a="http://schemas.openxmlformats.org/drawingml/2006/main">
          <a:off x="4865777" y="2096149"/>
          <a:ext cx="143838" cy="123289"/>
        </a:xfrm>
        <a:prstGeom xmlns:a="http://schemas.openxmlformats.org/drawingml/2006/main" prst="diamond">
          <a:avLst/>
        </a:prstGeom>
        <a:solidFill xmlns:a="http://schemas.openxmlformats.org/drawingml/2006/main">
          <a:srgbClr val="78001A"/>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sv-SE" kern="1200"/>
        </a:p>
      </cdr:txBody>
    </cdr:sp>
  </cdr:relSizeAnchor>
  <cdr:relSizeAnchor xmlns:cdr="http://schemas.openxmlformats.org/drawingml/2006/chartDrawing">
    <cdr:from>
      <cdr:x>0.38291</cdr:x>
      <cdr:y>0.55729</cdr:y>
    </cdr:from>
    <cdr:to>
      <cdr:x>0.52407</cdr:x>
      <cdr:y>0.80936</cdr:y>
    </cdr:to>
    <cdr:sp macro="" textlink="">
      <cdr:nvSpPr>
        <cdr:cNvPr id="5" name="textruta 4">
          <a:extLst xmlns:a="http://schemas.openxmlformats.org/drawingml/2006/main">
            <a:ext uri="{FF2B5EF4-FFF2-40B4-BE49-F238E27FC236}">
              <a16:creationId xmlns:a16="http://schemas.microsoft.com/office/drawing/2014/main" id="{7B22B401-1FDE-7ADD-BC55-6F73D27C392E}"/>
            </a:ext>
          </a:extLst>
        </cdr:cNvPr>
        <cdr:cNvSpPr txBox="1"/>
      </cdr:nvSpPr>
      <cdr:spPr>
        <a:xfrm xmlns:a="http://schemas.openxmlformats.org/drawingml/2006/main">
          <a:off x="4208231" y="2248827"/>
          <a:ext cx="1551398" cy="10171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kern="1200" dirty="0">
              <a:solidFill>
                <a:srgbClr val="78001A"/>
              </a:solidFill>
            </a:rPr>
            <a:t>Färdplan för Fossilfri konkurrenskraft: mål om halverad klimat-påverkan från 2015-2030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1BACA97-DCC5-D741-8303-D68B06D997A0}" type="datetimeFigureOut">
              <a:rPr lang="sv-SE" smtClean="0"/>
              <a:t>2025-08-28</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diva-portal.org/smash/get/diva2:1812831/FULLTEXT01.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diva-portal.org/smash/get/diva2:1812831/FULLTEXT01.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diva-portal.org/smash/get/diva2:1812831/FULLTEXT01.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vpp.sbuf.se/Public/Documents/ProjectDocuments/f354f826-6eb5-4a3c-a723-9c16788d31ee/FinalReport/SBUF%2014381%20V%C3%A4gledning%20upphandling%20p%C3%A5%20v%C3%A4g%20mot%20netto%20noll%20ny.pdf"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vpp.sbuf.se/Public/Documents/ProjectDocuments/f354f826-6eb5-4a3c-a723-9c16788d31ee/FinalReport/SBUF%2014381%20Slutrp%20NY%20Klimatkrav%20f%C3%B6r%20byggnader%20p%C3%A5%20v%C3%A4g%20mot%20netto%20noll_rev.pdf"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diva-portal.org/smash/get/diva2:1812831/FULLTEXT01.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Det omarbetade EU-direktivet för byggnaders energiprestanda (EPBD) innebär att Sverige måste anpassa de svenska reglerna till direktivet. I december 2024 fick Boverket ett regeringsuppdrag om att ta fram underlag enligt EU-direktivet för byggnaders energiprestanda (EPBD). I uppdraget ingår att lämna författningsförslag om genomförande av artiklarna om krav på att beräkna och redovisa växthusgasutsläpp under byggnadens hela livscykel (livscykel-GWP) för nya byggnader. Boverket ska även lämna författningsförslag om gränsvärden för byggnaders klimatpåverkan.</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1</a:t>
            </a:fld>
            <a:endParaRPr lang="sv-SE"/>
          </a:p>
        </p:txBody>
      </p:sp>
    </p:spTree>
    <p:extLst>
      <p:ext uri="{BB962C8B-B14F-4D97-AF65-F5344CB8AC3E}">
        <p14:creationId xmlns:p14="http://schemas.microsoft.com/office/powerpoint/2010/main" val="2127115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En utredningsförutsättning för KTH/</a:t>
            </a:r>
            <a:r>
              <a:rPr lang="sv-SE" err="1"/>
              <a:t>WSP:s</a:t>
            </a:r>
            <a:r>
              <a:rPr lang="sv-SE"/>
              <a:t> arbete har varit att det förslag till systemgränser för byggdelar som föreslogs i Boverkets rapport 2023:20 ligger fast. Bilden visar vilka systemgränser som gäller för utökad klimatdeklaration från 2028 samt för gränsvärden då de införs, jämfört med systemgränsen för nu gällande regelverk för klimatdeklarationer. Till skillnad från systemgränsen i dagens regelverk, innebär kommande ändringar att alla byggnadskomponenter ovan dränerande lager ingår för såväl gränsvärden som utökad klimatdeklaration. </a:t>
            </a:r>
          </a:p>
          <a:p>
            <a:endParaRPr lang="sv-SE"/>
          </a:p>
          <a:p>
            <a:r>
              <a:rPr lang="sv-SE"/>
              <a:t>Observera att gemensamma delar i såväl klimatdeklaration som gränsvärde redovisas som en gemensam del (röd ruta), medan markarbeten och markförstärkning och solceller ska redovisas separat</a:t>
            </a:r>
            <a:endParaRPr lang="en-US"/>
          </a:p>
          <a:p>
            <a:endParaRPr lang="sv-SE">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11</a:t>
            </a:fld>
            <a:endParaRPr lang="sv-SE"/>
          </a:p>
        </p:txBody>
      </p:sp>
    </p:spTree>
    <p:extLst>
      <p:ext uri="{BB962C8B-B14F-4D97-AF65-F5344CB8AC3E}">
        <p14:creationId xmlns:p14="http://schemas.microsoft.com/office/powerpoint/2010/main" val="3080519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4F6D5-4CC6-F9CF-A177-0DAB7F6A27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73CD1F-7FB0-2FAA-6626-A9A8DE9EF7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EC9B4D-7BE8-9C5E-FBEB-95F7D28F3096}"/>
              </a:ext>
            </a:extLst>
          </p:cNvPr>
          <p:cNvSpPr>
            <a:spLocks noGrp="1"/>
          </p:cNvSpPr>
          <p:nvPr>
            <p:ph type="body" idx="1"/>
          </p:nvPr>
        </p:nvSpPr>
        <p:spPr/>
        <p:txBody>
          <a:bodyPr/>
          <a:lstStyle/>
          <a:p>
            <a:r>
              <a:rPr lang="sv-SE"/>
              <a:t>Beskrivningen för dagens klimatdeklaration har visat sig behöva förtydligas bland annat avseende var gränsen går mellan vad som ska deklareras för ”byggdelen” Markarbeten och markförstärkning” i den utökade klimatdeklarationen, och systemgränsen för gränsvärden. Några förtydliganden som finns i Boverkets handbok för klimatdeklaration föreslås därmed jämfört med skrivningarna i Boverkets rapport 2023:20. Observera att det alltså är samma gräns mot vad som betraktas som markarbeten och markförstärkning som gäller i dagens klimatdeklaration.</a:t>
            </a:r>
          </a:p>
        </p:txBody>
      </p:sp>
      <p:sp>
        <p:nvSpPr>
          <p:cNvPr id="4" name="Slide Number Placeholder 3">
            <a:extLst>
              <a:ext uri="{FF2B5EF4-FFF2-40B4-BE49-F238E27FC236}">
                <a16:creationId xmlns:a16="http://schemas.microsoft.com/office/drawing/2014/main" id="{0B83DB1D-87F9-14DF-D3F7-BC71B629D56D}"/>
              </a:ext>
            </a:extLst>
          </p:cNvPr>
          <p:cNvSpPr>
            <a:spLocks noGrp="1"/>
          </p:cNvSpPr>
          <p:nvPr>
            <p:ph type="sldNum" sz="quarter" idx="10"/>
          </p:nvPr>
        </p:nvSpPr>
        <p:spPr/>
        <p:txBody>
          <a:bodyPr/>
          <a:lstStyle/>
          <a:p>
            <a:fld id="{19702129-24FE-4746-9897-C7E55345F5DD}" type="slidenum">
              <a:rPr lang="sv-SE" smtClean="0"/>
              <a:t>12</a:t>
            </a:fld>
            <a:endParaRPr lang="sv-SE"/>
          </a:p>
        </p:txBody>
      </p:sp>
    </p:spTree>
    <p:extLst>
      <p:ext uri="{BB962C8B-B14F-4D97-AF65-F5344CB8AC3E}">
        <p14:creationId xmlns:p14="http://schemas.microsoft.com/office/powerpoint/2010/main" val="69936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Även beskrivningen av systemgräns för “byggdelar” för den utökade klimatdeklarationen från Boverkets rapport 2023:20 har setts över. </a:t>
            </a:r>
          </a:p>
          <a:p>
            <a:endParaRPr lang="sv-SE"/>
          </a:p>
          <a:p>
            <a:r>
              <a:rPr lang="sv-SE"/>
              <a:t>Först och främst förtydligas här vilka delar som tillkommer för separat deklaration jämfört med vad som ingår i gränsvärdesberäkningen.</a:t>
            </a:r>
            <a:endParaRPr lang="en-US"/>
          </a:p>
          <a:p>
            <a:r>
              <a:rPr lang="sv-SE"/>
              <a:t>Därefter föreslås förtydliganden för den yttre systemgränsen som handlar om hur den tillkommande delen med Markarbeten och markförstärkning ska avgränsas för klimatdeklarationen. Här föreslås några förtydliganden mot i Boverkets rapport 2023:20 i kursivt.</a:t>
            </a:r>
            <a:endParaRPr lang="en-US"/>
          </a:p>
          <a:p>
            <a:endParaRPr lang="sv-SE"/>
          </a:p>
          <a:p>
            <a:r>
              <a:rPr lang="sv-SE"/>
              <a:t>Utredningsförutsättningen har varit att enbart klimatpåverkan som kan kopplas till byggnaden kan inkluderas i klimatdeklarationen. I Boverkets rapport 2023:20 diskuterades också om klimatpåverkan från resursanvändning för markarbeten och markförstärkning på hela </a:t>
            </a:r>
            <a:r>
              <a:rPr lang="sv-SE" err="1"/>
              <a:t>projektarean</a:t>
            </a:r>
            <a:r>
              <a:rPr lang="sv-SE"/>
              <a:t> skulle innefattas vilket ger mer av en helhetsbild av ett projekts klimatpåverkan. Detta är enligt Boverket inte möjligt. </a:t>
            </a:r>
            <a:endParaRPr lang="en-US"/>
          </a:p>
          <a:p>
            <a:endParaRPr lang="sv-SE"/>
          </a:p>
          <a:p>
            <a:r>
              <a:rPr lang="sv-SE"/>
              <a:t>Den kommande delegerade akten från EU-kommissionen kommer att specificera miniminivån för de delar som ska inkluderas i den utökade klimatdeklarationen. I det fall, att en sådan systemgräns är snävare än förslaget i Boverkets rapport 2023:20 kan justering göras så att systemgränsen följer kommissionens miniminivå. </a:t>
            </a:r>
            <a:endParaRPr lang="sv-SE">
              <a:ea typeface="Calibri"/>
              <a:cs typeface="Calibri"/>
            </a:endParaRPr>
          </a:p>
          <a:p>
            <a:endParaRPr lang="sv-SE">
              <a:ea typeface="Calibri"/>
              <a:cs typeface="Calibri"/>
            </a:endParaRPr>
          </a:p>
        </p:txBody>
      </p:sp>
      <p:sp>
        <p:nvSpPr>
          <p:cNvPr id="4" name="Slide Number Placeholder 3"/>
          <p:cNvSpPr>
            <a:spLocks noGrp="1"/>
          </p:cNvSpPr>
          <p:nvPr>
            <p:ph type="sldNum" sz="quarter" idx="10"/>
          </p:nvPr>
        </p:nvSpPr>
        <p:spPr/>
        <p:txBody>
          <a:bodyPr/>
          <a:lstStyle/>
          <a:p>
            <a:fld id="{19702129-24FE-4746-9897-C7E55345F5DD}" type="slidenum">
              <a:rPr lang="sv-SE" smtClean="0"/>
              <a:t>13</a:t>
            </a:fld>
            <a:endParaRPr lang="sv-SE"/>
          </a:p>
        </p:txBody>
      </p:sp>
    </p:spTree>
    <p:extLst>
      <p:ext uri="{BB962C8B-B14F-4D97-AF65-F5344CB8AC3E}">
        <p14:creationId xmlns:p14="http://schemas.microsoft.com/office/powerpoint/2010/main" val="605769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Precis som det nuvarande regelverket för klimatdeklarationer i Sverige, hänvisar EPBD till att beräkningsmetodiken för deklarationerna ska följa standarderna EN 15978 och EN15804. Produktstandarden EN 15804 reviderades för några år sedan vilket innebar en övergång till redovisning av flera olika GWP-indikatorer i </a:t>
            </a:r>
            <a:r>
              <a:rPr lang="sv-SE" err="1"/>
              <a:t>EPD:er</a:t>
            </a:r>
            <a:r>
              <a:rPr lang="sv-SE"/>
              <a:t> (</a:t>
            </a:r>
            <a:r>
              <a:rPr lang="sv-SE" err="1"/>
              <a:t>environmental</a:t>
            </a:r>
            <a:r>
              <a:rPr lang="sv-SE"/>
              <a:t> </a:t>
            </a:r>
            <a:r>
              <a:rPr lang="sv-SE" err="1"/>
              <a:t>product</a:t>
            </a:r>
            <a:r>
              <a:rPr lang="sv-SE"/>
              <a:t> </a:t>
            </a:r>
            <a:r>
              <a:rPr lang="sv-SE" err="1"/>
              <a:t>declarations</a:t>
            </a:r>
            <a:r>
              <a:rPr lang="sv-SE"/>
              <a:t>) för högre transparens i vad angivna värden representerar. Detta innebär också att den kommande delegerade akten från EU-kommissionen kommer att närmare specificera vilka GWP-indikatorer som ska användas för klimatdeklarationer enligt EPBD, vilket kommer att följa benämningarna i EN 15804. Det vill säga: GWP-total, GWP-fossilt, GWP-</a:t>
            </a:r>
            <a:r>
              <a:rPr lang="sv-SE" err="1"/>
              <a:t>luluc</a:t>
            </a:r>
            <a:r>
              <a:rPr lang="sv-SE"/>
              <a:t> och GWP-biogent. </a:t>
            </a:r>
            <a:endParaRPr lang="en-US"/>
          </a:p>
          <a:p>
            <a:endParaRPr lang="sv-SE"/>
          </a:p>
          <a:p>
            <a:r>
              <a:rPr lang="sv-SE"/>
              <a:t>Det nuvarande svenska regelverket för klimatdeklarationer använder dock indikatorn GWP-GHG. Det innebär att det behöver anpassas till att linjera med det sätt som indikatorer beskrivs i den kommande delegerade akten. Hur det kan göras utreds därför i uppdraget enligt följande utredningsförutsättningar från Boverket.</a:t>
            </a:r>
            <a:endParaRPr lang="en-US"/>
          </a:p>
          <a:p>
            <a:endParaRPr lang="sv-SE"/>
          </a:p>
          <a:p>
            <a:r>
              <a:rPr lang="sv-SE"/>
              <a:t>För den utökade klimatdeklarationen ser det i skrivande stund ut som att den kommande delegerade akten kommer att kräva redovisning i GWP-total. Det innebär att Boverkets klimatdatabas med generiska klimatdata behöver kompletteras med värden som speglar GWP-total.</a:t>
            </a:r>
            <a:endParaRPr lang="en-US"/>
          </a:p>
          <a:p>
            <a:endParaRPr lang="sv-SE"/>
          </a:p>
          <a:p>
            <a:r>
              <a:rPr lang="sv-SE"/>
              <a:t>För beräkningen av gränsvärdet är Boverkets linje att stå fast vid sitt förslag om modul A1-A5 som systemgräns för gränsvärden. Det betyder att det är viktigt att även fortsättningsvis kunna redovisa dessa i GWP-GHG, vilket Boverket önskar också för hela den utökade klimatdeklarationen.  GWP-GHG speglar de reella utsläppen förknippade med modul A1-A5, till skillnad från om GWP-total används. Detta då GWP-total innehåller biogena utsläpp som redovisas som upptag i Skede A men som utsläpp i skede C, vilket då inte ingår i gränsvärdet.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15</a:t>
            </a:fld>
            <a:endParaRPr lang="sv-SE"/>
          </a:p>
        </p:txBody>
      </p:sp>
    </p:spTree>
    <p:extLst>
      <p:ext uri="{BB962C8B-B14F-4D97-AF65-F5344CB8AC3E}">
        <p14:creationId xmlns:p14="http://schemas.microsoft.com/office/powerpoint/2010/main" val="25168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Bilden handlar om hur “motsvarande GWP-GHG" ska tolkas och beskrivas i det svenska regelverket för klimatdeklarationer. Tre alternativa förslag föreslås vid användning av </a:t>
            </a:r>
            <a:r>
              <a:rPr lang="sv-SE" err="1"/>
              <a:t>EPD:er</a:t>
            </a:r>
            <a:r>
              <a:rPr lang="sv-SE"/>
              <a:t> i beräkningen: 1, 2 eller 3, där alternativ 1 är det vetenskapligt korrekta sättet att redovisa. Alternativ 2 och 3 är två varianter av pragmatiska alternativ. I alternativ 2 används i första hand korrekta värden, men undantag tillåts under en övergångsperiod till dess alla </a:t>
            </a:r>
            <a:r>
              <a:rPr lang="sv-SE" err="1"/>
              <a:t>EPD:er</a:t>
            </a:r>
            <a:r>
              <a:rPr lang="sv-SE"/>
              <a:t>/digitala produktpass innehåller information antingen enligt A eller B. Alternativ 3 kan möjligen betraktas som mer </a:t>
            </a:r>
            <a:r>
              <a:rPr lang="sv-SE" err="1"/>
              <a:t>lättkommunicerat</a:t>
            </a:r>
            <a:r>
              <a:rPr lang="sv-SE"/>
              <a:t> men riskerar att snedvrida förståelsen för den vetenskapligt korrekta GWP-GHG-indikatorn. </a:t>
            </a:r>
          </a:p>
          <a:p>
            <a:endParaRPr lang="sv-SE"/>
          </a:p>
          <a:p>
            <a:r>
              <a:rPr lang="sv-SE"/>
              <a:t>Generiska klimatdata för GWP-GHG i Boverkets klimatdatabas kan fortsatt användas. Men då </a:t>
            </a:r>
            <a:r>
              <a:rPr lang="sv-SE" err="1"/>
              <a:t>EPD:er</a:t>
            </a:r>
            <a:r>
              <a:rPr lang="sv-SE"/>
              <a:t> successivt används i ökande utsträckning vid klimatdeklaration behöver det fastställas vilka värden från </a:t>
            </a:r>
            <a:r>
              <a:rPr lang="sv-SE" err="1"/>
              <a:t>EPD:er</a:t>
            </a:r>
            <a:r>
              <a:rPr lang="sv-SE"/>
              <a:t>/kommande digitala produktpass som ska användas i beräkningarna. Tre olika alternativ för värden är möjliga:</a:t>
            </a:r>
            <a:endParaRPr lang="sv-SE">
              <a:ea typeface="Calibri"/>
              <a:cs typeface="Calibri"/>
            </a:endParaRPr>
          </a:p>
          <a:p>
            <a:endParaRPr lang="sv-SE"/>
          </a:p>
          <a:p>
            <a:r>
              <a:rPr lang="sv-SE"/>
              <a:t>A: GWP-GHG för modul A1-A3 används om </a:t>
            </a:r>
            <a:r>
              <a:rPr lang="sv-SE" err="1"/>
              <a:t>EPD:n</a:t>
            </a:r>
            <a:r>
              <a:rPr lang="sv-SE"/>
              <a:t> innehåller denna information. Denna uppgift ingår dock inte i digitala produktpass (som utvecklas genom den reviderade Byggproduktförordningen och CPR </a:t>
            </a:r>
            <a:r>
              <a:rPr lang="sv-SE" err="1"/>
              <a:t>Acquis</a:t>
            </a:r>
            <a:r>
              <a:rPr lang="sv-SE"/>
              <a:t>), varför det inte kommer att fungera för produkter där informationen saknas. Detta är indikatorn som används i PEF (</a:t>
            </a:r>
            <a:r>
              <a:rPr lang="sv-SE" err="1"/>
              <a:t>product</a:t>
            </a:r>
            <a:r>
              <a:rPr lang="sv-SE"/>
              <a:t> </a:t>
            </a:r>
            <a:r>
              <a:rPr lang="sv-SE" err="1"/>
              <a:t>environmental</a:t>
            </a:r>
            <a:r>
              <a:rPr lang="sv-SE"/>
              <a:t> </a:t>
            </a:r>
            <a:r>
              <a:rPr lang="sv-SE" err="1"/>
              <a:t>footprint</a:t>
            </a:r>
            <a:r>
              <a:rPr lang="sv-SE"/>
              <a:t>) samt i utkast för CRCF för byggnader (se de sista bilderna i presentationen). </a:t>
            </a:r>
            <a:endParaRPr lang="en-US"/>
          </a:p>
          <a:p>
            <a:endParaRPr lang="sv-SE"/>
          </a:p>
          <a:p>
            <a:r>
              <a:rPr lang="sv-SE"/>
              <a:t>B: GWP-GHG beräknas korrekt baserat på värden i EPD/digitalt produktpass med hjälp av denna formel. Formeln tydliggör vad GWP-GHG representerar, det vill säga klimatpåverkan exklusive klimatpåverkan från biogent kol. Samtliga uppgifter för denna beräkning finns att tillgå i den nya generationens </a:t>
            </a:r>
            <a:r>
              <a:rPr lang="sv-SE" err="1"/>
              <a:t>EPD:er</a:t>
            </a:r>
            <a:r>
              <a:rPr lang="sv-SE"/>
              <a:t>/digitala produktpass men bedömningen är att detta kräver automatiserade beräkningar för att undvika att fel uppstår.</a:t>
            </a:r>
            <a:endParaRPr lang="en-US"/>
          </a:p>
          <a:p>
            <a:endParaRPr lang="sv-SE">
              <a:ea typeface="Calibri"/>
              <a:cs typeface="Calibri"/>
            </a:endParaRPr>
          </a:p>
          <a:p>
            <a:r>
              <a:rPr lang="sv-SE">
                <a:solidFill>
                  <a:srgbClr val="000000"/>
                </a:solidFill>
              </a:rPr>
              <a:t>C: I det fall det saknas GWP-GHG i en EPD tillåts att summan för </a:t>
            </a:r>
            <a:r>
              <a:rPr lang="sv-SE" err="1">
                <a:solidFill>
                  <a:srgbClr val="000000"/>
                </a:solidFill>
              </a:rPr>
              <a:t>GWPfossil</a:t>
            </a:r>
            <a:r>
              <a:rPr lang="sv-SE">
                <a:solidFill>
                  <a:srgbClr val="000000"/>
                </a:solidFill>
              </a:rPr>
              <a:t> + </a:t>
            </a:r>
            <a:r>
              <a:rPr lang="sv-SE" err="1">
                <a:solidFill>
                  <a:srgbClr val="000000"/>
                </a:solidFill>
              </a:rPr>
              <a:t>GWPluluc</a:t>
            </a:r>
            <a:r>
              <a:rPr lang="sv-SE">
                <a:solidFill>
                  <a:srgbClr val="000000"/>
                </a:solidFill>
              </a:rPr>
              <a:t> i </a:t>
            </a:r>
            <a:r>
              <a:rPr lang="sv-SE" err="1">
                <a:solidFill>
                  <a:srgbClr val="000000"/>
                </a:solidFill>
              </a:rPr>
              <a:t>EPD:n</a:t>
            </a:r>
            <a:r>
              <a:rPr lang="sv-SE">
                <a:solidFill>
                  <a:srgbClr val="000000"/>
                </a:solidFill>
              </a:rPr>
              <a:t> för modul A1-A3 kan användas som ett närmevärde för GWP-GHG. </a:t>
            </a:r>
            <a:r>
              <a:rPr lang="en-US" err="1">
                <a:solidFill>
                  <a:srgbClr val="000000"/>
                </a:solidFill>
              </a:rPr>
              <a:t>Fördelen</a:t>
            </a:r>
            <a:r>
              <a:rPr lang="en-US">
                <a:solidFill>
                  <a:srgbClr val="000000"/>
                </a:solidFill>
              </a:rPr>
              <a:t> </a:t>
            </a:r>
            <a:r>
              <a:rPr lang="en-US" err="1">
                <a:solidFill>
                  <a:srgbClr val="000000"/>
                </a:solidFill>
              </a:rPr>
              <a:t>är</a:t>
            </a:r>
            <a:r>
              <a:rPr lang="en-US">
                <a:solidFill>
                  <a:srgbClr val="000000"/>
                </a:solidFill>
              </a:rPr>
              <a:t> </a:t>
            </a:r>
            <a:r>
              <a:rPr lang="en-US" err="1">
                <a:solidFill>
                  <a:srgbClr val="000000"/>
                </a:solidFill>
              </a:rPr>
              <a:t>att</a:t>
            </a:r>
            <a:r>
              <a:rPr lang="en-US">
                <a:solidFill>
                  <a:srgbClr val="000000"/>
                </a:solidFill>
              </a:rPr>
              <a:t> det </a:t>
            </a:r>
            <a:r>
              <a:rPr lang="en-US" err="1">
                <a:solidFill>
                  <a:srgbClr val="000000"/>
                </a:solidFill>
              </a:rPr>
              <a:t>underlättar</a:t>
            </a:r>
            <a:r>
              <a:rPr lang="en-US">
                <a:solidFill>
                  <a:srgbClr val="000000"/>
                </a:solidFill>
              </a:rPr>
              <a:t> </a:t>
            </a:r>
            <a:r>
              <a:rPr lang="en-US" err="1">
                <a:solidFill>
                  <a:srgbClr val="000000"/>
                </a:solidFill>
              </a:rPr>
              <a:t>hanteringen</a:t>
            </a:r>
            <a:r>
              <a:rPr lang="en-US">
                <a:solidFill>
                  <a:srgbClr val="000000"/>
                </a:solidFill>
              </a:rPr>
              <a:t> </a:t>
            </a:r>
            <a:r>
              <a:rPr lang="en-US" err="1">
                <a:solidFill>
                  <a:srgbClr val="000000"/>
                </a:solidFill>
              </a:rPr>
              <a:t>och</a:t>
            </a:r>
            <a:r>
              <a:rPr lang="en-US">
                <a:solidFill>
                  <a:srgbClr val="000000"/>
                </a:solidFill>
              </a:rPr>
              <a:t> </a:t>
            </a:r>
            <a:r>
              <a:rPr lang="en-US" err="1">
                <a:solidFill>
                  <a:srgbClr val="000000"/>
                </a:solidFill>
              </a:rPr>
              <a:t>är</a:t>
            </a:r>
            <a:r>
              <a:rPr lang="en-US">
                <a:solidFill>
                  <a:srgbClr val="000000"/>
                </a:solidFill>
              </a:rPr>
              <a:t> </a:t>
            </a:r>
            <a:r>
              <a:rPr lang="en-US" err="1">
                <a:solidFill>
                  <a:srgbClr val="000000"/>
                </a:solidFill>
              </a:rPr>
              <a:t>enkelt</a:t>
            </a:r>
            <a:r>
              <a:rPr lang="en-US">
                <a:solidFill>
                  <a:srgbClr val="000000"/>
                </a:solidFill>
              </a:rPr>
              <a:t> </a:t>
            </a:r>
            <a:r>
              <a:rPr lang="en-US" err="1">
                <a:solidFill>
                  <a:srgbClr val="000000"/>
                </a:solidFill>
              </a:rPr>
              <a:t>att</a:t>
            </a:r>
            <a:r>
              <a:rPr lang="en-US">
                <a:solidFill>
                  <a:srgbClr val="000000"/>
                </a:solidFill>
              </a:rPr>
              <a:t> </a:t>
            </a:r>
            <a:r>
              <a:rPr lang="en-US" err="1">
                <a:solidFill>
                  <a:srgbClr val="000000"/>
                </a:solidFill>
              </a:rPr>
              <a:t>kommunicera</a:t>
            </a:r>
            <a:r>
              <a:rPr lang="en-US">
                <a:solidFill>
                  <a:srgbClr val="000000"/>
                </a:solidFill>
              </a:rPr>
              <a:t> </a:t>
            </a:r>
            <a:r>
              <a:rPr lang="en-US" err="1">
                <a:solidFill>
                  <a:srgbClr val="000000"/>
                </a:solidFill>
              </a:rPr>
              <a:t>och</a:t>
            </a:r>
            <a:r>
              <a:rPr lang="en-US">
                <a:solidFill>
                  <a:srgbClr val="000000"/>
                </a:solidFill>
              </a:rPr>
              <a:t> </a:t>
            </a:r>
            <a:r>
              <a:rPr lang="en-US" err="1">
                <a:solidFill>
                  <a:srgbClr val="000000"/>
                </a:solidFill>
              </a:rPr>
              <a:t>förstå</a:t>
            </a:r>
            <a:r>
              <a:rPr lang="en-US">
                <a:solidFill>
                  <a:srgbClr val="000000"/>
                </a:solidFill>
              </a:rPr>
              <a:t>. </a:t>
            </a:r>
            <a:r>
              <a:rPr lang="en-US" err="1">
                <a:solidFill>
                  <a:srgbClr val="000000"/>
                </a:solidFill>
              </a:rPr>
              <a:t>Nackdelen</a:t>
            </a:r>
            <a:r>
              <a:rPr lang="en-US">
                <a:solidFill>
                  <a:srgbClr val="000000"/>
                </a:solidFill>
              </a:rPr>
              <a:t> </a:t>
            </a:r>
            <a:r>
              <a:rPr lang="en-US" err="1">
                <a:solidFill>
                  <a:srgbClr val="000000"/>
                </a:solidFill>
              </a:rPr>
              <a:t>är</a:t>
            </a:r>
            <a:r>
              <a:rPr lang="en-US">
                <a:solidFill>
                  <a:srgbClr val="000000"/>
                </a:solidFill>
              </a:rPr>
              <a:t> dock </a:t>
            </a:r>
            <a:r>
              <a:rPr lang="en-US" err="1">
                <a:solidFill>
                  <a:srgbClr val="000000"/>
                </a:solidFill>
              </a:rPr>
              <a:t>att</a:t>
            </a:r>
            <a:r>
              <a:rPr lang="en-US">
                <a:solidFill>
                  <a:srgbClr val="000000"/>
                </a:solidFill>
              </a:rPr>
              <a:t> det </a:t>
            </a:r>
            <a:r>
              <a:rPr lang="en-US" err="1">
                <a:solidFill>
                  <a:srgbClr val="000000"/>
                </a:solidFill>
              </a:rPr>
              <a:t>inte</a:t>
            </a:r>
            <a:r>
              <a:rPr lang="en-US">
                <a:solidFill>
                  <a:srgbClr val="000000"/>
                </a:solidFill>
              </a:rPr>
              <a:t> </a:t>
            </a:r>
            <a:r>
              <a:rPr lang="en-US" err="1">
                <a:solidFill>
                  <a:srgbClr val="000000"/>
                </a:solidFill>
              </a:rPr>
              <a:t>är</a:t>
            </a:r>
            <a:r>
              <a:rPr lang="en-US">
                <a:solidFill>
                  <a:srgbClr val="000000"/>
                </a:solidFill>
              </a:rPr>
              <a:t> </a:t>
            </a:r>
            <a:r>
              <a:rPr lang="en-US" err="1">
                <a:solidFill>
                  <a:srgbClr val="000000"/>
                </a:solidFill>
              </a:rPr>
              <a:t>en</a:t>
            </a:r>
            <a:r>
              <a:rPr lang="en-US">
                <a:solidFill>
                  <a:srgbClr val="000000"/>
                </a:solidFill>
              </a:rPr>
              <a:t> </a:t>
            </a:r>
            <a:r>
              <a:rPr lang="en-US" err="1">
                <a:solidFill>
                  <a:srgbClr val="000000"/>
                </a:solidFill>
              </a:rPr>
              <a:t>korrekt</a:t>
            </a:r>
            <a:r>
              <a:rPr lang="en-US">
                <a:solidFill>
                  <a:srgbClr val="000000"/>
                </a:solidFill>
              </a:rPr>
              <a:t> </a:t>
            </a:r>
            <a:r>
              <a:rPr lang="en-US" err="1">
                <a:solidFill>
                  <a:srgbClr val="000000"/>
                </a:solidFill>
              </a:rPr>
              <a:t>redovisning</a:t>
            </a:r>
            <a:r>
              <a:rPr lang="en-US">
                <a:solidFill>
                  <a:srgbClr val="000000"/>
                </a:solidFill>
              </a:rPr>
              <a:t> av de </a:t>
            </a:r>
            <a:r>
              <a:rPr lang="en-US" err="1">
                <a:solidFill>
                  <a:srgbClr val="000000"/>
                </a:solidFill>
              </a:rPr>
              <a:t>utsläpp</a:t>
            </a:r>
            <a:r>
              <a:rPr lang="en-US">
                <a:solidFill>
                  <a:srgbClr val="000000"/>
                </a:solidFill>
              </a:rPr>
              <a:t> man </a:t>
            </a:r>
            <a:r>
              <a:rPr lang="en-US" err="1">
                <a:solidFill>
                  <a:srgbClr val="000000"/>
                </a:solidFill>
              </a:rPr>
              <a:t>önskar</a:t>
            </a:r>
            <a:r>
              <a:rPr lang="en-US">
                <a:solidFill>
                  <a:srgbClr val="000000"/>
                </a:solidFill>
              </a:rPr>
              <a:t> </a:t>
            </a:r>
            <a:r>
              <a:rPr lang="en-US" err="1">
                <a:solidFill>
                  <a:srgbClr val="000000"/>
                </a:solidFill>
              </a:rPr>
              <a:t>synliggöra</a:t>
            </a:r>
            <a:r>
              <a:rPr lang="en-US">
                <a:solidFill>
                  <a:srgbClr val="000000"/>
                </a:solidFill>
              </a:rPr>
              <a:t> </a:t>
            </a:r>
            <a:r>
              <a:rPr lang="en-US" err="1">
                <a:solidFill>
                  <a:srgbClr val="000000"/>
                </a:solidFill>
              </a:rPr>
              <a:t>genom</a:t>
            </a:r>
            <a:r>
              <a:rPr lang="en-US">
                <a:solidFill>
                  <a:srgbClr val="000000"/>
                </a:solidFill>
              </a:rPr>
              <a:t> </a:t>
            </a:r>
            <a:r>
              <a:rPr lang="en-US" err="1">
                <a:solidFill>
                  <a:srgbClr val="000000"/>
                </a:solidFill>
              </a:rPr>
              <a:t>att</a:t>
            </a:r>
            <a:r>
              <a:rPr lang="en-US">
                <a:solidFill>
                  <a:srgbClr val="000000"/>
                </a:solidFill>
              </a:rPr>
              <a:t> </a:t>
            </a:r>
            <a:r>
              <a:rPr lang="en-US" err="1">
                <a:solidFill>
                  <a:srgbClr val="000000"/>
                </a:solidFill>
              </a:rPr>
              <a:t>använda</a:t>
            </a:r>
            <a:r>
              <a:rPr lang="en-US">
                <a:solidFill>
                  <a:srgbClr val="000000"/>
                </a:solidFill>
              </a:rPr>
              <a:t> GWP-GHG. </a:t>
            </a:r>
            <a:r>
              <a:rPr lang="en-US" err="1">
                <a:solidFill>
                  <a:srgbClr val="000000"/>
                </a:solidFill>
              </a:rPr>
              <a:t>Särskilt</a:t>
            </a:r>
            <a:r>
              <a:rPr lang="en-US">
                <a:solidFill>
                  <a:srgbClr val="000000"/>
                </a:solidFill>
              </a:rPr>
              <a:t> för </a:t>
            </a:r>
            <a:r>
              <a:rPr lang="en-US" err="1">
                <a:solidFill>
                  <a:srgbClr val="000000"/>
                </a:solidFill>
              </a:rPr>
              <a:t>träprodukter</a:t>
            </a:r>
            <a:r>
              <a:rPr lang="en-US">
                <a:solidFill>
                  <a:srgbClr val="000000"/>
                </a:solidFill>
              </a:rPr>
              <a:t> </a:t>
            </a:r>
            <a:r>
              <a:rPr lang="en-US" err="1">
                <a:solidFill>
                  <a:srgbClr val="000000"/>
                </a:solidFill>
              </a:rPr>
              <a:t>underskattas</a:t>
            </a:r>
            <a:r>
              <a:rPr lang="en-US">
                <a:solidFill>
                  <a:srgbClr val="000000"/>
                </a:solidFill>
              </a:rPr>
              <a:t> </a:t>
            </a:r>
            <a:r>
              <a:rPr lang="en-US" err="1">
                <a:solidFill>
                  <a:srgbClr val="000000"/>
                </a:solidFill>
              </a:rPr>
              <a:t>klimatpåverkan</a:t>
            </a:r>
            <a:r>
              <a:rPr lang="en-US">
                <a:solidFill>
                  <a:srgbClr val="000000"/>
                </a:solidFill>
              </a:rPr>
              <a:t>. </a:t>
            </a:r>
            <a:r>
              <a:rPr lang="en-US" err="1">
                <a:solidFill>
                  <a:srgbClr val="000000"/>
                </a:solidFill>
              </a:rPr>
              <a:t>Ett</a:t>
            </a:r>
            <a:r>
              <a:rPr lang="en-US">
                <a:solidFill>
                  <a:srgbClr val="000000"/>
                </a:solidFill>
              </a:rPr>
              <a:t> </a:t>
            </a:r>
            <a:r>
              <a:rPr lang="en-US" err="1">
                <a:solidFill>
                  <a:srgbClr val="000000"/>
                </a:solidFill>
              </a:rPr>
              <a:t>räkneexempel</a:t>
            </a:r>
            <a:r>
              <a:rPr lang="en-US">
                <a:solidFill>
                  <a:srgbClr val="000000"/>
                </a:solidFill>
              </a:rPr>
              <a:t> </a:t>
            </a:r>
            <a:r>
              <a:rPr lang="en-US" err="1">
                <a:solidFill>
                  <a:srgbClr val="000000"/>
                </a:solidFill>
              </a:rPr>
              <a:t>visar</a:t>
            </a:r>
            <a:r>
              <a:rPr lang="en-US">
                <a:solidFill>
                  <a:srgbClr val="000000"/>
                </a:solidFill>
              </a:rPr>
              <a:t> </a:t>
            </a:r>
            <a:r>
              <a:rPr lang="en-US" err="1">
                <a:solidFill>
                  <a:srgbClr val="000000"/>
                </a:solidFill>
              </a:rPr>
              <a:t>att</a:t>
            </a:r>
            <a:r>
              <a:rPr lang="en-US">
                <a:solidFill>
                  <a:srgbClr val="000000"/>
                </a:solidFill>
              </a:rPr>
              <a:t> </a:t>
            </a:r>
            <a:r>
              <a:rPr lang="en-US" err="1">
                <a:solidFill>
                  <a:srgbClr val="000000"/>
                </a:solidFill>
              </a:rPr>
              <a:t>detta</a:t>
            </a:r>
            <a:r>
              <a:rPr lang="en-US">
                <a:solidFill>
                  <a:srgbClr val="000000"/>
                </a:solidFill>
              </a:rPr>
              <a:t> </a:t>
            </a:r>
            <a:r>
              <a:rPr lang="en-US" err="1">
                <a:solidFill>
                  <a:srgbClr val="000000"/>
                </a:solidFill>
              </a:rPr>
              <a:t>beräkningssätt</a:t>
            </a:r>
            <a:r>
              <a:rPr lang="en-US">
                <a:solidFill>
                  <a:srgbClr val="000000"/>
                </a:solidFill>
              </a:rPr>
              <a:t> </a:t>
            </a:r>
            <a:r>
              <a:rPr lang="en-US" err="1">
                <a:solidFill>
                  <a:srgbClr val="000000"/>
                </a:solidFill>
              </a:rPr>
              <a:t>i</a:t>
            </a:r>
            <a:r>
              <a:rPr lang="en-US">
                <a:solidFill>
                  <a:srgbClr val="000000"/>
                </a:solidFill>
              </a:rPr>
              <a:t> </a:t>
            </a:r>
            <a:r>
              <a:rPr lang="en-US" err="1">
                <a:solidFill>
                  <a:srgbClr val="000000"/>
                </a:solidFill>
              </a:rPr>
              <a:t>medeltal</a:t>
            </a:r>
            <a:r>
              <a:rPr lang="en-US">
                <a:solidFill>
                  <a:srgbClr val="000000"/>
                </a:solidFill>
              </a:rPr>
              <a:t> </a:t>
            </a:r>
            <a:r>
              <a:rPr lang="en-US" err="1">
                <a:solidFill>
                  <a:srgbClr val="000000"/>
                </a:solidFill>
              </a:rPr>
              <a:t>skulle</a:t>
            </a:r>
            <a:r>
              <a:rPr lang="en-US">
                <a:solidFill>
                  <a:srgbClr val="000000"/>
                </a:solidFill>
              </a:rPr>
              <a:t> </a:t>
            </a:r>
            <a:r>
              <a:rPr lang="en-US" err="1">
                <a:solidFill>
                  <a:srgbClr val="000000"/>
                </a:solidFill>
              </a:rPr>
              <a:t>ge</a:t>
            </a:r>
            <a:r>
              <a:rPr lang="en-US">
                <a:solidFill>
                  <a:srgbClr val="000000"/>
                </a:solidFill>
              </a:rPr>
              <a:t> ca 7 kg CO2e/BTA </a:t>
            </a:r>
            <a:r>
              <a:rPr lang="en-US" err="1">
                <a:solidFill>
                  <a:srgbClr val="000000"/>
                </a:solidFill>
              </a:rPr>
              <a:t>lägre</a:t>
            </a:r>
            <a:r>
              <a:rPr lang="en-US">
                <a:solidFill>
                  <a:srgbClr val="000000"/>
                </a:solidFill>
              </a:rPr>
              <a:t> </a:t>
            </a:r>
            <a:r>
              <a:rPr lang="en-US" err="1">
                <a:solidFill>
                  <a:srgbClr val="000000"/>
                </a:solidFill>
              </a:rPr>
              <a:t>klimatpåverkan</a:t>
            </a:r>
            <a:r>
              <a:rPr lang="en-US">
                <a:solidFill>
                  <a:srgbClr val="000000"/>
                </a:solidFill>
              </a:rPr>
              <a:t> för </a:t>
            </a:r>
            <a:r>
              <a:rPr lang="en-US" err="1">
                <a:solidFill>
                  <a:srgbClr val="000000"/>
                </a:solidFill>
              </a:rPr>
              <a:t>byggnader</a:t>
            </a:r>
            <a:r>
              <a:rPr lang="en-US">
                <a:solidFill>
                  <a:srgbClr val="000000"/>
                </a:solidFill>
              </a:rPr>
              <a:t> med </a:t>
            </a:r>
            <a:r>
              <a:rPr lang="en-US" err="1">
                <a:solidFill>
                  <a:srgbClr val="000000"/>
                </a:solidFill>
              </a:rPr>
              <a:t>trästomme</a:t>
            </a:r>
            <a:r>
              <a:rPr lang="en-US">
                <a:solidFill>
                  <a:srgbClr val="000000"/>
                </a:solidFill>
              </a:rPr>
              <a:t> </a:t>
            </a:r>
            <a:r>
              <a:rPr lang="en-US" err="1">
                <a:solidFill>
                  <a:srgbClr val="000000"/>
                </a:solidFill>
              </a:rPr>
              <a:t>i</a:t>
            </a:r>
            <a:r>
              <a:rPr lang="en-US">
                <a:solidFill>
                  <a:srgbClr val="000000"/>
                </a:solidFill>
              </a:rPr>
              <a:t> </a:t>
            </a:r>
            <a:r>
              <a:rPr lang="en-US" err="1">
                <a:solidFill>
                  <a:srgbClr val="000000"/>
                </a:solidFill>
              </a:rPr>
              <a:t>Boverkets</a:t>
            </a:r>
            <a:r>
              <a:rPr lang="en-US">
                <a:solidFill>
                  <a:srgbClr val="000000"/>
                </a:solidFill>
              </a:rPr>
              <a:t> </a:t>
            </a:r>
            <a:r>
              <a:rPr lang="en-US" err="1">
                <a:solidFill>
                  <a:srgbClr val="000000"/>
                </a:solidFill>
              </a:rPr>
              <a:t>referensvärdesstudie</a:t>
            </a:r>
            <a:r>
              <a:rPr lang="en-US">
                <a:solidFill>
                  <a:srgbClr val="000000"/>
                </a:solidFill>
              </a:rPr>
              <a:t>.</a:t>
            </a:r>
            <a:r>
              <a:rPr lang="sv-SE">
                <a:solidFill>
                  <a:srgbClr val="000000"/>
                </a:solidFill>
              </a:rPr>
              <a:t> Detta alternativ behövs egentligen enbart under en övergångsperiod till dess </a:t>
            </a:r>
            <a:r>
              <a:rPr lang="sv-SE" err="1">
                <a:solidFill>
                  <a:srgbClr val="000000"/>
                </a:solidFill>
              </a:rPr>
              <a:t>EPD:er</a:t>
            </a:r>
            <a:r>
              <a:rPr lang="sv-SE">
                <a:solidFill>
                  <a:srgbClr val="000000"/>
                </a:solidFill>
              </a:rPr>
              <a:t>/digitala produktpass alltid innehåller information enligt A eller B.</a:t>
            </a:r>
            <a:endParaRPr lang="sv-SE">
              <a:solidFill>
                <a:srgbClr val="000000"/>
              </a:solidFill>
              <a:ea typeface="Calibri"/>
              <a:cs typeface="Calibri"/>
            </a:endParaRPr>
          </a:p>
          <a:p>
            <a:endParaRPr lang="sv-SE">
              <a:solidFill>
                <a:srgbClr val="000000"/>
              </a:solidFill>
              <a:ea typeface="Calibri"/>
              <a:cs typeface="Calibri"/>
            </a:endParaRPr>
          </a:p>
          <a:p>
            <a:pPr>
              <a:lnSpc>
                <a:spcPct val="90000"/>
              </a:lnSpc>
              <a:spcBef>
                <a:spcPts val="1000"/>
              </a:spcBef>
            </a:pPr>
            <a:endParaRPr lang="en-US">
              <a:solidFill>
                <a:srgbClr val="000000"/>
              </a:solidFill>
              <a:ea typeface="Calibri" panose="020F0502020204030204"/>
              <a:cs typeface="Calibri" panose="020F0502020204030204"/>
            </a:endParaRPr>
          </a:p>
          <a:p>
            <a:endParaRPr lang="sv-SE">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16</a:t>
            </a:fld>
            <a:endParaRPr lang="sv-SE"/>
          </a:p>
        </p:txBody>
      </p:sp>
    </p:spTree>
    <p:extLst>
      <p:ext uri="{BB962C8B-B14F-4D97-AF65-F5344CB8AC3E}">
        <p14:creationId xmlns:p14="http://schemas.microsoft.com/office/powerpoint/2010/main" val="1160074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Förslaget från Boverkets rapport 2023:20 om hantering av dataluckor har setts över baserat på erfarenheterna från inlämnade klimatdeklarationer och utvecklingen som skett under de senaste åren. Därmed föreslås några tänkbara förändringar när det gäller användning av schablonvärden. Då detta egentligen handlar om att så långt möjligt säkerställa att beräkningarna för deklarationen och gränsvärdet representerar hela byggnadens klimatpåverkan, talar vi här nu istället om “eliminering av dataluckor”.</a:t>
            </a:r>
          </a:p>
          <a:p>
            <a:endParaRPr lang="sv-SE"/>
          </a:p>
          <a:p>
            <a:r>
              <a:rPr lang="sv-SE"/>
              <a:t>Antingen tillåts inte schablonvärden över </a:t>
            </a:r>
            <a:r>
              <a:rPr lang="sv-SE" err="1"/>
              <a:t>huvudtaget</a:t>
            </a:r>
            <a:r>
              <a:rPr lang="sv-SE"/>
              <a:t> då regelverket förändras (alternativ 2). Alternativ 1 innebär istället att beräkningen så långt möjligt ska baseras på faktiska beräkningar för de byggprodukter som ingår i byggnaden. Samtidigt föreslås att schablonvärden kan tillåtas för mindre delar och kan användas för att nå upp till miniminivån avseende täckningsgrad. Dessa schablonvärden bör vara konservativt satta. </a:t>
            </a:r>
          </a:p>
          <a:p>
            <a:endParaRPr lang="sv-SE"/>
          </a:p>
          <a:p>
            <a:r>
              <a:rPr lang="sv-SE"/>
              <a:t>Om alternativ 1 följs rekommenderas därmed att Boverkets klimatdatabas utökas med de schablonvärden som tillåts i beräkningen. Boverket kan då, genom att välja vilka schablonvärden som tillhandahålls, styra hur stor andel av klimatpåverkan som kan tillåtas med hjälp av schablonvärden. Tanken är att schablonvärden inte kommer att tillåtas för samtliga delar av fast inredning, invändiga ytskikt och installationer, vilket skiljer sig från förslaget i Boverkets rapport 2023:20. Bedömningen är att när införande av gränsvärden förskjuts i tid kommer den arbetsinsats som krävs för en faktisk beräkning även för dessa delar att minska betydligt.</a:t>
            </a:r>
            <a:endParaRPr lang="en-US">
              <a:ea typeface="Calibri"/>
              <a:cs typeface="Calibri"/>
            </a:endParaRPr>
          </a:p>
          <a:p>
            <a:endParaRPr lang="sv-SE"/>
          </a:p>
          <a:p>
            <a:r>
              <a:rPr lang="sv-SE"/>
              <a:t>En start kan vara delar inom fast inredning och installationer där det är känt att arbetsinsatsen för en faktisk beräkning är stor och klimatpåverkan generellt är liten och där det redan finns beräknade schablonvärden som kan nyttjas. I Boverkets handbok för klimatdeklarationer finns utpekat ett antal delar som inte ska ingå i nuvarande beräkning, trots att de ligger inom avgränsningen för bärande delar, klimatskärm och innerväggar. Det rör sig till exempel om taksäkerhet och skärmtak. Dessa delar skulle också kunna bli aktuella för schablonvärden, även om inga sådana värden finns tillgängliga idag. </a:t>
            </a:r>
          </a:p>
          <a:p>
            <a:endParaRPr lang="sv-SE">
              <a:ea typeface="Calibri"/>
              <a:cs typeface="Calibri"/>
            </a:endParaRPr>
          </a:p>
          <a:p>
            <a:endParaRPr lang="sv-SE">
              <a:highlight>
                <a:srgbClr val="FFFF00"/>
              </a:highlight>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17</a:t>
            </a:fld>
            <a:endParaRPr lang="sv-SE"/>
          </a:p>
        </p:txBody>
      </p:sp>
    </p:spTree>
    <p:extLst>
      <p:ext uri="{BB962C8B-B14F-4D97-AF65-F5344CB8AC3E}">
        <p14:creationId xmlns:p14="http://schemas.microsoft.com/office/powerpoint/2010/main" val="667177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A2AF4-663C-B3AA-FD54-C11900368B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F7E91-0468-4B67-3511-B8E6FFFB4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DF5F43-8CA3-E084-D9C6-AB6363C1C539}"/>
              </a:ext>
            </a:extLst>
          </p:cNvPr>
          <p:cNvSpPr>
            <a:spLocks noGrp="1"/>
          </p:cNvSpPr>
          <p:nvPr>
            <p:ph type="body" idx="1"/>
          </p:nvPr>
        </p:nvSpPr>
        <p:spPr/>
        <p:txBody>
          <a:bodyPr/>
          <a:lstStyle/>
          <a:p>
            <a:r>
              <a:rPr lang="sv-SE"/>
              <a:t>Observera att gemensamma delar i såväl klimatdeklaration som gränsvärde redovisas som en gemensam del, medan markarbeten och markförstärkning och solceller ska redovisas separat. Täckningsgrad beräknas separat för respektive del, dvs byggnaden respektive markarbeten, markförstärkning och solceller. Miniminivåer som föreslås för täckningsgrad gäller respektive del separat.</a:t>
            </a:r>
            <a:endParaRPr lang="en-US"/>
          </a:p>
          <a:p>
            <a:endParaRPr lang="sv-SE">
              <a:ea typeface="Calibri"/>
              <a:cs typeface="Calibri"/>
            </a:endParaRPr>
          </a:p>
        </p:txBody>
      </p:sp>
      <p:sp>
        <p:nvSpPr>
          <p:cNvPr id="4" name="Slide Number Placeholder 3">
            <a:extLst>
              <a:ext uri="{FF2B5EF4-FFF2-40B4-BE49-F238E27FC236}">
                <a16:creationId xmlns:a16="http://schemas.microsoft.com/office/drawing/2014/main" id="{52375DC6-6F11-6612-423E-32D8F6FE36E3}"/>
              </a:ext>
            </a:extLst>
          </p:cNvPr>
          <p:cNvSpPr>
            <a:spLocks noGrp="1"/>
          </p:cNvSpPr>
          <p:nvPr>
            <p:ph type="sldNum" sz="quarter" idx="5"/>
          </p:nvPr>
        </p:nvSpPr>
        <p:spPr/>
        <p:txBody>
          <a:bodyPr/>
          <a:lstStyle/>
          <a:p>
            <a:fld id="{19702129-24FE-4746-9897-C7E55345F5DD}" type="slidenum">
              <a:rPr lang="sv-SE" smtClean="0"/>
              <a:t>18</a:t>
            </a:fld>
            <a:endParaRPr lang="sv-SE"/>
          </a:p>
        </p:txBody>
      </p:sp>
    </p:spTree>
    <p:extLst>
      <p:ext uri="{BB962C8B-B14F-4D97-AF65-F5344CB8AC3E}">
        <p14:creationId xmlns:p14="http://schemas.microsoft.com/office/powerpoint/2010/main" val="2712327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Behovet av schablonvärden hänger ihop med en eventuell lägsta nivå för täckningsgrad i beräkningarna. Att införa ett högre krav på lägstanivå för täckningsgrad föreslogs i Boverkets rapport 2023:20 då gränsvärden införs, för att öka kvaliteten hos den beräkningen. </a:t>
            </a:r>
          </a:p>
          <a:p>
            <a:endParaRPr lang="sv-SE"/>
          </a:p>
          <a:p>
            <a:r>
              <a:rPr lang="sv-SE"/>
              <a:t>Två alternativ för lägsta nivå av täckningsgrad beskrivs i bilden. I Boverkets rapport 2023:20 föreslogs 80% och alternativ A är att stå fast vid detta förslag. Samtidigt visar erfarenheterna av inlämnade klimatdeklarationer i Boverkets register att högre täckningsgrader vanligen uppges. Den digitala mognaden kan också förväntas vara högre vid ett senare införande av gränsvärden, jämfört med ett införande år 2025, som ursprungligen föreslogs i Boverkets rapport 2023:20. </a:t>
            </a:r>
            <a:endParaRPr lang="en-US"/>
          </a:p>
          <a:p>
            <a:endParaRPr lang="sv-SE"/>
          </a:p>
          <a:p>
            <a:r>
              <a:rPr lang="sv-SE"/>
              <a:t>Observera att jämfört med dagens regelverk om klimatdeklarationer omfattar klimatberäkningen även de delar av fast inredning, invändiga ytskikt och installationer som inte beräknas genom schablonvärden, vilket påverkar arbetsinsatsen för att uppfylla nivån på täckningsgrad. Sammantaget bedöms dock en högre täckningsgrad kunna vara fullt möjlig för denna del av beräkningen, förslagsvis 90% (Alternativ B). Detta bedöms också höja noggrannheten på de värden som redovisas i klimatdeklarationen, vilket är värdefullt inte minst då gränsvärden införs.</a:t>
            </a:r>
            <a:endParaRPr lang="sv-SE">
              <a:ea typeface="Calibri" panose="020F0502020204030204"/>
              <a:cs typeface="Calibri" panose="020F0502020204030204"/>
            </a:endParaRPr>
          </a:p>
          <a:p>
            <a:endParaRPr lang="sv-SE">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19702129-24FE-4746-9897-C7E55345F5DD}" type="slidenum">
              <a:rPr lang="sv-SE" smtClean="0"/>
              <a:t>19</a:t>
            </a:fld>
            <a:endParaRPr lang="sv-SE"/>
          </a:p>
        </p:txBody>
      </p:sp>
    </p:spTree>
    <p:extLst>
      <p:ext uri="{BB962C8B-B14F-4D97-AF65-F5344CB8AC3E}">
        <p14:creationId xmlns:p14="http://schemas.microsoft.com/office/powerpoint/2010/main" val="3009589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Baserat på de två föregående bilderna har fyra alternativa förslag tas fram, som handlar om att få till en tillräcklig kvalitet i beräkningarna samtidigt som de inte ska bli för kostsamma. </a:t>
            </a:r>
            <a:endParaRPr lang="en-US"/>
          </a:p>
          <a:p>
            <a:endParaRPr lang="sv-SE"/>
          </a:p>
          <a:p>
            <a:r>
              <a:rPr lang="sv-SE"/>
              <a:t>Figuren visar ett räkneexempel som är tänkt att illustrera hur stor andel av den totala klimatpåverkan som minst måste beräknas i de fyra olika alternativen. Alternativen 1a och b har då  </a:t>
            </a:r>
            <a:br>
              <a:rPr lang="sv-SE">
                <a:cs typeface="+mn-lt"/>
              </a:rPr>
            </a:br>
            <a:r>
              <a:rPr lang="sv-SE"/>
              <a:t>baserats på ett exempel där 4 % av den totala klimatpåverkan har uppskattats med hjälp av schablonvärden. Notera att det då blir 4 % mindre av den totala klimatpåverkan som behöver beräknas, vilket kan spara tid i byggprojektet, samtidigt som kvaliteten på beräkningen sjunker något. Efter detta sker uppräkning med hjälp av täckningsgradsberäkning på samma sätt som i dagens regelverk, så att dataluckor därmed elimineras.</a:t>
            </a:r>
            <a:endParaRPr lang="en-US">
              <a:ea typeface="Calibri"/>
              <a:cs typeface="Calibri"/>
            </a:endParaRPr>
          </a:p>
          <a:p>
            <a:endParaRPr lang="sv-SE">
              <a:ea typeface="Calibri"/>
              <a:cs typeface="Calibri"/>
            </a:endParaRPr>
          </a:p>
          <a:p>
            <a:r>
              <a:rPr lang="sv-SE"/>
              <a:t>En viktig anledning till att tillåta användning av schablonvärden enligt alternativ 1a och b, om än i lägre omfattning än vad som föreslogs i Boverkets rapport 2023:20, är att underlätta möjligheterna att komma upp i en lägsta nivå på täckningsgrad. Det behovet bedöms vara lägre om alternativet med 80% täckningsgrad väljs. Detta innebär då samtidigt att kvalitetskravet på beräkningen sjunker. </a:t>
            </a:r>
            <a:endParaRPr lang="sv-SE">
              <a:solidFill>
                <a:srgbClr val="444444"/>
              </a:solidFill>
            </a:endParaRPr>
          </a:p>
          <a:p>
            <a:endParaRPr lang="sv-SE"/>
          </a:p>
          <a:p>
            <a:r>
              <a:rPr lang="sv-SE"/>
              <a:t>Genom att schablonvärdenas klimatpåverkan är konservativt satt, samtidigt som de ingår i den klimatpåverkan som räknas upp för att eliminera dataluckor, ett dubbelt påslag, kommer användning av schablonvärden ge en något högre klimatpåverkan än en faktisk klimatberäkning, vilket ökar incitamentet för att genomföra beräkningar.</a:t>
            </a:r>
            <a:endParaRPr lang="sv-SE">
              <a:solidFill>
                <a:srgbClr val="444444"/>
              </a:solidFill>
              <a:ea typeface="Calibri"/>
              <a:cs typeface="Calibri"/>
            </a:endParaRPr>
          </a:p>
          <a:p>
            <a:endParaRPr lang="sv-SE">
              <a:solidFill>
                <a:srgbClr val="444444"/>
              </a:solidFill>
            </a:endParaRPr>
          </a:p>
          <a:p>
            <a:r>
              <a:rPr lang="sv-SE">
                <a:ea typeface="Calibri"/>
                <a:cs typeface="Calibri"/>
              </a:rPr>
              <a:t>Motsvarande hantering föreslås gälla också för de delar som ska redovisas separat i den utökade klimatdeklarationen (se bild 2:4).</a:t>
            </a:r>
          </a:p>
          <a:p>
            <a:endParaRPr lang="sv-SE">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20</a:t>
            </a:fld>
            <a:endParaRPr lang="sv-SE"/>
          </a:p>
        </p:txBody>
      </p:sp>
    </p:spTree>
    <p:extLst>
      <p:ext uri="{BB962C8B-B14F-4D97-AF65-F5344CB8AC3E}">
        <p14:creationId xmlns:p14="http://schemas.microsoft.com/office/powerpoint/2010/main" val="4007407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21</a:t>
            </a:fld>
            <a:endParaRPr lang="sv-SE"/>
          </a:p>
        </p:txBody>
      </p:sp>
    </p:spTree>
    <p:extLst>
      <p:ext uri="{BB962C8B-B14F-4D97-AF65-F5344CB8AC3E}">
        <p14:creationId xmlns:p14="http://schemas.microsoft.com/office/powerpoint/2010/main" val="214659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A315E0BC-A888-4706-8BF8-ED5A1643F82D}" type="slidenum">
              <a:rPr lang="sv-SE" smtClean="0"/>
              <a:t>2</a:t>
            </a:fld>
            <a:endParaRPr lang="sv-SE"/>
          </a:p>
        </p:txBody>
      </p:sp>
    </p:spTree>
    <p:extLst>
      <p:ext uri="{BB962C8B-B14F-4D97-AF65-F5344CB8AC3E}">
        <p14:creationId xmlns:p14="http://schemas.microsoft.com/office/powerpoint/2010/main" val="2083381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Bilden sammanfattar avgränsningar och beräkningsmetodik för den utökade klimatdeklarationen.</a:t>
            </a:r>
            <a:endParaRPr lang="en-US"/>
          </a:p>
          <a:p>
            <a:endParaRPr lang="sv-SE"/>
          </a:p>
          <a:p>
            <a:r>
              <a:rPr lang="sv-SE"/>
              <a:t>Redan i Boverkets rapport från 2020 föreslogs att klimatdeklarationen i ett kommande steg skulle utökas till att omfatta fler delar av livscykeln och alla byggdelar i byggnaden. Detta kvarstod också i Boverkets rapport 2023:20 med förslag på införande 2027. Samtidigt nämndes redan där att denna del skulle behöva anpassas efter det reviderade Energiprestandadirektivet som då ännu inte var beslutat. Denna del styrs i hög grad av vad som redan framgår av artikel 7(2) med tillhörande Bilaga i EPBD, samt inte minst av de detaljkrav som kommer att publiceras i en delegerad akt i december 2025. Det gäller exempelvis att en referensstudietid om 50 år ska användas.</a:t>
            </a:r>
            <a:endParaRPr lang="en-US"/>
          </a:p>
          <a:p>
            <a:endParaRPr lang="sv-SE"/>
          </a:p>
          <a:p>
            <a:r>
              <a:rPr lang="sv-SE"/>
              <a:t>Krav på utökad klimatdeklaration enligt EPBD ska införas i svensk lagstiftning senast 2028 och 2030 (beroende på byggnadsstorlek), och ett införande vid dessa tidpunkter är inriktningen från Boverket. Att utreda tidpunkten för introduktion av den utökade klimatdeklarationen har därmed inte varit en del av KTH/</a:t>
            </a:r>
            <a:r>
              <a:rPr lang="sv-SE" err="1"/>
              <a:t>WSP:s</a:t>
            </a:r>
            <a:r>
              <a:rPr lang="sv-SE"/>
              <a:t> uppdrag.</a:t>
            </a:r>
            <a:endParaRPr lang="en-US"/>
          </a:p>
          <a:p>
            <a:endParaRPr lang="sv-SE"/>
          </a:p>
          <a:p>
            <a:r>
              <a:rPr lang="sv-SE"/>
              <a:t>De utkast som hittills presenterats på den kommande delegerade akten pekar på att systemgräns för livscykelmoduler kommer att vara relativt omfattande, dvs. i linje med vad som föreslogs i Boverkets rapport 2023:20 eller till och med mer omfattande. Därmed finns inte anledning att i den svenska lagstiftningen kräva mer än minimikravet avseende systemgräns för livscykelmoduler. Bedömningen från Boverkets rapport 2023:20 kvarstår också, att klimatnyttan med att beräkna och beakta ytterligare delar av livscykeln, utöver byggskedet (modul A1-A5) i det svenska perspektivet, åtminstone sett i en kommande tioårsperiod, är begränsad och därför inte tillför effektiv styrning. </a:t>
            </a:r>
            <a:endParaRPr lang="en-US">
              <a:ea typeface="Calibri"/>
              <a:cs typeface="Calibri"/>
            </a:endParaRPr>
          </a:p>
          <a:p>
            <a:endParaRPr lang="sv-SE"/>
          </a:p>
          <a:p>
            <a:endParaRPr lang="en-US"/>
          </a:p>
        </p:txBody>
      </p:sp>
      <p:sp>
        <p:nvSpPr>
          <p:cNvPr id="4" name="Slide Number Placeholder 3"/>
          <p:cNvSpPr>
            <a:spLocks noGrp="1"/>
          </p:cNvSpPr>
          <p:nvPr>
            <p:ph type="sldNum" sz="quarter" idx="5"/>
          </p:nvPr>
        </p:nvSpPr>
        <p:spPr/>
        <p:txBody>
          <a:bodyPr/>
          <a:lstStyle/>
          <a:p>
            <a:fld id="{19702129-24FE-4746-9897-C7E55345F5DD}" type="slidenum">
              <a:rPr lang="sv-SE" smtClean="0"/>
              <a:t>22</a:t>
            </a:fld>
            <a:endParaRPr lang="sv-SE"/>
          </a:p>
        </p:txBody>
      </p:sp>
    </p:spTree>
    <p:extLst>
      <p:ext uri="{BB962C8B-B14F-4D97-AF65-F5344CB8AC3E}">
        <p14:creationId xmlns:p14="http://schemas.microsoft.com/office/powerpoint/2010/main" val="2689738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Beräkningsmetodiken i den utökade klimatdeklarationen ska först och främst följa det som föreskrivs i den kommande delegerade akten. För frågor som den delegerade akten lämnar öppen är inriktningen att i första hand följa Boverkets tidigare förslag som berör detta, i rapporterna från 2020 och 2023. 2024 genomfördes två FoU-projekt som syftade till att gå mot ytterligare detaljering och harmonisering av hur en klimatdeklaration för hel livscykel bör göras. Tills vidare föreslås att följa de föreslagna metodspecificeringarna som finns i dessa två rapporter.  </a:t>
            </a:r>
            <a:endParaRPr lang="en-US"/>
          </a:p>
        </p:txBody>
      </p:sp>
      <p:sp>
        <p:nvSpPr>
          <p:cNvPr id="4" name="Slide Number Placeholder 3"/>
          <p:cNvSpPr>
            <a:spLocks noGrp="1"/>
          </p:cNvSpPr>
          <p:nvPr>
            <p:ph type="sldNum" sz="quarter" idx="5"/>
          </p:nvPr>
        </p:nvSpPr>
        <p:spPr/>
        <p:txBody>
          <a:bodyPr/>
          <a:lstStyle/>
          <a:p>
            <a:fld id="{19702129-24FE-4746-9897-C7E55345F5DD}" type="slidenum">
              <a:rPr lang="sv-SE" smtClean="0"/>
              <a:t>23</a:t>
            </a:fld>
            <a:endParaRPr lang="sv-SE"/>
          </a:p>
        </p:txBody>
      </p:sp>
    </p:spTree>
    <p:extLst>
      <p:ext uri="{BB962C8B-B14F-4D97-AF65-F5344CB8AC3E}">
        <p14:creationId xmlns:p14="http://schemas.microsoft.com/office/powerpoint/2010/main" val="2796509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Baserat på det utkast till delegerad akt som hittills redovisats, föreslås ett par tillägg:</a:t>
            </a:r>
            <a:endParaRPr lang="en-US"/>
          </a:p>
          <a:p>
            <a:pPr marL="285750" indent="-285750">
              <a:buFont typeface="Arial"/>
              <a:buChar char="•"/>
            </a:pPr>
            <a:r>
              <a:rPr lang="sv-SE"/>
              <a:t>För modul B2 och B4 används decimalmetoden. Modul B2 Underhåll och Modul B4 Utbyte kommer sannolikt ingå enligt den kommande delegerade akten från EU-kommissionen. Om den delegerade akten inte närmare specificerar vilken detaljerad beräkningsmetod som ska användas vid beräkning av dessa moduler, behöver detta specificeras närmare i svensk lagstiftning. Det handlar om sättet att ta hänsyn till olika tekniska livslängder och underhållsintervall i beräkningarna, vilket historiskt gjorts på olika sätt av olika aktörer. Förslaget är att decimalmetoden används. Det stämmer överens med förslaget i Boverkets rapport från 2020, samt IVL:s beräkningsanvisningar och det nordiska projekt som såg över olika delar av beräkningsmetoden med syftet att gå mot allt mer harmonisering. Alternativet är att använda "heltalsmetoden" där avrundning till "hela" utbyten sker då en komponent har en livslängd som inte är jämnt delbar med referensstudietiden 50 år.</a:t>
            </a:r>
            <a:endParaRPr lang="sv-SE">
              <a:ea typeface="Calibri"/>
              <a:cs typeface="Calibri"/>
            </a:endParaRPr>
          </a:p>
          <a:p>
            <a:pPr marL="285750" indent="-285750">
              <a:buFont typeface="Arial"/>
              <a:buChar char="•"/>
            </a:pPr>
            <a:endParaRPr lang="sv-SE"/>
          </a:p>
          <a:p>
            <a:pPr marL="285750" indent="-285750">
              <a:buFont typeface="Arial"/>
              <a:buChar char="•"/>
            </a:pPr>
            <a:r>
              <a:rPr lang="sv-SE"/>
              <a:t>Historiskt sett har beräkningar av framtida scenarier för exempelvis energianvändning och utbyte av byggprodukter i livscykelanalyser vanligen baserats på dagens data om miljöpåverkan. Under senare år har detta förfarande blivit allt mer kritiserat, inte minst med tanke på byggnaders långa livslängd och de klimatmål som innebär att få fossila utsläpp bör kvarstå i mitten av seklet. Det har därför blivit allt vanligare att implementera klimatförbättringsscenarier för att beräkna framtida klimatpåverkan under referensstudietiden. I nuvarande utkast på delegerad akt uppges att det är upp till medlemsstaterna själva att bestämma om detta ska göras eller om statiska värden vid tidpunkten för deklarationen ska användas. Förslaget här är att tillämpa klimatförbättringsscenarier för relevanta moduler i skede B, C och D, vilket stämmer överens med det nordiska harmoniseringsprojekt som avslutades förra året och som också implementerats i IVL:s beräkningsanvisningar. Tills vidare föreslås att följa detta scenario och anvisningar. </a:t>
            </a:r>
            <a:endParaRPr lang="en-US"/>
          </a:p>
          <a:p>
            <a:endParaRPr lang="en-US"/>
          </a:p>
          <a:p>
            <a:r>
              <a:rPr lang="sv-SE"/>
              <a:t>Senaste utkast på delegerad akt från EU-kommissionen inbegriper krav på redovisning av modul B1 men då enbart utsläpp av klimatpåverkande köldmedier. Då remissinstanser som representerar betongindustrin under årens lopp återkommande tryckt på att </a:t>
            </a:r>
            <a:r>
              <a:rPr lang="sv-SE" err="1"/>
              <a:t>karbonatisering</a:t>
            </a:r>
            <a:r>
              <a:rPr lang="sv-SE"/>
              <a:t> av betong över livscykeln ska kunna redovisas, är det något som svensk lagstiftning skulle kunna lägga till, utöver minimikravet. Det är en reell kolsänka även om den för merparten av de byggnader som uppförs är liten. Det kan därför finnas intresse av att redovisa separat, på samma sätt som biogen </a:t>
            </a:r>
            <a:r>
              <a:rPr lang="sv-SE" err="1"/>
              <a:t>kollagring</a:t>
            </a:r>
            <a:r>
              <a:rPr lang="sv-SE"/>
              <a:t> i biobaserade, långlivade produkter (se senare bilder). Då schablonvärde kan användas för beräkningen behöver det inte innebära mycket av merarbete att också deklarera detta.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24</a:t>
            </a:fld>
            <a:endParaRPr lang="sv-SE"/>
          </a:p>
        </p:txBody>
      </p:sp>
    </p:spTree>
    <p:extLst>
      <p:ext uri="{BB962C8B-B14F-4D97-AF65-F5344CB8AC3E}">
        <p14:creationId xmlns:p14="http://schemas.microsoft.com/office/powerpoint/2010/main" val="2276448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25</a:t>
            </a:fld>
            <a:endParaRPr lang="sv-SE"/>
          </a:p>
        </p:txBody>
      </p:sp>
    </p:spTree>
    <p:extLst>
      <p:ext uri="{BB962C8B-B14F-4D97-AF65-F5344CB8AC3E}">
        <p14:creationId xmlns:p14="http://schemas.microsoft.com/office/powerpoint/2010/main" val="3306537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Uppdragets huvudfokus har legat på att åter igen se över vilken nivå gränsvärden bör läggas på och formerna för gränsvärden. Inom ramen för det har också indelningen av byggnadstyper setts över, referensvärden för olika byggnadstyper har uppdaterats och en analys av utvecklingen fram till 2030 har genomförts för att lägga en grund för förslagen till </a:t>
            </a:r>
            <a:r>
              <a:rPr lang="sv-SE" err="1"/>
              <a:t>gränsvärdesnivåer</a:t>
            </a:r>
            <a:r>
              <a:rPr lang="sv-SE"/>
              <a:t>.</a:t>
            </a:r>
            <a:endParaRPr lang="en-US"/>
          </a:p>
        </p:txBody>
      </p:sp>
      <p:sp>
        <p:nvSpPr>
          <p:cNvPr id="4" name="Slide Number Placeholder 3"/>
          <p:cNvSpPr>
            <a:spLocks noGrp="1"/>
          </p:cNvSpPr>
          <p:nvPr>
            <p:ph type="sldNum" sz="quarter" idx="5"/>
          </p:nvPr>
        </p:nvSpPr>
        <p:spPr/>
        <p:txBody>
          <a:bodyPr/>
          <a:lstStyle/>
          <a:p>
            <a:fld id="{19702129-24FE-4746-9897-C7E55345F5DD}" type="slidenum">
              <a:rPr lang="sv-SE" smtClean="0"/>
              <a:t>26</a:t>
            </a:fld>
            <a:endParaRPr lang="sv-SE"/>
          </a:p>
        </p:txBody>
      </p:sp>
    </p:spTree>
    <p:extLst>
      <p:ext uri="{BB962C8B-B14F-4D97-AF65-F5344CB8AC3E}">
        <p14:creationId xmlns:p14="http://schemas.microsoft.com/office/powerpoint/2010/main" val="1142721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Boverkets gränsvärdesrapport från 2023 föreslog införande av gränsvärden vid halvårsskiftet 2025. Detta är inte längre aktuellt och därmed görs ett omtag med att ta fram på lämpliga nivåer. Då utvecklingen går snabbt innebär det också en möjlighet att se över referensvärden och indelning i byggnadstyper som låg till grund för förslaget från Boverket 2023. </a:t>
            </a:r>
            <a:endParaRPr lang="en-US"/>
          </a:p>
          <a:p>
            <a:pPr algn="ctr"/>
            <a:endParaRPr lang="en-US"/>
          </a:p>
          <a:p>
            <a:r>
              <a:rPr lang="sv-SE"/>
              <a:t>Ett antal viktiga frågor avseende gränsvärden har inte varit föremål för utredning, utan ligger fast från Boverkets gränsvärdesrapport. Flera har nämnts tidigare men för tydlighets skull ska sägas att en utredningsförutsättning från Boverket också varit att gränsvärden införs 2030 vilket är den tidpunkt det senast ska ske enligt EPBD. Möjlighet finns att kommentera dessa utredningsförutsättningar i enkäten till hearingen.</a:t>
            </a:r>
          </a:p>
          <a:p>
            <a:endParaRPr lang="sv-SE"/>
          </a:p>
          <a:p>
            <a:r>
              <a:rPr lang="sv-SE"/>
              <a:t>De gränsvärden som ska tas fram ska enligt EPBD vara i linje med EU:s klimatmål.  Målet utgår från år 1990 och klimatpåverkan ska nå 55% minskning till 2030. EU-kommissionen har också föreslagit 90% minskning till 2040. Målformuleringarna innebär att det hade varit intressant att känna till klimatpåverkan från typiskt byggande år 1990. Detta är dock inte känt och har inte varit ett uppdrag att fördjupa i denna utredning. Istället valde Boverket att ge ett antagande om förväntad utveckling mellan 1990-2020 som utredningen kunde baseras på. Antagandet är att medianbyggnaden år 1990 antas motsvara 75-percentilen i klimatpåverkan år 2020, för de olika byggnadstyperna i Boverkets studie om referensvärden, länk: </a:t>
            </a:r>
            <a:r>
              <a:rPr lang="sv-SE" u="sng">
                <a:hlinkClick r:id="rId3"/>
              </a:rPr>
              <a:t>Referensvärdesstudien</a:t>
            </a:r>
            <a:r>
              <a:rPr lang="sv-SE"/>
              <a:t> .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27</a:t>
            </a:fld>
            <a:endParaRPr lang="sv-SE"/>
          </a:p>
        </p:txBody>
      </p:sp>
    </p:spTree>
    <p:extLst>
      <p:ext uri="{BB962C8B-B14F-4D97-AF65-F5344CB8AC3E}">
        <p14:creationId xmlns:p14="http://schemas.microsoft.com/office/powerpoint/2010/main" val="577455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Denna bild sammanfattar de avgränsningar och beräkningsmetodik som föreslås för gränsvärden. Bilden är en repetition av tidigare presenterade bilder.</a:t>
            </a:r>
            <a:endParaRPr lang="en-US"/>
          </a:p>
        </p:txBody>
      </p:sp>
      <p:sp>
        <p:nvSpPr>
          <p:cNvPr id="4" name="Slide Number Placeholder 3"/>
          <p:cNvSpPr>
            <a:spLocks noGrp="1"/>
          </p:cNvSpPr>
          <p:nvPr>
            <p:ph type="sldNum" sz="quarter" idx="5"/>
          </p:nvPr>
        </p:nvSpPr>
        <p:spPr/>
        <p:txBody>
          <a:bodyPr/>
          <a:lstStyle/>
          <a:p>
            <a:fld id="{19702129-24FE-4746-9897-C7E55345F5DD}" type="slidenum">
              <a:rPr lang="sv-SE" smtClean="0"/>
              <a:t>28</a:t>
            </a:fld>
            <a:endParaRPr lang="sv-SE"/>
          </a:p>
        </p:txBody>
      </p:sp>
    </p:spTree>
    <p:extLst>
      <p:ext uri="{BB962C8B-B14F-4D97-AF65-F5344CB8AC3E}">
        <p14:creationId xmlns:p14="http://schemas.microsoft.com/office/powerpoint/2010/main" val="569487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29</a:t>
            </a:fld>
            <a:endParaRPr lang="sv-SE"/>
          </a:p>
        </p:txBody>
      </p:sp>
    </p:spTree>
    <p:extLst>
      <p:ext uri="{BB962C8B-B14F-4D97-AF65-F5344CB8AC3E}">
        <p14:creationId xmlns:p14="http://schemas.microsoft.com/office/powerpoint/2010/main" val="1667831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Förslaget från 2023 innebar indelning av olika byggnadstyper i två grupper:</a:t>
            </a:r>
            <a:endParaRPr lang="en-US"/>
          </a:p>
          <a:p>
            <a:pPr marL="285750" indent="-285750">
              <a:buFont typeface="Symbol"/>
              <a:buChar char="•"/>
            </a:pPr>
            <a:r>
              <a:rPr lang="sv-SE"/>
              <a:t>Grupp 1: Relativt homogena byggnadstyper där robusta referensvärden finns. I denna grupp ingår småhus, flerbostadshus, kontorsbyggnader, skolor, förskolor och specialbostäder. </a:t>
            </a:r>
            <a:endParaRPr lang="en-US"/>
          </a:p>
          <a:p>
            <a:pPr marL="285750" indent="-285750">
              <a:buFont typeface="Symbol"/>
              <a:buChar char="•"/>
            </a:pPr>
            <a:r>
              <a:rPr lang="sv-SE"/>
              <a:t>Grupp 2: Övriga byggnader där robusta referensvärden saknas. </a:t>
            </a:r>
            <a:endParaRPr lang="en-US"/>
          </a:p>
          <a:p>
            <a:r>
              <a:rPr lang="sv-SE" err="1"/>
              <a:t>Gränsvärdesnivåer</a:t>
            </a:r>
            <a:r>
              <a:rPr lang="sv-SE"/>
              <a:t> sätts differentierat för de olika byggnadstyperna i grupp 1, med motivet att kunna justera gränsvärden på olika sätt framöver, baserat på olika funktionskrav och reduktionsmöjligheter.</a:t>
            </a:r>
            <a:endParaRPr lang="en-US"/>
          </a:p>
          <a:p>
            <a:endParaRPr lang="sv-SE"/>
          </a:p>
          <a:p>
            <a:r>
              <a:rPr lang="sv-SE"/>
              <a:t>En större översyn har gjorts som resulterat i några förändringar av detta tidigare förslag:</a:t>
            </a:r>
            <a:endParaRPr lang="en-US"/>
          </a:p>
          <a:p>
            <a:pPr marL="285750" indent="-285750">
              <a:buFont typeface="Arial"/>
              <a:buChar char="•"/>
            </a:pPr>
            <a:r>
              <a:rPr lang="sv-SE"/>
              <a:t>Fler byggnadstyper föreslås ingå i Grupp 1</a:t>
            </a:r>
            <a:endParaRPr lang="en-US"/>
          </a:p>
          <a:p>
            <a:r>
              <a:rPr lang="sv-SE"/>
              <a:t>Uppdelningen i grupp 1 och 2 lägger grunden för att kunna sätta olika </a:t>
            </a:r>
            <a:r>
              <a:rPr lang="sv-SE" err="1"/>
              <a:t>gränsvärdesnivåer</a:t>
            </a:r>
            <a:r>
              <a:rPr lang="sv-SE"/>
              <a:t>. För grupp 1 kan de då sättas mer i linje med klimatmålen då kunskapen om dessa byggnadstyper är högre vad gäller typiska nivåer och variation av klimatpåverkan. En central tanke var att antalet byggnadstyper i grupp 1 successivt kan fyllas på då mer robusta referensvärden utvecklas över tid. På så sätt kan successivt en större andel av de nya byggnader som uppförs vara föremål för gränsvärden som ligger mer i linje med uppställda klimatmål.</a:t>
            </a:r>
            <a:endParaRPr lang="en-US"/>
          </a:p>
          <a:p>
            <a:endParaRPr lang="sv-SE"/>
          </a:p>
          <a:p>
            <a:r>
              <a:rPr lang="sv-SE"/>
              <a:t>En byggnadstyp som hittills legat i grupp 2 som det byggs mycket av och som med förslaget från 2023 skulle få mycket generöst gränsvärde, är större hallbyggnader för till exempel logistik och handel. WSP har samlat sådana klimatberäkningar och tagit fram referensvärden som bedöms tillräckligt robusta för att grunda gränsvärden på. Byggnadstypen föreslås därför flyttas till Grupp 1.</a:t>
            </a:r>
            <a:endParaRPr lang="en-US"/>
          </a:p>
          <a:p>
            <a:endParaRPr lang="sv-SE"/>
          </a:p>
          <a:p>
            <a:r>
              <a:rPr lang="sv-SE"/>
              <a:t>Andra byggnadstyper, där diskussioner har förts om det är möjligt att flytta dessa till grupp 1 är sjukhus, hotell, kulturlokaler, vårdcentraler och idrottshallar. För dessa saknas i nuläget fortfarande tillräckliga underlag från nyuppförda byggnader i Sverige för att kunna föreslå robusta referensvärden. För några av dessa är bedömningen dock att de bör kunna föras till grupp 1 och tills vidare få samma </a:t>
            </a:r>
            <a:r>
              <a:rPr lang="sv-SE" err="1"/>
              <a:t>gränsvärdesnivå</a:t>
            </a:r>
            <a:r>
              <a:rPr lang="sv-SE"/>
              <a:t> som andra typer av lokalbyggnader. </a:t>
            </a:r>
            <a:endParaRPr lang="en-US"/>
          </a:p>
          <a:p>
            <a:endParaRPr lang="sv-SE"/>
          </a:p>
          <a:p>
            <a:r>
              <a:rPr lang="sv-SE"/>
              <a:t>Motiveringen är att de utifrån funktionella och utformningsmässiga förutsättningar kan antas ligga på likartade nivåer, samt att detta synliggjorts i referensvärdesstudier i andra nordiska länder. Därmed föreslås byggnader för logi och restaurang kategoriseras med specialbostäder då likheten är stor med mindre boendeenheter än i ett flerbostadshus. De beräkningar som gjorts i Sverige visar på liknande klimatpåverkan. Vårdcentraler och liknande lokalbyggnader för primärvård kategoriseras utifrån likartade motiv med kontorsbyggnader. Gruppering på detta sätt föreslås för närvarande också för det finska regelverket.</a:t>
            </a:r>
            <a:endParaRPr lang="en-US"/>
          </a:p>
          <a:p>
            <a:endParaRPr lang="sv-SE"/>
          </a:p>
          <a:p>
            <a:pPr marL="285750" indent="-285750">
              <a:buFont typeface="Arial"/>
              <a:buChar char="•"/>
            </a:pPr>
            <a:r>
              <a:rPr lang="sv-SE"/>
              <a:t>Småhus föreslås delas upp i två undergrupper</a:t>
            </a:r>
            <a:endParaRPr lang="en-US"/>
          </a:p>
          <a:p>
            <a:r>
              <a:rPr lang="sv-SE"/>
              <a:t>Remissynpunkter på Boverket 2023:20 inkom om möjligheter för vissa typer av småhus att klara gränsvärden. Dels kan mindre småhus ha svårare att klara gränsvärdena, på grund av mindre bruttoarea som hela klimatskärmen samt klimatdrivande inre delar som kök och badrum slås ut på. Det riskerar att driva en utveckling mot allt större småhus vilket generellt leder till ökad klimatpåverkan i totala termer. Därmed föreslås två undergrupper som föreslås följa det förslag på uppdelning av småhus i energidelen av EPBD.</a:t>
            </a:r>
            <a:endParaRPr lang="en-US"/>
          </a:p>
          <a:p>
            <a:endParaRPr lang="sv-SE"/>
          </a:p>
          <a:p>
            <a:r>
              <a:rPr lang="sv-SE"/>
              <a:t>En annan remissynpunkt på Boverkets rapport 2023:20 var att småhus med tegel/putsfasad har högre klimatpåverkan än småhus med träfasad. En sådan utformning, som också eventuellt skulle kunna utgöra ett plankrav, skulle därmed riskera att omöjliggöra att nå ett snävt satt gränsvärde. Ingen ytterligare sådan differentiering baserat på denna byggnadsegenskap föreslås dock. Se vidare motivering i senare bild. </a:t>
            </a:r>
            <a:endParaRPr lang="en-US"/>
          </a:p>
          <a:p>
            <a:endParaRPr lang="sv-SE"/>
          </a:p>
          <a:p>
            <a:pPr marL="285750" indent="-285750">
              <a:buFont typeface="Arial"/>
              <a:buChar char="•"/>
            </a:pPr>
            <a:r>
              <a:rPr lang="sv-SE"/>
              <a:t>Skolor och förskolor slås ihop till den nya kategorin Utbildningslokaler</a:t>
            </a:r>
            <a:endParaRPr lang="en-US"/>
          </a:p>
          <a:p>
            <a:r>
              <a:rPr lang="sv-SE"/>
              <a:t>En översyn har gjorts av de referensvärden som fanns för </a:t>
            </a:r>
            <a:r>
              <a:rPr lang="sv-SE" err="1"/>
              <a:t>förskolebyggnader</a:t>
            </a:r>
            <a:r>
              <a:rPr lang="sv-SE"/>
              <a:t>, bland annat baserat på remissynpunkt på Boverkets rapport 2023:20. Synpunkten handlade om att referensvärdet för </a:t>
            </a:r>
            <a:r>
              <a:rPr lang="sv-SE" err="1"/>
              <a:t>förskolebyggnader</a:t>
            </a:r>
            <a:r>
              <a:rPr lang="sv-SE"/>
              <a:t> från </a:t>
            </a:r>
            <a:r>
              <a:rPr lang="sv-SE">
                <a:solidFill>
                  <a:srgbClr val="0000FF"/>
                </a:solidFill>
                <a:hlinkClick r:id="rId3"/>
              </a:rPr>
              <a:t>Referensvärdesstudien</a:t>
            </a:r>
            <a:r>
              <a:rPr lang="sv-SE"/>
              <a:t> låg tydligt lägre än de klimatberäkningar aktören själv senare gjort i senare skede av byggprocessen för samma </a:t>
            </a:r>
            <a:r>
              <a:rPr lang="sv-SE" err="1"/>
              <a:t>förskolebyggnader</a:t>
            </a:r>
            <a:r>
              <a:rPr lang="sv-SE"/>
              <a:t>. Dessutom har ytterligare underlag med klimatberäkningar för </a:t>
            </a:r>
            <a:r>
              <a:rPr lang="sv-SE" err="1"/>
              <a:t>förskolebyggnader</a:t>
            </a:r>
            <a:r>
              <a:rPr lang="sv-SE"/>
              <a:t> samlats in och sammanställts. Därmed har referensvärdena uppdaterats jämfört med referensvärdesstudien och ligger därmed högre än tidigare. Då nivån är i linje med skolbyggnader, föreslås istället att slå ihop dessa två grupper till Utbildningslokaler. Finland har också en sådan indelning i sitt förslag till regelverk.</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30</a:t>
            </a:fld>
            <a:endParaRPr lang="sv-SE"/>
          </a:p>
        </p:txBody>
      </p:sp>
    </p:spTree>
    <p:extLst>
      <p:ext uri="{BB962C8B-B14F-4D97-AF65-F5344CB8AC3E}">
        <p14:creationId xmlns:p14="http://schemas.microsoft.com/office/powerpoint/2010/main" val="1331901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I Boverket 2023:20 föreslogs att gränsvärden för byggnader i Grupp 1 respektive Grupp 2 sätts på följande sätt: </a:t>
            </a:r>
            <a:endParaRPr lang="en-US"/>
          </a:p>
          <a:p>
            <a:r>
              <a:rPr lang="sv-SE" b="1"/>
              <a:t>Grupp 1:</a:t>
            </a:r>
            <a:r>
              <a:rPr lang="sv-SE"/>
              <a:t> För denna grupp, exklusive småhus, införs ett gränsvärde som motsvarar mediannivån för byggnadstypens referensvärde. För småhus införs istället ett gränsvärde som motsvarar 75-percentilen för småhus i referensvärdesstudien.</a:t>
            </a:r>
            <a:endParaRPr lang="en-US"/>
          </a:p>
          <a:p>
            <a:endParaRPr lang="en-US"/>
          </a:p>
          <a:p>
            <a:r>
              <a:rPr lang="sv-SE" b="1"/>
              <a:t>Grupp 2:</a:t>
            </a:r>
            <a:r>
              <a:rPr lang="sv-SE"/>
              <a:t> För denna grupp införs ett gemensamt gränsvärde som motsvarar 75-percentilen för flerbostadshus i studien om referensvärden</a:t>
            </a:r>
            <a:endParaRPr lang="en-US"/>
          </a:p>
          <a:p>
            <a:endParaRPr lang="en-US"/>
          </a:p>
          <a:p>
            <a:r>
              <a:rPr lang="sv-SE"/>
              <a:t>I princip står detta förslag fast, men i utredningsarbetet har alltså referensvärdena som ska ligga till grund för att sätta </a:t>
            </a:r>
            <a:r>
              <a:rPr lang="sv-SE" err="1"/>
              <a:t>gränsvärdesnivåer</a:t>
            </a:r>
            <a:r>
              <a:rPr lang="sv-SE"/>
              <a:t> uppdaterats (se nästa bild).</a:t>
            </a:r>
            <a:endParaRPr lang="en-US"/>
          </a:p>
          <a:p>
            <a:endParaRPr lang="en-US"/>
          </a:p>
          <a:p>
            <a:r>
              <a:rPr lang="sv-SE"/>
              <a:t>Uppdateringen av referensvärden visar att nuvarande värden för kontorsbyggnader, utbildningslokaler och specialbostäder ligger mycket nära varandra. För att förenkla, kan samma </a:t>
            </a:r>
            <a:r>
              <a:rPr lang="sv-SE" err="1"/>
              <a:t>gränsvärdesnivå</a:t>
            </a:r>
            <a:r>
              <a:rPr lang="sv-SE"/>
              <a:t> väljas vid introduktion för samtliga dessa byggnadstyper (Alternativ 2). Det gör att antalet gränsvärden blir färre. Även om samma nivå på gränsvärden introduceras för samtliga dessa byggnadstyper, finns möjlighet att differentiera gränsvärden vid kommande revideringar, baserat på en uppdaterad bild av utvecklingen.</a:t>
            </a:r>
            <a:endParaRPr lang="en-US"/>
          </a:p>
          <a:p>
            <a:endParaRPr lang="sv-SE"/>
          </a:p>
          <a:p>
            <a:r>
              <a:rPr lang="sv-SE"/>
              <a:t>Alternativ 1 följer istället principen i Boverkets rapport 2023:20 att låta rådande referensvärden för enskilda byggnadstyper ligga till grund för den nivå som gränsvärden introduceras på.</a:t>
            </a:r>
            <a:endParaRPr lang="en-US"/>
          </a:p>
          <a:p>
            <a:r>
              <a:rPr lang="sv-SE"/>
              <a:t>I Danmark som införde gränsvärden 2023, har gränsvärden tidigare inte varit differentierade alls för olika byggnadstyper. Även i andra länder har inte differentiering i så många olika kategorier förekommit. Danmark inför nu dock differentierade gränsvärden, men i få kategorier.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31</a:t>
            </a:fld>
            <a:endParaRPr lang="sv-SE"/>
          </a:p>
        </p:txBody>
      </p:sp>
    </p:spTree>
    <p:extLst>
      <p:ext uri="{BB962C8B-B14F-4D97-AF65-F5344CB8AC3E}">
        <p14:creationId xmlns:p14="http://schemas.microsoft.com/office/powerpoint/2010/main" val="3758788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Detta är huvudfrågorna som WSP och KTH utreder åt Boverket, och som kommer att</a:t>
            </a:r>
          </a:p>
          <a:p>
            <a:r>
              <a:rPr lang="sv-SE"/>
              <a:t>diskuteras vid denna hearing. I synnerhet läggs stor tyngdpunkt läggas på den första frågan. </a:t>
            </a:r>
          </a:p>
          <a:p>
            <a:endParaRPr lang="sv-SE"/>
          </a:p>
          <a:p>
            <a:r>
              <a:rPr lang="sv-SE"/>
              <a:t>För flera av frågorna har utredningsarbetet handlat om att se över Boverkets tidigare förslag ifall det finns behov av ändringar med anledning av revideringen av Energiprestandadirektivet (EPBD) och det förväntade innehållet i den delegerade akten. Vid denna översyn har också remisskommentarer på Boverkets rapport med förslag på gränsvärden (Boverket 2023:20) beaktats.</a:t>
            </a:r>
            <a:endParaRPr lang="sv-SE">
              <a:solidFill>
                <a:srgbClr val="D13438"/>
              </a:solidFill>
            </a:endParaRPr>
          </a:p>
          <a:p>
            <a:endParaRPr lang="sv-SE"/>
          </a:p>
          <a:p>
            <a:r>
              <a:rPr lang="sv-SE"/>
              <a:t>I uppdraget ingår också att utreda vad som kan vara ett lämpligt klassningssystem för redovisning i byggdelar i klimatdeklarationen samt att lämna visst underlag för utveckling av Boverkets tillsyn. Detta kommer dock inte att redovisas eller diskuteras närmare vid denna hearing, utan informeras bara kortfattat om.</a:t>
            </a:r>
          </a:p>
          <a:p>
            <a:endParaRPr lang="sv-SE">
              <a:ea typeface="Calibri"/>
              <a:cs typeface="Calibri"/>
            </a:endParaRPr>
          </a:p>
        </p:txBody>
      </p:sp>
      <p:sp>
        <p:nvSpPr>
          <p:cNvPr id="4" name="Slide Number Placeholder 3"/>
          <p:cNvSpPr>
            <a:spLocks noGrp="1"/>
          </p:cNvSpPr>
          <p:nvPr>
            <p:ph type="sldNum" sz="quarter" idx="10"/>
          </p:nvPr>
        </p:nvSpPr>
        <p:spPr/>
        <p:txBody>
          <a:bodyPr/>
          <a:lstStyle/>
          <a:p>
            <a:fld id="{A315E0BC-A888-4706-8BF8-ED5A1643F82D}" type="slidenum">
              <a:rPr lang="sv-SE" smtClean="0"/>
              <a:t>3</a:t>
            </a:fld>
            <a:endParaRPr lang="sv-SE"/>
          </a:p>
        </p:txBody>
      </p:sp>
    </p:spTree>
    <p:extLst>
      <p:ext uri="{BB962C8B-B14F-4D97-AF65-F5344CB8AC3E}">
        <p14:creationId xmlns:p14="http://schemas.microsoft.com/office/powerpoint/2010/main" val="2827613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Utöver uppdateringen av referensvärden för utbildningslokaler, har referensvärdena från referensvärdesstudien också justerats nedåt något genom att ta bort fast utrustning från de tidigare referensvärdena. Anledningen till det är att Boverket i rapporten 2023:20 föreslog att fast utrustning skulle exkluderas från klimatdeklarationen.</a:t>
            </a:r>
            <a:endParaRPr lang="en-US"/>
          </a:p>
          <a:p>
            <a:endParaRPr lang="sv-SE"/>
          </a:p>
          <a:p>
            <a:r>
              <a:rPr lang="sv-SE"/>
              <a:t>Här redovisas uppdaterade referensvärdesnivåer som de två olika förslagen på differentiering av gränsvärden baseras på.</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32</a:t>
            </a:fld>
            <a:endParaRPr lang="sv-SE"/>
          </a:p>
        </p:txBody>
      </p:sp>
    </p:spTree>
    <p:extLst>
      <p:ext uri="{BB962C8B-B14F-4D97-AF65-F5344CB8AC3E}">
        <p14:creationId xmlns:p14="http://schemas.microsoft.com/office/powerpoint/2010/main" val="3194810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33</a:t>
            </a:fld>
            <a:endParaRPr lang="sv-SE"/>
          </a:p>
        </p:txBody>
      </p:sp>
    </p:spTree>
    <p:extLst>
      <p:ext uri="{BB962C8B-B14F-4D97-AF65-F5344CB8AC3E}">
        <p14:creationId xmlns:p14="http://schemas.microsoft.com/office/powerpoint/2010/main" val="465061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Målet med gränsvärden är att identifiera en nivå som är kostnadseffektiv, samtidigt som den driver på utvecklingen mot minskad klimatpåverkan. Hur skarpt ett gränsvärde kan sättas, beror på hur stor klimatpåverkan ”standardbyggandet” har år 2030 då det avgör hur stor ansträngning som krävs för att uppnå gränsvärdet. </a:t>
            </a:r>
            <a:endParaRPr lang="en-US"/>
          </a:p>
          <a:p>
            <a:endParaRPr lang="sv-SE"/>
          </a:p>
          <a:p>
            <a:r>
              <a:rPr lang="sv-SE"/>
              <a:t>De referensvärden som redovisades tidigare speglar uppförandet av byggnader år 2020. Denna utredning har därför gjort ett försök att kartlägga faktorer som påverkar utvecklingen av klimatpåverkan för byggandet, mellan 2020 och 2030. </a:t>
            </a:r>
            <a:endParaRPr lang="en-US"/>
          </a:p>
          <a:p>
            <a:r>
              <a:rPr lang="sv-SE"/>
              <a:t>Flera faktorer påverkar utvecklingen mellan 2020 och 2030. Tre av de viktigaste är:</a:t>
            </a:r>
            <a:endParaRPr lang="en-US"/>
          </a:p>
          <a:p>
            <a:pPr marL="285750" indent="-285750">
              <a:buFont typeface="Arial"/>
              <a:buChar char="•"/>
            </a:pPr>
            <a:r>
              <a:rPr lang="sv-SE"/>
              <a:t>Förändringen i klimatpåverkan från produktion av byggprodukter fram till 2030</a:t>
            </a:r>
            <a:endParaRPr lang="en-US"/>
          </a:p>
          <a:p>
            <a:pPr marL="285750" indent="-285750">
              <a:buFont typeface="Arial"/>
              <a:buChar char="•"/>
            </a:pPr>
            <a:r>
              <a:rPr lang="sv-SE"/>
              <a:t>Kravställningar på maximal klimatpåverkan för byggnader som uppförs fram till 2030, det vill säga  frivilliga klimatkrav (andra än de som kommer i lagstiftningen).</a:t>
            </a:r>
            <a:endParaRPr lang="en-US"/>
          </a:p>
          <a:p>
            <a:pPr marL="285750" indent="-285750">
              <a:buFont typeface="Arial"/>
              <a:buChar char="•"/>
            </a:pPr>
            <a:r>
              <a:rPr lang="sv-SE"/>
              <a:t>Förändringarna i EU:s system för handel med utsläppsrätter.</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34</a:t>
            </a:fld>
            <a:endParaRPr lang="sv-SE"/>
          </a:p>
        </p:txBody>
      </p:sp>
    </p:spTree>
    <p:extLst>
      <p:ext uri="{BB962C8B-B14F-4D97-AF65-F5344CB8AC3E}">
        <p14:creationId xmlns:p14="http://schemas.microsoft.com/office/powerpoint/2010/main" val="3808861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04F4F-67CC-E5EF-F4E7-DAF8B4A270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C382A-7E27-6336-5FA2-DA6A5D5FB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AE84F2-F702-BE83-1F87-0AA88F367160}"/>
              </a:ext>
            </a:extLst>
          </p:cNvPr>
          <p:cNvSpPr>
            <a:spLocks noGrp="1"/>
          </p:cNvSpPr>
          <p:nvPr>
            <p:ph type="body" idx="1"/>
          </p:nvPr>
        </p:nvSpPr>
        <p:spPr/>
        <p:txBody>
          <a:bodyPr/>
          <a:lstStyle/>
          <a:p>
            <a:r>
              <a:rPr lang="sv-SE"/>
              <a:t>Baserat på vår analys föreslås en så kallad konservativt antagen utveckling av reduktionen i klimatpåverkan. Reduktionen på 25% som förväntas ske mellan 2020-2030 , utan att gränsvärden införs, bygger bland annat på en kartläggning av de dominerande materialen som används inom uppförande av byggnader i Sverige och dess klimatpåverkan. Uppskattningen baseras på statistiksökning samt dialoger med experter och företrädare för de olika dominerande </a:t>
            </a:r>
            <a:r>
              <a:rPr lang="sv-SE" err="1"/>
              <a:t>materialgrupperna</a:t>
            </a:r>
            <a:r>
              <a:rPr lang="sv-SE"/>
              <a:t> betong, stål, isolering och gips. För resterande material samt för modul A5 energi har utsläpp förknippade med elproduktion i Europa använts som närmevärde för den förväntade förflyttningen utan gränsvärden. </a:t>
            </a:r>
            <a:endParaRPr lang="en-US"/>
          </a:p>
          <a:p>
            <a:endParaRPr lang="sv-SE"/>
          </a:p>
          <a:p>
            <a:r>
              <a:rPr lang="sv-SE"/>
              <a:t>Genom att ansätta de förväntade reduktionsnivåerna på respektive materialresurs samt A5 energi för byggnaderna i </a:t>
            </a:r>
            <a:r>
              <a:rPr lang="sv-SE">
                <a:solidFill>
                  <a:srgbClr val="0000FF"/>
                </a:solidFill>
                <a:hlinkClick r:id="rId3"/>
              </a:rPr>
              <a:t>Referensvärdesstudien</a:t>
            </a:r>
            <a:r>
              <a:rPr lang="sv-SE"/>
              <a:t>, sågs en reduktion på i medeltal 25% från de ca 70 byggnaderna. Variationen var låg både mellan byggnaderna och byggnadstyperna. </a:t>
            </a:r>
            <a:r>
              <a:rPr lang="sv-SE" b="1"/>
              <a:t>Detta innebär alltså att motsvarande byggnader i referensvärdesstudien 2020, om de byggdes 2030, skulle ligga på 25% lägre värden, utan att några åtgärder vidtagits alls av byggaktörerna. </a:t>
            </a:r>
            <a:r>
              <a:rPr lang="sv-SE"/>
              <a:t>Det bör nämnas att i detta antagande har ingen potential för minskad klimatpåverkan genom materialval och optimerade mängder av materialen inkluderats, vilket troligen är en av de mest kostnadseffektiva åtgärderna. Därför ska antagandet betraktas som konservativt och sannolikt kommer reduktionsnivån ligga högre än 25% år 2030 jämfört med 2020.</a:t>
            </a:r>
            <a:endParaRPr lang="sv-SE">
              <a:ea typeface="Calibri"/>
              <a:cs typeface="Calibri"/>
            </a:endParaRPr>
          </a:p>
          <a:p>
            <a:r>
              <a:rPr lang="sv-SE"/>
              <a:t>Underlag för antagandena redovisas i nästa bild. </a:t>
            </a:r>
            <a:endParaRPr lang="sv-SE">
              <a:ea typeface="Calibri"/>
              <a:cs typeface="Calibri"/>
            </a:endParaRPr>
          </a:p>
          <a:p>
            <a:endParaRPr lang="sv-SE"/>
          </a:p>
          <a:p>
            <a:r>
              <a:rPr lang="sv-SE"/>
              <a:t>I figuren redovisas den konservativt antagna utvecklingen fram till 2035. Om CCS (</a:t>
            </a:r>
            <a:r>
              <a:rPr lang="sv-SE" err="1"/>
              <a:t>carbon</a:t>
            </a:r>
            <a:r>
              <a:rPr lang="sv-SE"/>
              <a:t> </a:t>
            </a:r>
            <a:r>
              <a:rPr lang="sv-SE" err="1"/>
              <a:t>capture</a:t>
            </a:r>
            <a:r>
              <a:rPr lang="sv-SE"/>
              <a:t> and </a:t>
            </a:r>
            <a:r>
              <a:rPr lang="sv-SE" err="1"/>
              <a:t>storage</a:t>
            </a:r>
            <a:r>
              <a:rPr lang="sv-SE"/>
              <a:t>) blir verklighet i Slites cementindustri, vilket i så fall förväntas introduceras ungefär 2030, kommer reduktionen mellan 2030 och 2035 vara betydligt högre.</a:t>
            </a:r>
          </a:p>
          <a:p>
            <a:endParaRPr lang="sv-SE">
              <a:ea typeface="Calibri"/>
              <a:cs typeface="Calibri"/>
            </a:endParaRPr>
          </a:p>
        </p:txBody>
      </p:sp>
      <p:sp>
        <p:nvSpPr>
          <p:cNvPr id="4" name="Slide Number Placeholder 3">
            <a:extLst>
              <a:ext uri="{FF2B5EF4-FFF2-40B4-BE49-F238E27FC236}">
                <a16:creationId xmlns:a16="http://schemas.microsoft.com/office/drawing/2014/main" id="{2442A340-4198-4517-0D22-2D6DEB2EAC31}"/>
              </a:ext>
            </a:extLst>
          </p:cNvPr>
          <p:cNvSpPr>
            <a:spLocks noGrp="1"/>
          </p:cNvSpPr>
          <p:nvPr>
            <p:ph type="sldNum" sz="quarter" idx="10"/>
          </p:nvPr>
        </p:nvSpPr>
        <p:spPr/>
        <p:txBody>
          <a:bodyPr/>
          <a:lstStyle/>
          <a:p>
            <a:fld id="{19702129-24FE-4746-9897-C7E55345F5DD}" type="slidenum">
              <a:rPr lang="sv-SE" smtClean="0"/>
              <a:t>35</a:t>
            </a:fld>
            <a:endParaRPr lang="sv-SE"/>
          </a:p>
        </p:txBody>
      </p:sp>
    </p:spTree>
    <p:extLst>
      <p:ext uri="{BB962C8B-B14F-4D97-AF65-F5344CB8AC3E}">
        <p14:creationId xmlns:p14="http://schemas.microsoft.com/office/powerpoint/2010/main" val="3824041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ea typeface="Calibri"/>
                <a:cs typeface="Calibri"/>
              </a:rPr>
              <a:t>Antaganden om 25 % reduktion bygger på uppskattningar av effekterna av redan beslutade investeringar hos materialleverantörerna, dvs inte på deras mål eller visioner om minskad klimatpåverkan. Observera att i detta antagande har enbart minskad klimatpåverkan från byggmaterialen inkluderats. Inga åtgärder kopplade till minskad klimatpåverkan genom designval, utbyte av material eller optimering av mängder har inkluderats i detta antagande. Dessa åtgärder är ofta de mest kostnadseffektiva, men kräver ofta mer kunskap från byggherre, designteam och entreprenör.</a:t>
            </a:r>
          </a:p>
        </p:txBody>
      </p:sp>
      <p:sp>
        <p:nvSpPr>
          <p:cNvPr id="4" name="Slide Number Placeholder 3"/>
          <p:cNvSpPr>
            <a:spLocks noGrp="1"/>
          </p:cNvSpPr>
          <p:nvPr>
            <p:ph type="sldNum" sz="quarter" idx="10"/>
          </p:nvPr>
        </p:nvSpPr>
        <p:spPr/>
        <p:txBody>
          <a:bodyPr/>
          <a:lstStyle/>
          <a:p>
            <a:fld id="{19702129-24FE-4746-9897-C7E55345F5DD}" type="slidenum">
              <a:rPr lang="sv-SE" smtClean="0"/>
              <a:t>36</a:t>
            </a:fld>
            <a:endParaRPr lang="sv-SE"/>
          </a:p>
        </p:txBody>
      </p:sp>
    </p:spTree>
    <p:extLst>
      <p:ext uri="{BB962C8B-B14F-4D97-AF65-F5344CB8AC3E}">
        <p14:creationId xmlns:p14="http://schemas.microsoft.com/office/powerpoint/2010/main" val="16018674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Redan idag omfattas en stor del av de byggnader som uppförs av någon typ av klimatprestandakrav, antingen genom byggaktörers eller entreprenörers egna målsättningar för sin nyproduktion av byggnader eller genom kravställande från byggaktörer. Merparten av dessa kravställningar siktar på en halvering av klimatpåverkan mellan 2020 och 2030. </a:t>
            </a:r>
            <a:endParaRPr lang="en-US"/>
          </a:p>
          <a:p>
            <a:endParaRPr lang="sv-SE"/>
          </a:p>
          <a:p>
            <a:r>
              <a:rPr lang="sv-SE"/>
              <a:t>Allmännyttan har ett klimatinitiativ där klimatpåverkan från nyproduktion, ska vara maximalt 140 kg CO2e/m2 BTA år 2035. Jämfört med medianvärdet för flerbostadshus år 2020 innebär detta en reduktion på ca 60 procent.</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37</a:t>
            </a:fld>
            <a:endParaRPr lang="sv-SE"/>
          </a:p>
        </p:txBody>
      </p:sp>
    </p:spTree>
    <p:extLst>
      <p:ext uri="{BB962C8B-B14F-4D97-AF65-F5344CB8AC3E}">
        <p14:creationId xmlns:p14="http://schemas.microsoft.com/office/powerpoint/2010/main" val="33896646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Bilden visar ett antal kommuner som ställer klimatkrav i markanvisningar, antingen för hela eller delar av sina nuvarande och kommande markanvisningar. Bilden synliggör att utvecklingen sedan Boverkets rapport 2023:20 gått snabbt med allt fler klimatkrav i upphandlingar samt markanvisningar, där vissa stora kommuner ställt krav på ca 50% lägre än referensvärdet 2020, och samtidigt aktivt arbetat för att stödja och också fått vinnare som är små och medelstora aktörer.   </a:t>
            </a:r>
            <a:endParaRPr lang="en-US"/>
          </a:p>
          <a:p>
            <a:r>
              <a:rPr lang="sv-SE"/>
              <a:t>Notera att nivån för Stockholm enbart är ett förslag och att frågan utreds just nu.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38</a:t>
            </a:fld>
            <a:endParaRPr lang="sv-SE"/>
          </a:p>
        </p:txBody>
      </p:sp>
    </p:spTree>
    <p:extLst>
      <p:ext uri="{BB962C8B-B14F-4D97-AF65-F5344CB8AC3E}">
        <p14:creationId xmlns:p14="http://schemas.microsoft.com/office/powerpoint/2010/main" val="1967147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En viktig drivkraft för minskad klimatpåverkan från byggmaterial är de förändringar som ska införas inom EU:s utsläppshandel, vilket förväntas leda till ökade kostnader för utsläppsrätterna. </a:t>
            </a:r>
            <a:endParaRPr lang="en-US"/>
          </a:p>
          <a:p>
            <a:r>
              <a:rPr lang="sv-SE"/>
              <a:t>Ida Karlsson, Chalmers, har gjort en analys av hur priserna för utsläppsrätter skulle kunna påverka kostnaden för byggmaterial framöver, se </a:t>
            </a:r>
            <a:r>
              <a:rPr lang="sv-SE" u="sng">
                <a:hlinkClick r:id="rId3"/>
              </a:rPr>
              <a:t>SBUF 14381 Vägledning upphandling på väg mot netto noll ny.pdf</a:t>
            </a:r>
            <a:r>
              <a:rPr lang="sv-SE"/>
              <a:t> </a:t>
            </a:r>
            <a:r>
              <a:rPr lang="sv-SE">
                <a:solidFill>
                  <a:srgbClr val="0000FF"/>
                </a:solidFill>
                <a:hlinkClick r:id="rId4"/>
              </a:rPr>
              <a:t>Bakgrundsrapport för SBUF-projekt 14381</a:t>
            </a:r>
            <a:r>
              <a:rPr lang="sv-SE"/>
              <a:t>. </a:t>
            </a:r>
            <a:endParaRPr lang="en-US"/>
          </a:p>
          <a:p>
            <a:endParaRPr lang="sv-SE"/>
          </a:p>
          <a:p>
            <a:r>
              <a:rPr lang="sv-SE"/>
              <a:t>Analysen har tagit med två parametrar: </a:t>
            </a:r>
            <a:endParaRPr lang="en-US">
              <a:ea typeface="Calibri"/>
              <a:cs typeface="Calibri"/>
            </a:endParaRPr>
          </a:p>
          <a:p>
            <a:pPr marL="285750" indent="-285750">
              <a:buFont typeface="Arial"/>
              <a:buChar char="•"/>
            </a:pPr>
            <a:r>
              <a:rPr lang="sv-SE"/>
              <a:t>Prisskillnad mellan dagens standardmaterial och kostnaden för utsläppsrätter. För utsläppsrätternas pris modelleras två scenarier: EU-ETS låg, som bygger på EU:s mest försiktiga scenario för prisutveckling och EU-ETS hög som bygger på Bloombergs scenario för prisutveckling. </a:t>
            </a:r>
            <a:endParaRPr lang="en-US"/>
          </a:p>
          <a:p>
            <a:pPr marL="285750" indent="-285750">
              <a:buFont typeface="Arial"/>
              <a:buChar char="•"/>
            </a:pPr>
            <a:r>
              <a:rPr lang="sv-SE"/>
              <a:t>Kostnadsskillnad mellan standardmaterial och material med lägre klimatpåverkan (dagens nivåer).</a:t>
            </a:r>
            <a:endParaRPr lang="en-US"/>
          </a:p>
          <a:p>
            <a:endParaRPr lang="sv-SE"/>
          </a:p>
          <a:p>
            <a:r>
              <a:rPr lang="sv-SE"/>
              <a:t>Här redovisas betong som exempel, där det blir tydligt att det idag kostar mer med betong med låg klimatpåverkan. Enligt analysen suddas skillnaderna i princip ut till år 2030. År 2035 visar analysen att kostnaderna är tydligt lägre för betong med låg klimatpåverkan.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39</a:t>
            </a:fld>
            <a:endParaRPr lang="sv-SE"/>
          </a:p>
        </p:txBody>
      </p:sp>
    </p:spTree>
    <p:extLst>
      <p:ext uri="{BB962C8B-B14F-4D97-AF65-F5344CB8AC3E}">
        <p14:creationId xmlns:p14="http://schemas.microsoft.com/office/powerpoint/2010/main" val="3225141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40</a:t>
            </a:fld>
            <a:endParaRPr lang="sv-SE"/>
          </a:p>
        </p:txBody>
      </p:sp>
    </p:spTree>
    <p:extLst>
      <p:ext uri="{BB962C8B-B14F-4D97-AF65-F5344CB8AC3E}">
        <p14:creationId xmlns:p14="http://schemas.microsoft.com/office/powerpoint/2010/main" val="2890943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Jämfört med Boverkets förslag från 2023 föreslås här tre alternativ för hur gränsvärden ska sättas då de introduceras 2030. Alternativen baseras på följande överordnade principer:</a:t>
            </a:r>
          </a:p>
          <a:p>
            <a:endParaRPr lang="sv-SE"/>
          </a:p>
          <a:p>
            <a:r>
              <a:rPr lang="sv-SE"/>
              <a:t>Alternativ 1 – I linje med EU:s klimatmål om 55% reduktion av växthusgaser till 2030, jämfört med 1990.</a:t>
            </a:r>
            <a:endParaRPr lang="sv-SE">
              <a:ea typeface="Calibri"/>
              <a:cs typeface="Calibri"/>
            </a:endParaRPr>
          </a:p>
          <a:p>
            <a:r>
              <a:rPr lang="sv-SE"/>
              <a:t>EU:s klimatmål gäller visserligen totala utsläpp och att översätta samma procentuella reduktion till byggnadsprojekt är en förenkling, men en möjlig princip att använda. Dock ska sägas att vissa sektorer kommer att behöva gå längre än så för att ge utrymme för emissioner i sektorer där omställningen går långsammare eller är svårare att kraftigt reducera, till exempel jordbrukssektorn. Byggprojekt bör i detta sammanhang kunna gå längre. </a:t>
            </a:r>
            <a:endParaRPr lang="sv-SE">
              <a:ea typeface="Calibri"/>
              <a:cs typeface="Calibri"/>
            </a:endParaRPr>
          </a:p>
          <a:p>
            <a:endParaRPr lang="sv-SE"/>
          </a:p>
          <a:p>
            <a:r>
              <a:rPr lang="sv-SE"/>
              <a:t>Det är viktigt att lagstiftaren signalerar en tydlig ambition med tanke på vetenskapssamhällets tydlighet i behovet av akut handling på klimatområdet. Å andra sidan utgör en lagstiftning som denna samhällets minimikrav, där byggaktörer samtidigt har alla möjligheter att gå längre än lagstiftningen. Det finns många sådana exempel idag.</a:t>
            </a:r>
            <a:endParaRPr lang="sv-SE">
              <a:ea typeface="Calibri"/>
              <a:cs typeface="Calibri"/>
            </a:endParaRPr>
          </a:p>
          <a:p>
            <a:endParaRPr lang="sv-SE"/>
          </a:p>
          <a:p>
            <a:r>
              <a:rPr lang="sv-SE"/>
              <a:t>Då kunskapen om utsläppsintensiteten från byggnader mellan år 1990 och 2020 inte är känd, har ett antagande gjorts för denna utveckling. Medianbyggnaden år 1990 antas motsvara 75-percentilen i klimatpåverkan år 2020, för de olika byggnadstyperna i Boverkets studie om referensvärden, </a:t>
            </a:r>
            <a:r>
              <a:rPr lang="sv-SE">
                <a:solidFill>
                  <a:srgbClr val="0000FF"/>
                </a:solidFill>
                <a:hlinkClick r:id="rId3"/>
              </a:rPr>
              <a:t>Referensvärdesstudien</a:t>
            </a:r>
            <a:r>
              <a:rPr lang="sv-SE"/>
              <a:t>. Detta betyder en relativt blygsam utveckling av minskad klimatpåverkan mellan 1990 och 2020 och är ett antagande som Boverket önskat använda som förutsättning.</a:t>
            </a:r>
            <a:endParaRPr lang="sv-SE">
              <a:ea typeface="Calibri"/>
              <a:cs typeface="Calibri"/>
            </a:endParaRPr>
          </a:p>
          <a:p>
            <a:endParaRPr lang="sv-SE"/>
          </a:p>
          <a:p>
            <a:r>
              <a:rPr lang="sv-SE"/>
              <a:t>Alternativ 2 - Nivå som inte bedöms driva kostnader 2030</a:t>
            </a:r>
            <a:endParaRPr lang="sv-SE">
              <a:ea typeface="Calibri" panose="020F0502020204030204"/>
              <a:cs typeface="Calibri" panose="020F0502020204030204"/>
            </a:endParaRPr>
          </a:p>
          <a:p>
            <a:r>
              <a:rPr lang="sv-SE"/>
              <a:t>Här avses kostnader för byggaktörer, en samhällsekonomisk konsekvensanalys är inte genomförd än. Nivån baseras på utredningsunderlag om den klimatreduktion som redan pågår och som kan förväntas till 2030 avseende produktion av bulkmaterialen för byggnader, tillräcklig tillgång av produkter med lägre klimatpåverkan 2030 och förväntad kostnadsbild utifrån dialoger med branschen. Se senare bilder som ligger till grund för denna bedömning.</a:t>
            </a:r>
            <a:endParaRPr lang="sv-SE">
              <a:ea typeface="Calibri"/>
              <a:cs typeface="Calibri"/>
            </a:endParaRPr>
          </a:p>
          <a:p>
            <a:endParaRPr lang="sv-SE"/>
          </a:p>
          <a:p>
            <a:r>
              <a:rPr lang="sv-SE"/>
              <a:t>Alternativ 3 - Förslag i Boverket 2023:20</a:t>
            </a:r>
            <a:endParaRPr lang="sv-SE">
              <a:ea typeface="Calibri" panose="020F0502020204030204"/>
              <a:cs typeface="Calibri" panose="020F0502020204030204"/>
            </a:endParaRPr>
          </a:p>
          <a:p>
            <a:r>
              <a:rPr lang="sv-SE"/>
              <a:t>Detta alternativ följer Boverkets rapport 2023:20 om förslag på </a:t>
            </a:r>
            <a:r>
              <a:rPr lang="sv-SE" err="1"/>
              <a:t>gränsvärdesnivåer</a:t>
            </a:r>
            <a:r>
              <a:rPr lang="sv-SE"/>
              <a:t> 2030. En fundering kan vara ifall det faktum att gränsvärden inte introduceras 2025 gör att en del aktörer halkar efter och då skulle kunna ha svårare att nå denna nivå 2030. Samtidigt tyder den stora aktiviteten i branschen och den mycket snabba utvecklingen med byggaktörer som redan idag ställer krav på gränsvärden som ligger betydligt lägre än detta, på att detta förslag riskerar till att inte bidra till incitament för förbättringar. Till det kan läggas att ett stort antal remissynpunkter inkom på rapporten 2023:20 om att föreslagna </a:t>
            </a:r>
            <a:r>
              <a:rPr lang="sv-SE" err="1"/>
              <a:t>gränsvärdesnivåer</a:t>
            </a:r>
            <a:r>
              <a:rPr lang="sv-SE"/>
              <a:t> var för </a:t>
            </a:r>
            <a:r>
              <a:rPr lang="sv-SE" err="1"/>
              <a:t>oambitiösa</a:t>
            </a:r>
            <a:r>
              <a:rPr lang="sv-SE"/>
              <a:t> till att ge tillräckliga incitament för förbättringar. </a:t>
            </a:r>
            <a:endParaRPr lang="sv-SE">
              <a:ea typeface="Calibri"/>
              <a:cs typeface="Calibri"/>
            </a:endParaRPr>
          </a:p>
          <a:p>
            <a:endParaRPr lang="sv-SE">
              <a:ea typeface="Calibri"/>
              <a:cs typeface="Calibri"/>
            </a:endParaRPr>
          </a:p>
        </p:txBody>
      </p:sp>
      <p:sp>
        <p:nvSpPr>
          <p:cNvPr id="4" name="Slide Number Placeholder 3"/>
          <p:cNvSpPr>
            <a:spLocks noGrp="1"/>
          </p:cNvSpPr>
          <p:nvPr>
            <p:ph type="sldNum" sz="quarter" idx="10"/>
          </p:nvPr>
        </p:nvSpPr>
        <p:spPr/>
        <p:txBody>
          <a:bodyPr/>
          <a:lstStyle/>
          <a:p>
            <a:fld id="{19702129-24FE-4746-9897-C7E55345F5DD}" type="slidenum">
              <a:rPr lang="sv-SE" smtClean="0"/>
              <a:t>41</a:t>
            </a:fld>
            <a:endParaRPr lang="sv-SE"/>
          </a:p>
        </p:txBody>
      </p:sp>
    </p:spTree>
    <p:extLst>
      <p:ext uri="{BB962C8B-B14F-4D97-AF65-F5344CB8AC3E}">
        <p14:creationId xmlns:p14="http://schemas.microsoft.com/office/powerpoint/2010/main" val="3229895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Centrala utgångspunkter för uppdraget är Boverkets förslag till införande av gränsvärden (Boverket, 2023:20) samt utveckling av regler om klimatdeklaration av byggnader (Boverket, 2020). Detta innebär bland annat att merparten av de förslag som lämnades i Boverket, 2023:20 ligger fast och har inte varit föremål för utredning i KTH/</a:t>
            </a:r>
            <a:r>
              <a:rPr lang="sv-SE" err="1"/>
              <a:t>WSP:s</a:t>
            </a:r>
            <a:r>
              <a:rPr lang="sv-SE"/>
              <a:t> uppdrag. Detta specificeras under kommande rubriker. </a:t>
            </a:r>
            <a:endParaRPr lang="en-US"/>
          </a:p>
          <a:p>
            <a:endParaRPr lang="en-US"/>
          </a:p>
          <a:p>
            <a:r>
              <a:rPr lang="sv-SE"/>
              <a:t>Ett centralt utredningsdirektiv är också att ha ett starkt fokus på kostnadseffektiv implementering i linje mot EU:s mål om klimatneutralitet, inte minst med fokus på små- och medelstora företag.</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4</a:t>
            </a:fld>
            <a:endParaRPr lang="sv-SE"/>
          </a:p>
        </p:txBody>
      </p:sp>
    </p:spTree>
    <p:extLst>
      <p:ext uri="{BB962C8B-B14F-4D97-AF65-F5344CB8AC3E}">
        <p14:creationId xmlns:p14="http://schemas.microsoft.com/office/powerpoint/2010/main" val="1678315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63387-01C1-D15B-D22C-12B333C7B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F27FD-2C67-0C08-9362-2B45F4C8EF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46A033-28EF-ECEE-D756-11A2A8366BA9}"/>
              </a:ext>
            </a:extLst>
          </p:cNvPr>
          <p:cNvSpPr>
            <a:spLocks noGrp="1"/>
          </p:cNvSpPr>
          <p:nvPr>
            <p:ph type="body" idx="1"/>
          </p:nvPr>
        </p:nvSpPr>
        <p:spPr/>
        <p:txBody>
          <a:bodyPr/>
          <a:lstStyle/>
          <a:p>
            <a:r>
              <a:rPr lang="sv-SE"/>
              <a:t>Utifrån dessa principer kan de tre alternativa förslagen sammanfattas på följande sätt.</a:t>
            </a:r>
          </a:p>
        </p:txBody>
      </p:sp>
      <p:sp>
        <p:nvSpPr>
          <p:cNvPr id="4" name="Slide Number Placeholder 3">
            <a:extLst>
              <a:ext uri="{FF2B5EF4-FFF2-40B4-BE49-F238E27FC236}">
                <a16:creationId xmlns:a16="http://schemas.microsoft.com/office/drawing/2014/main" id="{A515EF1C-DF1D-FC9C-C13B-EE90638D7BB3}"/>
              </a:ext>
            </a:extLst>
          </p:cNvPr>
          <p:cNvSpPr>
            <a:spLocks noGrp="1"/>
          </p:cNvSpPr>
          <p:nvPr>
            <p:ph type="sldNum" sz="quarter" idx="10"/>
          </p:nvPr>
        </p:nvSpPr>
        <p:spPr/>
        <p:txBody>
          <a:bodyPr/>
          <a:lstStyle/>
          <a:p>
            <a:fld id="{19702129-24FE-4746-9897-C7E55345F5DD}" type="slidenum">
              <a:rPr lang="sv-SE" smtClean="0"/>
              <a:t>42</a:t>
            </a:fld>
            <a:endParaRPr lang="sv-SE"/>
          </a:p>
        </p:txBody>
      </p:sp>
    </p:spTree>
    <p:extLst>
      <p:ext uri="{BB962C8B-B14F-4D97-AF65-F5344CB8AC3E}">
        <p14:creationId xmlns:p14="http://schemas.microsoft.com/office/powerpoint/2010/main" val="35692306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sv-SE" sz="1200" b="0" i="0" kern="1200">
                <a:solidFill>
                  <a:schemeClr val="tx1"/>
                </a:solidFill>
                <a:effectLst/>
                <a:latin typeface="+mn-lt"/>
                <a:ea typeface="+mn-ea"/>
                <a:cs typeface="+mn-cs"/>
              </a:rPr>
              <a:t> </a:t>
            </a:r>
          </a:p>
          <a:p>
            <a:r>
              <a:rPr lang="sv-SE"/>
              <a:t>Bilden sammanfattar Boverkets tidigare förslag för hur gränsvärden 2030 skulle sättas, enligt  Boverkets rapport 2023:20.</a:t>
            </a:r>
            <a:endParaRPr lang="sv-SE">
              <a:ea typeface="Calibri"/>
              <a:cs typeface="Calibri"/>
            </a:endParaRPr>
          </a:p>
        </p:txBody>
      </p:sp>
      <p:sp>
        <p:nvSpPr>
          <p:cNvPr id="4" name="Slide Number Placeholder 3"/>
          <p:cNvSpPr>
            <a:spLocks noGrp="1"/>
          </p:cNvSpPr>
          <p:nvPr>
            <p:ph type="sldNum" sz="quarter" idx="10"/>
          </p:nvPr>
        </p:nvSpPr>
        <p:spPr/>
        <p:txBody>
          <a:bodyPr/>
          <a:lstStyle/>
          <a:p>
            <a:fld id="{19702129-24FE-4746-9897-C7E55345F5DD}" type="slidenum">
              <a:rPr lang="sv-SE" smtClean="0"/>
              <a:t>43</a:t>
            </a:fld>
            <a:endParaRPr lang="sv-SE"/>
          </a:p>
        </p:txBody>
      </p:sp>
    </p:spTree>
    <p:extLst>
      <p:ext uri="{BB962C8B-B14F-4D97-AF65-F5344CB8AC3E}">
        <p14:creationId xmlns:p14="http://schemas.microsoft.com/office/powerpoint/2010/main" val="10380984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Alternativ 2 och 3 följer metoden i Boverkets rapport 2023:20 om vilka referensvärden som en reduktion kan utgå ifrån. Till skillnad från dessa alternativ, är utgångspunkten för den procentuella minskningen för Alternativ 1 75 -percentilen från referensvärdena för respektive byggnadstyp, baserat på utredningsförutsättningen från Boverket.</a:t>
            </a:r>
          </a:p>
          <a:p>
            <a:endParaRPr lang="sv-SE"/>
          </a:p>
          <a:p>
            <a:r>
              <a:rPr lang="sv-SE"/>
              <a:t>För grupp 2 föreslås att utgångspunkten för reduktion om 25% är referensvärde för den byggnadstyp med högst 75-percentil, på samma sätt som i Boverkets rapport 2023:20. Men, eftersom alternativ 1 redan utgår från 75-percentilen även för byggnadstyperna i Grupp 1, föreslås här att höja utgångsvärdet för byggnadstyper i grupp 2 proportionerligt med hanteringen av Grupp 1 i alternativ 2 och 3. Det vill säga, för samtliga tre alternativ är </a:t>
            </a:r>
            <a:r>
              <a:rPr lang="sv-SE" err="1"/>
              <a:t>gränsvärdesnivån</a:t>
            </a:r>
            <a:r>
              <a:rPr lang="sv-SE"/>
              <a:t> högre satt för byggnadstyper i grupp 2 jämfört med grupp 1.</a:t>
            </a:r>
            <a:endParaRPr lang="sv-SE">
              <a:ea typeface="Calibri"/>
              <a:cs typeface="Calibri"/>
            </a:endParaRPr>
          </a:p>
          <a:p>
            <a:endParaRPr lang="sv-SE"/>
          </a:p>
          <a:p>
            <a:r>
              <a:rPr lang="sv-SE"/>
              <a:t>I praktiken innebär det att för vissa byggnader i grupp 2 är de föreslagna </a:t>
            </a:r>
            <a:r>
              <a:rPr lang="sv-SE" err="1"/>
              <a:t>gränsvärdesnivåerna</a:t>
            </a:r>
            <a:r>
              <a:rPr lang="sv-SE"/>
              <a:t> mycket generösa. Det gäller byggnadstyper med låg klimatpåverkan, där referensvärden saknas. För sådana byggnadstyper, som byggs mer frekvent, kan det vara värdefullt att ta fram referensvärden för att kunna lyfta över dem till Grupp 1. Men det finns också byggnadstyper i denna grupp där de få klimatberäkningar som finns, visar på relativt hög klimatpåverkan, såsom sjukhus och idrottshallar av olika slag. För dessa byggnadstyper skulle en förflyttning till grupp 1 därmed inte ge lika stor klimatnytta och de bedöms därmed kunna ligga i Grupp 2 även fortsättningsvis.</a:t>
            </a:r>
            <a:endParaRPr lang="sv-SE">
              <a:ea typeface="Calibri"/>
              <a:cs typeface="Calibri"/>
            </a:endParaRPr>
          </a:p>
          <a:p>
            <a:endParaRPr lang="sv-SE"/>
          </a:p>
          <a:p>
            <a:r>
              <a:rPr lang="sv-SE"/>
              <a:t>Enligt tidigare resonemang föreslås att gränsvärdet för småhus under 130 m2 </a:t>
            </a:r>
            <a:r>
              <a:rPr lang="sv-SE" err="1"/>
              <a:t>Atemp</a:t>
            </a:r>
            <a:r>
              <a:rPr lang="sv-SE"/>
              <a:t> sätts något högre än för större småhus. Ett liknande angreppssätt har övervägts för småhus med tegel- eller putsfasad men förs inte fram som förslag. Motiven till det är dels att småhusens föreslagna gränsvärde utgår från 75-percentilen, inte medianen som för andra byggnadstyper, vilket redan ger ett ökat utrymme för denna byggnadstyp. Den kritik som förts fram är risk för suboptimering då systemgränsen för modul A1-A5 används som systemgräns. En träfasad kommer att behöva bytas under livscykeln vilket inte är fallet för en tegelfasad. För andra byggnadstyper är det självreglerande, då man inte vill ha träfasader ur ett förvaltningsperspektiv men inte för småhus. Dock visar en LCA-studie från KTH 2021 att det är först upp mot referensstudietider 100 år som tegel i en dylik klimatberäkning framstår som mer gynnsamt då typisk produktionsdata används. Slutligen finns redan idag tegel med betydligt lägre klimatpåverkan tillgängligt på marknaden och då det är få byggnader det handlar om, bedöms det kunna vara rimligt att en byggaktör i detta läge använder en sådan produkt.</a:t>
            </a:r>
            <a:endParaRPr lang="sv-SE">
              <a:ea typeface="Calibri"/>
              <a:cs typeface="Calibri"/>
            </a:endParaRPr>
          </a:p>
          <a:p>
            <a:endParaRPr lang="sv-SE"/>
          </a:p>
          <a:p>
            <a:r>
              <a:rPr lang="sv-SE"/>
              <a:t>En fundering kvarstår om det skulle behövas en möjlighet för att sätta gränsvärden på annat sätt än vad som föreslås här för Grupp 2, för mycket speciella byggnader som samhället värderar som viktiga att uppföra. Ett sådant exempel som tas upp senare är skyddsrum. Om ni ser något annat tydligt behov, lämna gärna synpunkter i enkäten för denna hearing.  </a:t>
            </a:r>
            <a:endParaRPr lang="sv-SE">
              <a:ea typeface="Calibri"/>
              <a:cs typeface="Calibri"/>
            </a:endParaRPr>
          </a:p>
          <a:p>
            <a:endParaRPr lang="sv-SE">
              <a:ea typeface="Calibri"/>
              <a:cs typeface="Calibri"/>
            </a:endParaRPr>
          </a:p>
        </p:txBody>
      </p:sp>
      <p:sp>
        <p:nvSpPr>
          <p:cNvPr id="4" name="Slide Number Placeholder 3"/>
          <p:cNvSpPr>
            <a:spLocks noGrp="1"/>
          </p:cNvSpPr>
          <p:nvPr>
            <p:ph type="sldNum" sz="quarter" idx="10"/>
          </p:nvPr>
        </p:nvSpPr>
        <p:spPr/>
        <p:txBody>
          <a:bodyPr/>
          <a:lstStyle/>
          <a:p>
            <a:fld id="{19702129-24FE-4746-9897-C7E55345F5DD}" type="slidenum">
              <a:rPr lang="sv-SE" smtClean="0"/>
              <a:t>44</a:t>
            </a:fld>
            <a:endParaRPr lang="sv-SE"/>
          </a:p>
        </p:txBody>
      </p:sp>
    </p:spTree>
    <p:extLst>
      <p:ext uri="{BB962C8B-B14F-4D97-AF65-F5344CB8AC3E}">
        <p14:creationId xmlns:p14="http://schemas.microsoft.com/office/powerpoint/2010/main" val="136366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Figuren visar de nivåer som </a:t>
            </a:r>
            <a:r>
              <a:rPr lang="sv-SE" err="1"/>
              <a:t>gränsvärdesnivå</a:t>
            </a:r>
            <a:r>
              <a:rPr lang="sv-SE"/>
              <a:t> 2030 skulle landa på enligt beskrivningarna av alternativen i föregående bild. Bilden visar nivåer för de tre alternativa förslagen till </a:t>
            </a:r>
            <a:r>
              <a:rPr lang="sv-SE" err="1"/>
              <a:t>gränsvärdesnivåer</a:t>
            </a:r>
            <a:r>
              <a:rPr lang="sv-SE"/>
              <a:t>, differentierat för olika byggnadstyper enligt alternativ 1 för byggnadsindelning. De nivåer som föreslogs av Boverket i rapporten 2023:20 visas också där det är relevant. Även om alternativ 3 motsvarar förslaget i Boverkets rapport 2023:20, skiljer sig nivåerna något åt då Alternativ 3 här baseras på de uppdaterade referensvärdena (se tidigare bild). </a:t>
            </a:r>
            <a:endParaRPr lang="en-US"/>
          </a:p>
          <a:p>
            <a:endParaRPr lang="sv-SE"/>
          </a:p>
          <a:p>
            <a:r>
              <a:rPr lang="sv-SE"/>
              <a:t>Bilden visar också föreslagna nivåer för gränsvärden, i det fall ett antal lokalbyggnadstyper slås ihop enligt alternativ 2 för byggnadsindelning.</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45</a:t>
            </a:fld>
            <a:endParaRPr lang="sv-SE"/>
          </a:p>
        </p:txBody>
      </p:sp>
    </p:spTree>
    <p:extLst>
      <p:ext uri="{BB962C8B-B14F-4D97-AF65-F5344CB8AC3E}">
        <p14:creationId xmlns:p14="http://schemas.microsoft.com/office/powerpoint/2010/main" val="1440136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Figuren visar föreslagna </a:t>
            </a:r>
            <a:r>
              <a:rPr lang="sv-SE" err="1"/>
              <a:t>gränsvärdesnivåer</a:t>
            </a:r>
            <a:r>
              <a:rPr lang="sv-SE"/>
              <a:t> för de tre alternativen för Flerbostadshus för perioden 2030-2035, inlagt i figuren som speglar den konservativt antagna utvecklingen av mediannivån för flerbostadshus från referensnivån 2020 och framåt. Det vill säga, den streckade linjen är den nivå</a:t>
            </a:r>
            <a:r>
              <a:rPr lang="sv-SE" b="1"/>
              <a:t> </a:t>
            </a:r>
            <a:r>
              <a:rPr lang="sv-SE"/>
              <a:t>motsvarande flerbostadshus i referensvärdesstudien från 2020 skulle ligga på om de byggdes 2030 utan att några åtgärder vidtagits alls av byggaktörerna, enligt tidigare beskrivning. </a:t>
            </a:r>
          </a:p>
          <a:p>
            <a:endParaRPr lang="sv-SE"/>
          </a:p>
          <a:p>
            <a:r>
              <a:rPr lang="sv-SE"/>
              <a:t>De </a:t>
            </a:r>
            <a:r>
              <a:rPr lang="sv-SE" err="1"/>
              <a:t>gränsvärdesnivåer</a:t>
            </a:r>
            <a:r>
              <a:rPr lang="sv-SE"/>
              <a:t> som introduceras 2030 kommer att gälla fram till 2035. Med tanke på den snabba omställningstakt vi ser för närvarande kan det förväntas att det successivt mellan 2030-2035 kommer att bli allt lättare att klara </a:t>
            </a:r>
            <a:r>
              <a:rPr lang="sv-SE" err="1"/>
              <a:t>gränsvärdesnivåerna</a:t>
            </a:r>
            <a:r>
              <a:rPr lang="sv-SE"/>
              <a:t>, även utan åtgärder av byggaktörer och entreprenörer. Det vill säga, oavsett införande av gränsvärden eller ej, pågår nu en omställning hos inte minst materialproducenter som framför allt framöver drivs av utvecklingen av EU:s utsläppsrättssystem. </a:t>
            </a:r>
            <a:endParaRPr lang="sv-SE">
              <a:ea typeface="Calibri"/>
              <a:cs typeface="Calibri"/>
            </a:endParaRPr>
          </a:p>
          <a:p>
            <a:endParaRPr lang="sv-SE"/>
          </a:p>
          <a:p>
            <a:r>
              <a:rPr lang="sv-SE"/>
              <a:t>Med tanke på att Boverkets förslag innebär att det är den </a:t>
            </a:r>
            <a:r>
              <a:rPr lang="sv-SE" err="1"/>
              <a:t>gränsvärdesnivå</a:t>
            </a:r>
            <a:r>
              <a:rPr lang="sv-SE"/>
              <a:t> som gäller vid tidpunkten då bygglov beviljas innebär det dessutom att byggnader som uppförs och färdigställs även senare än 2035 fortfarande kommer att behöva följa den </a:t>
            </a:r>
            <a:r>
              <a:rPr lang="sv-SE" err="1"/>
              <a:t>gränsvärdesnivå</a:t>
            </a:r>
            <a:r>
              <a:rPr lang="sv-SE"/>
              <a:t> som introducerades 2030.</a:t>
            </a:r>
            <a:endParaRPr lang="sv-SE">
              <a:ea typeface="Calibri"/>
              <a:cs typeface="Calibri"/>
            </a:endParaRPr>
          </a:p>
          <a:p>
            <a:endParaRPr lang="sv-SE"/>
          </a:p>
          <a:p>
            <a:r>
              <a:rPr lang="sv-SE"/>
              <a:t>Bilden visar även vad en halverad klimatpåverkan skulle innebära för flerbostadshus. Detta är målet för Bygg- och anläggningssektorns färdplan för fossilfri konkurrenskraft, något en stor del av aktörerna i byggbranschen skrivit under. Notera att detta mål gäller 2015-2030 och för organisationer, varför målen inte är rakt av jämförbara.</a:t>
            </a:r>
          </a:p>
          <a:p>
            <a:endParaRPr lang="sv-SE">
              <a:ea typeface="Calibri"/>
              <a:cs typeface="Calibri"/>
            </a:endParaRPr>
          </a:p>
        </p:txBody>
      </p:sp>
      <p:sp>
        <p:nvSpPr>
          <p:cNvPr id="4" name="Slide Number Placeholder 3"/>
          <p:cNvSpPr>
            <a:spLocks noGrp="1"/>
          </p:cNvSpPr>
          <p:nvPr>
            <p:ph type="sldNum" sz="quarter" idx="10"/>
          </p:nvPr>
        </p:nvSpPr>
        <p:spPr/>
        <p:txBody>
          <a:bodyPr/>
          <a:lstStyle/>
          <a:p>
            <a:fld id="{19702129-24FE-4746-9897-C7E55345F5DD}" type="slidenum">
              <a:rPr lang="sv-SE" smtClean="0"/>
              <a:t>46</a:t>
            </a:fld>
            <a:endParaRPr lang="sv-SE"/>
          </a:p>
        </p:txBody>
      </p:sp>
    </p:spTree>
    <p:extLst>
      <p:ext uri="{BB962C8B-B14F-4D97-AF65-F5344CB8AC3E}">
        <p14:creationId xmlns:p14="http://schemas.microsoft.com/office/powerpoint/2010/main" val="25795314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Gränsvärden enligt alternativ 1 och 2 ligger i linje med det stora antal synpunkter som inkom vid remissen av Boverkets rapport 2023:20 och som uttryckte att föreslagna </a:t>
            </a:r>
            <a:r>
              <a:rPr lang="sv-SE" err="1"/>
              <a:t>gränsvärdesnivåer</a:t>
            </a:r>
            <a:r>
              <a:rPr lang="sv-SE"/>
              <a:t> var för generöst satta för att ge incitament till förbättringar. Utöver att flera remissinstanser framförde det brådskande behovet av att minska klimatpåverkan mycket och snabbt från byggandet, inom många exempel på om att byggaktörers produktion redan i nuläget generellt ligger betydligt lägre än de gränsvärden som föreslogs för 2025. Det framfördes också exempelvis att merparten av de byggnader som referensvärdesstudien baseras på projekterades innan frågan om minskad klimatpåverkan hade fått det fokus som den har idag.</a:t>
            </a:r>
            <a:endParaRPr lang="en-US"/>
          </a:p>
          <a:p>
            <a:endParaRPr lang="sv-SE"/>
          </a:p>
          <a:p>
            <a:r>
              <a:rPr lang="sv-SE"/>
              <a:t>Denna och nästa bild visar resultat från enkäterna i samband med den tidiga branschdialogen i våras, avseende ett antal tidiga nivåförslag på gränsvärden 2030. Nivåerna motsvarar olika procentuella reduktioner från referensvärdena i Boverkets förslag från 2023:20. Den nivå som Boverket föreslog där var 25%. </a:t>
            </a:r>
            <a:endParaRPr lang="en-US"/>
          </a:p>
          <a:p>
            <a:endParaRPr lang="sv-SE"/>
          </a:p>
          <a:p>
            <a:r>
              <a:rPr lang="sv-SE"/>
              <a:t>Figuren synliggör att en överväldigande majoritet önskar betydligt lägre gränsvärden 2030. Samtidigt ska sägas att denna grupp framför allt representerar större företag samt företag som arbetat någorlunda mycket med klimatberäkningar och som i viss mån också ställer klimatkrav i upphandlingar redan idag. Dessa representerar samtidigt en hög andel av byggandet idag, bland annat många företag i Sveriges Allmännytta. Inga enkätsvar inkom från Byggföretagens SME-grupp, men Byggföretagen förespråkade i sitt remissvar på rapporten 2023:20 att föreslagen nivå från Boverket var lagom.</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47</a:t>
            </a:fld>
            <a:endParaRPr lang="sv-SE"/>
          </a:p>
        </p:txBody>
      </p:sp>
    </p:spTree>
    <p:extLst>
      <p:ext uri="{BB962C8B-B14F-4D97-AF65-F5344CB8AC3E}">
        <p14:creationId xmlns:p14="http://schemas.microsoft.com/office/powerpoint/2010/main" val="36135517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I enkäterna i den tidiga branschdialogen frågades även om hur alternativa </a:t>
            </a:r>
            <a:r>
              <a:rPr lang="sv-SE" err="1"/>
              <a:t>gränsvärdesnivåer</a:t>
            </a:r>
            <a:r>
              <a:rPr lang="sv-SE"/>
              <a:t> bedömdes påverka organisationernas kostnader för att uppfylla gränsvärdet. Figuren visar svar från byggherrar respektive entreprenörer. Flera av de byggherrar som har svarat att samtliga nivåer leder till oförändrade kostnader, har egna mål inom organisationen som är lika eller skarpare än de här presenterade nivåerna.  </a:t>
            </a:r>
            <a:endParaRPr lang="en-US"/>
          </a:p>
          <a:p>
            <a:endParaRPr lang="en-US"/>
          </a:p>
          <a:p>
            <a:r>
              <a:rPr lang="sv-SE"/>
              <a:t>Figuren visar tydligt att en 25 procentig reduktion inte bedöms medföra ökade kostnader. Det finns mindre kunskap om påverkan av en 35 -procentig reduktion men samtidigt ökar inte andelen som svarar ”ökande kostnader”. Fler aktörer bedömer att alternativen 45, respektive 55 procent leder till ökade kostnader. Även om frågan ställdes om just kostnadspåverkan av </a:t>
            </a:r>
            <a:r>
              <a:rPr lang="sv-SE" err="1"/>
              <a:t>gränsvärdesnivåer</a:t>
            </a:r>
            <a:r>
              <a:rPr lang="sv-SE"/>
              <a:t>, går det inte att utesluta att en del svar representerar också kostnader för att ta fram själva den utökade klimatdeklarationen.</a:t>
            </a:r>
            <a:endParaRPr lang="en-US"/>
          </a:p>
          <a:p>
            <a:endParaRPr lang="en-US"/>
          </a:p>
          <a:p>
            <a:r>
              <a:rPr lang="sv-SE"/>
              <a:t>Flera entreprenörer nämner vikten av att beställaren arbetar med klimatpåverkan redan innan en entreprenadupphandling görs för kostnaderna ska minska och en nämner att då kan även en 45-procentig reduktion uppnås till rimliga kostnader.</a:t>
            </a:r>
            <a:endParaRPr lang="en-US"/>
          </a:p>
          <a:p>
            <a:r>
              <a:rPr lang="sv-SE"/>
              <a:t>I enkätsvaren kommenteras också att även om dagens arbete med klimatoptimering innebär att tid för projektering och beräkningar ökar, förväntas detta merarbete minska med tiden när erfarenheten ökar, informationshanteringen mognar och mindre klimatpåverkande designer blir standard vid projektering.</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48</a:t>
            </a:fld>
            <a:endParaRPr lang="sv-SE"/>
          </a:p>
        </p:txBody>
      </p:sp>
    </p:spTree>
    <p:extLst>
      <p:ext uri="{BB962C8B-B14F-4D97-AF65-F5344CB8AC3E}">
        <p14:creationId xmlns:p14="http://schemas.microsoft.com/office/powerpoint/2010/main" val="27633451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Inom varje byggnadstyp finns en spridning av klimatpåverkan mellan olika byggnader. Det betyder att det kommer att krävas olika mycket av åtgärder för de enskilda byggnaderna inom en byggnadstyp, för att klara ett gränsvärde. För att illustrera detta har byggnaderna från referensvärdesstudien 2020 använts. </a:t>
            </a:r>
          </a:p>
          <a:p>
            <a:endParaRPr lang="sv-SE"/>
          </a:p>
          <a:p>
            <a:r>
              <a:rPr lang="sv-SE"/>
              <a:t>Figuren redovisar hur stor andel av byggnaderna i studien som skulle nå </a:t>
            </a:r>
            <a:r>
              <a:rPr lang="sv-SE" err="1"/>
              <a:t>gränsvärdesnivåerna</a:t>
            </a:r>
            <a:r>
              <a:rPr lang="sv-SE"/>
              <a:t> för 2030, för de tre alternativa förslagen. Detta visas dels utifrån den tidigare beskrivna konservativt antagna utvecklingen om värdekedjans omställning (25% reduktion 2020 till 2030) som då motsvarar ett ”åtgärdspaket” som innebär att man köper byggprodukter som representerar en genomsnittlig nivå på klimatpåverkan 2030. Dels om varje byggnad vidtagit åtgärder som minskar sin klimatpåverkan med ytterligare 10%, det vill säga totalt 35 % reduktion. Detta speglar alltså ett åtgärdspaket som många av de tillfrågade i utredningens tidiga branschdialog bedömt som kostnadsneutralt år 2030. </a:t>
            </a:r>
            <a:endParaRPr lang="sv-SE">
              <a:ea typeface="Calibri"/>
              <a:cs typeface="Calibri"/>
            </a:endParaRPr>
          </a:p>
          <a:p>
            <a:endParaRPr lang="sv-SE"/>
          </a:p>
          <a:p>
            <a:r>
              <a:rPr lang="sv-SE"/>
              <a:t>I detta sammanhang bör nämnas att förutom gränsvärden kommer en annan drivkraft för att minska klimatpåverkan vara EU:s skärpta utsläppshandelssystem. Det kommer sannolikt att göra kostnadsskillnaderna mindre mellan dagens standardprodukter och byggprodukter med lägre klimatpåverkan. Det bör dock påpekas att de totala materialkostnaderna kan öka till följd av detta, vilket ökar incitamentet för optimeringsinsatser hos byggaktörerna.</a:t>
            </a:r>
            <a:endParaRPr lang="sv-SE">
              <a:ea typeface="Calibri" panose="020F0502020204030204"/>
              <a:cs typeface="Calibri" panose="020F0502020204030204"/>
            </a:endParaRPr>
          </a:p>
          <a:p>
            <a:endParaRPr lang="sv-SE"/>
          </a:p>
          <a:p>
            <a:r>
              <a:rPr lang="sv-SE"/>
              <a:t>Denna bild kan jämföras mot principer tillämpade i andra nordiska länder vid sättande av gränsvärden. I Danmark har skärpning skett av gränsvärden 1 juli 2025. De nya gränsvärdena förväntas innebära att enbart ca 15% av byggnaderna i deras motsvarande referensvärdesstudie 2021, skulle klara </a:t>
            </a:r>
            <a:r>
              <a:rPr lang="sv-SE" err="1"/>
              <a:t>gränsvärdesnivåerna</a:t>
            </a:r>
            <a:r>
              <a:rPr lang="sv-SE"/>
              <a:t> utan att genomföra klimatbesparande åtgärder. Nivån enligt alternativ 3 här motsvarar närmast den nivå som Danmark introducerat i juli 2025, vilket hade inneburit att ca 20 % av byggnaderna i referensvärdesstudien 2020 hade klarat gränsvärdet utan åtgärd och utan hänsyn taget till det konservativa antagandet om branschens förflyttning under tiden 2021-2025. I Finland har två förslag lagts fram, där det som ska ligga i linje med den nationella klimat- och energistrategin skulle innebära att inga byggnader i deras referensvärdesstudie 2023 skulle klara nivån för 2026. Det andra förslaget innebär istället att en högre andel skulle klara nivån utan åtgärd.</a:t>
            </a:r>
            <a:endParaRPr lang="sv-SE">
              <a:ea typeface="Calibri"/>
              <a:cs typeface="Calibri"/>
            </a:endParaRPr>
          </a:p>
          <a:p>
            <a:endParaRPr lang="sv-SE">
              <a:ea typeface="Calibri"/>
              <a:cs typeface="Calibri"/>
            </a:endParaRPr>
          </a:p>
        </p:txBody>
      </p:sp>
      <p:sp>
        <p:nvSpPr>
          <p:cNvPr id="4" name="Platshållare för bildnummer 3"/>
          <p:cNvSpPr>
            <a:spLocks noGrp="1"/>
          </p:cNvSpPr>
          <p:nvPr>
            <p:ph type="sldNum" sz="quarter" idx="5"/>
          </p:nvPr>
        </p:nvSpPr>
        <p:spPr/>
        <p:txBody>
          <a:bodyPr/>
          <a:lstStyle/>
          <a:p>
            <a:fld id="{19702129-24FE-4746-9897-C7E55345F5DD}" type="slidenum">
              <a:rPr lang="sv-SE" smtClean="0"/>
              <a:t>49</a:t>
            </a:fld>
            <a:endParaRPr lang="sv-SE"/>
          </a:p>
        </p:txBody>
      </p:sp>
    </p:spTree>
    <p:extLst>
      <p:ext uri="{BB962C8B-B14F-4D97-AF65-F5344CB8AC3E}">
        <p14:creationId xmlns:p14="http://schemas.microsoft.com/office/powerpoint/2010/main" val="160644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Då regeln om vilka typer av byggnader som undantas klimatdeklaration och gränsvärden kommer att ändras är det inte längre möjligt att undanta skyddsrum från kravet på klimatdeklaration och gränsvärden. Samtidigt har vikten av god tillgång till skyddsrum allt mer lyfts på grund av det ändrade säkerhetsläget, varför ökad nyproduktion med skyddsrum kan förväntas framöver. </a:t>
            </a:r>
            <a:endParaRPr lang="en-US"/>
          </a:p>
          <a:p>
            <a:endParaRPr lang="sv-SE"/>
          </a:p>
          <a:p>
            <a:r>
              <a:rPr lang="sv-SE"/>
              <a:t>Bilden beskriver förslag på angreppssätt för hur gränsvärden kan sättas även på byggnader med skyddsrum, för att samtidigt säkerställa att klimatkrav inte skulle kunna riskera att motverka behovet av välkonstruerade skyddsrum. Ett förslag på väl tilltaget gränsvärde enligt detta angreppssätt redovisas också.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50</a:t>
            </a:fld>
            <a:endParaRPr lang="sv-SE"/>
          </a:p>
        </p:txBody>
      </p:sp>
    </p:spTree>
    <p:extLst>
      <p:ext uri="{BB962C8B-B14F-4D97-AF65-F5344CB8AC3E}">
        <p14:creationId xmlns:p14="http://schemas.microsoft.com/office/powerpoint/2010/main" val="33636802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51</a:t>
            </a:fld>
            <a:endParaRPr lang="sv-SE"/>
          </a:p>
        </p:txBody>
      </p:sp>
    </p:spTree>
    <p:extLst>
      <p:ext uri="{BB962C8B-B14F-4D97-AF65-F5344CB8AC3E}">
        <p14:creationId xmlns:p14="http://schemas.microsoft.com/office/powerpoint/2010/main" val="2558064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De förslag och alternativ som presenteras idag vid hearingen bygger bland annat på diskussioner i arbetsgruppen samt tillsammans med Boverkets projektgrupp, tidiga branschdialoger under våren 2025, inklusive enkäter som besvarades av aktörer som representerar olika delar av värdekedjan. Dialoger har också hållits kring specifika frågor med olika experter och branschrepresentanter samt representanter för relevanta myndigheter i övriga nordiska länder.</a:t>
            </a:r>
            <a:endParaRPr lang="en-US"/>
          </a:p>
          <a:p>
            <a:r>
              <a:rPr lang="sv-SE"/>
              <a:t>Remissvaren på Boverkets gränsvärdesrapport har gåtts igenom och ligger i vissa fall till grund för ändrade förslag.</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5</a:t>
            </a:fld>
            <a:endParaRPr lang="sv-SE"/>
          </a:p>
        </p:txBody>
      </p:sp>
    </p:spTree>
    <p:extLst>
      <p:ext uri="{BB962C8B-B14F-4D97-AF65-F5344CB8AC3E}">
        <p14:creationId xmlns:p14="http://schemas.microsoft.com/office/powerpoint/2010/main" val="16205253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Boverkets rapport 2023:20 pekade enbart ut föreslagna </a:t>
            </a:r>
            <a:r>
              <a:rPr lang="sv-SE" err="1"/>
              <a:t>gränsvärdesnivåer</a:t>
            </a:r>
            <a:r>
              <a:rPr lang="sv-SE"/>
              <a:t> till år 2030 samt att de därefter skulle skärpas även fortsättningsvis med 5-årsintervall. Intervallet och att fördjupad utvärdering av konsekvenser av nivån ska ske före det att skärpning sker, är förutsättningar som kvarstår från Boverkets rapport 2023:20 och som därmed inte utretts på nytt.</a:t>
            </a:r>
          </a:p>
          <a:p>
            <a:endParaRPr lang="sv-SE"/>
          </a:p>
          <a:p>
            <a:r>
              <a:rPr lang="sv-SE"/>
              <a:t>Även om utvärderingar fortfarande är tänkta att ske innan skärpningar är det av stor vikt för aktörer i hela värdekedjan att känna till den ungefärliga ambitionsnivån för kommande nivåer för att kunna planera sin verksamhet. Här föreslås ett angreppssätt för att ge en inriktning på </a:t>
            </a:r>
            <a:r>
              <a:rPr lang="sv-SE" err="1"/>
              <a:t>gränsvärdesnivåer</a:t>
            </a:r>
            <a:r>
              <a:rPr lang="sv-SE"/>
              <a:t> ända fram till år 2050, som är slutår för EU:s klimatmål. Utgångspunkten är kravet i EPBD om att alla medlemsstater ska föreslå hur gränsvärden ska sättas enligt en progressivt nedåtgående trend som ligger i linje med EU:s mål om klimatneutralitet till år 2050. Detta förslag är en tolkning som innebär att en hållpunkt läggs in 2040 som representerar det EU-kommissionens förslag om 90% reduktion från 1990 till 2040. Denna hållpunkt har då satts som 90% reduktion från 75-percentilen för referensvärden för olika byggnadstyper 2020, som Boverket har angivit som närmevärde för nivån för klimatpåverkan för att bygga motsvarande byggnader 1990. </a:t>
            </a:r>
            <a:endParaRPr lang="sv-SE">
              <a:ea typeface="Calibri"/>
              <a:cs typeface="Calibri"/>
            </a:endParaRPr>
          </a:p>
          <a:p>
            <a:endParaRPr lang="sv-SE"/>
          </a:p>
          <a:p>
            <a:r>
              <a:rPr lang="sv-SE"/>
              <a:t>Efter år 2040 är osäkerheterna stora och nivåer för gränsvärden kommer att utvärderas flera gånger innan dess. I denna utredning har Science Based Targets nivåer för Net Zero använts för att illustrera nivån för 2050. Denna nivå innebär drygt 99 % reduktion jämfört med referensvärden för byggnadstyperna år 2020. Syftet i nuläget med den punkten är dels att den linjerar med EU:s klimatmål men framför allt att den bidrar till att skapa lutningen på kurvan för skärpning av gränsvärden.  </a:t>
            </a:r>
            <a:endParaRPr lang="en-US"/>
          </a:p>
          <a:p>
            <a:r>
              <a:rPr lang="sv-SE"/>
              <a:t>För att ansätta </a:t>
            </a:r>
            <a:r>
              <a:rPr lang="sv-SE" err="1"/>
              <a:t>gränsvärdesnivåer</a:t>
            </a:r>
            <a:r>
              <a:rPr lang="sv-SE"/>
              <a:t> för 2035, 2040 och 2045 har reduktionstakten satts som linjär mellan 2030 och 2040, samt mellan 2040-2050. Då tre alternativa förslag finns för introduktionsnivån för gränsvärden 2030, kommer därmed också nivån för 2035 att skilja sig mellan de tre alternativen för att därefter ligga på samma nivå.  Detta ger stora minskningar av gränsvärdet mellan 2030 och 2040, för att senare ha en lägre minskningstakt, en progressivt nedåtgående trend vilket uttrycks i EPBD om hur nivåerna ska sättas i färdplanen mot 2050. I den workshop som kommissionen anordnade inom ramen för arbetet med att ta fram den kommande delegerade akten i februari 2025 uttrycktes att det var upp till medlemsstaterna själva att tolka hur denna nedåtgående trend skulle kunna se ut. Med tanke på att Sverige är ett av mycket få länder i EU som redan infört regelverk om klimatdeklaration för byggnader, ligger vi långt fram kunskaps- och erfarenhetsmässigt på detta område jämfört med de flesta andra medlemsstater. För att ge utrymme åt andra länder att komma ikapp, kan man argumentera för att Sverige bör presentera en plan för den nedåtgående trenden för gränsvärden som i högre takt går mot linjering med EU:s mål om klimatneutralitet, än sådana länder som inte ännu kommit igång med frågan ordentligt.</a:t>
            </a:r>
            <a:endParaRPr lang="sv-SE">
              <a:ea typeface="Calibri"/>
              <a:cs typeface="Calibri"/>
            </a:endParaRPr>
          </a:p>
          <a:p>
            <a:endParaRPr lang="sv-SE">
              <a:ea typeface="Calibri"/>
              <a:cs typeface="Calibri"/>
            </a:endParaRPr>
          </a:p>
        </p:txBody>
      </p:sp>
      <p:sp>
        <p:nvSpPr>
          <p:cNvPr id="4" name="Slide Number Placeholder 3"/>
          <p:cNvSpPr>
            <a:spLocks noGrp="1"/>
          </p:cNvSpPr>
          <p:nvPr>
            <p:ph type="sldNum" sz="quarter" idx="10"/>
          </p:nvPr>
        </p:nvSpPr>
        <p:spPr/>
        <p:txBody>
          <a:bodyPr/>
          <a:lstStyle/>
          <a:p>
            <a:fld id="{19702129-24FE-4746-9897-C7E55345F5DD}" type="slidenum">
              <a:rPr lang="sv-SE" smtClean="0"/>
              <a:t>52</a:t>
            </a:fld>
            <a:endParaRPr lang="sv-SE"/>
          </a:p>
        </p:txBody>
      </p:sp>
    </p:spTree>
    <p:extLst>
      <p:ext uri="{BB962C8B-B14F-4D97-AF65-F5344CB8AC3E}">
        <p14:creationId xmlns:p14="http://schemas.microsoft.com/office/powerpoint/2010/main" val="23178525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Figuren illustrerar angreppssättet för att sätta gränsvärden efter 2030 för byggnadstypen flerbostadshus. Gränsvärden skärps stegvis, utifrån trappan, enligt de linjära reduktionstakterna mellan 2030-2040 och 2040-2050, vilket också är inritat i figuren. </a:t>
            </a:r>
            <a:endParaRPr lang="en-US"/>
          </a:p>
          <a:p>
            <a:r>
              <a:rPr lang="sv-SE"/>
              <a:t>Angreppssättet innebär en relativt stor sänkning av gränsvärdet 2035, i synnerhet för alternativ 3. Utöver motiveringen ovan att Sverige ligger före när det gäller att introducera denna typ av regelverk, motiveras detta av den förväntade utvecklingen i värdekedjan vilket beskrivits tidigare. Detta handlar inte minst om reduktion av klimatpåverkan från tillverkningsprocesser, där mer </a:t>
            </a:r>
            <a:r>
              <a:rPr lang="sv-SE" err="1"/>
              <a:t>disruptiva</a:t>
            </a:r>
            <a:r>
              <a:rPr lang="sv-SE"/>
              <a:t> förändringar just förväntas ske mellan 2030-2035, såsom CCS för cement och ”fossilfritt” stål. </a:t>
            </a:r>
            <a:endParaRPr lang="en-US"/>
          </a:p>
          <a:p>
            <a:endParaRPr lang="sv-SE"/>
          </a:p>
          <a:p>
            <a:r>
              <a:rPr lang="sv-SE"/>
              <a:t>De föreslagna nivåerna följer i stora drag målen i bygg- och anläggningssektorns färdplan mot fossilfrihet. Som tidigare beskrivits, förväntas också kostnadsutvecklingen för byggprodukter med lägre klimatpåverkan till följd av EU:s skärpta handelssystem för utsläppsrätter driva på i denna riktning. Sedan introduktionen av regelverket för klimatdeklaration av byggnader har minskad klimatpåverkan i projekt också i ökad utsträckning uppnåtts genom arbete med projekteringsåtgärder. Även om kompetensen hos projektörer och konstruktörer att arbeta med klimatreduktionsåtgärder ännu inte är fullt utbredd, bedöms optimering i projektering att bli mer av det nya normala under kommande decennium.</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53</a:t>
            </a:fld>
            <a:endParaRPr lang="sv-SE"/>
          </a:p>
        </p:txBody>
      </p:sp>
    </p:spTree>
    <p:extLst>
      <p:ext uri="{BB962C8B-B14F-4D97-AF65-F5344CB8AC3E}">
        <p14:creationId xmlns:p14="http://schemas.microsoft.com/office/powerpoint/2010/main" val="26431578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Denna och de kommande två bilderna visar föreslagna nivåer på gränsvärden efter 2030 för de olika byggnadstyperna, inklusive de alternativa indelningarna i byggnadstyper.</a:t>
            </a:r>
          </a:p>
          <a:p>
            <a:endParaRPr lang="sv-SE"/>
          </a:p>
          <a:p>
            <a:endParaRPr lang="sv-SE">
              <a:ea typeface="Calibri"/>
              <a:cs typeface="Calibri"/>
            </a:endParaRPr>
          </a:p>
        </p:txBody>
      </p:sp>
      <p:sp>
        <p:nvSpPr>
          <p:cNvPr id="4" name="Platshållare för bildnummer 3"/>
          <p:cNvSpPr>
            <a:spLocks noGrp="1"/>
          </p:cNvSpPr>
          <p:nvPr>
            <p:ph type="sldNum" sz="quarter" idx="5"/>
          </p:nvPr>
        </p:nvSpPr>
        <p:spPr/>
        <p:txBody>
          <a:bodyPr/>
          <a:lstStyle/>
          <a:p>
            <a:fld id="{19702129-24FE-4746-9897-C7E55345F5DD}" type="slidenum">
              <a:rPr lang="sv-SE" smtClean="0"/>
              <a:t>54</a:t>
            </a:fld>
            <a:endParaRPr lang="sv-SE"/>
          </a:p>
        </p:txBody>
      </p:sp>
    </p:spTree>
    <p:extLst>
      <p:ext uri="{BB962C8B-B14F-4D97-AF65-F5344CB8AC3E}">
        <p14:creationId xmlns:p14="http://schemas.microsoft.com/office/powerpoint/2010/main" val="18245388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Enligt EPBD Artikel 7.6 ska medlemsstaterna beakta kolinlagring, men det är inget krav på att det måste deklareras.  Men enligt direktivets Bilaga V kan energideklarationen innehålla information om byggnadens kolupptag, vilket i praktiken innebär att man får </a:t>
            </a:r>
            <a:r>
              <a:rPr lang="sv-SE" err="1"/>
              <a:t>kravställa</a:t>
            </a:r>
            <a:r>
              <a:rPr lang="sv-SE"/>
              <a:t> på nationell nivå att energideklarationen ska innehålla uppgifter om tillfällig kolinlagring i byggnader.</a:t>
            </a:r>
            <a:endParaRPr lang="en-US"/>
          </a:p>
          <a:p>
            <a:endParaRPr lang="sv-SE"/>
          </a:p>
          <a:p>
            <a:r>
              <a:rPr lang="sv-SE"/>
              <a:t>Boverket utreder därmed frågan och önskar förslag om redovisning av biogent kolupptag för byggnader, baserat på den metodik som beskrivs i utkastet från DG CLIMA för hur EU-kommissionens förslag om certifieringsramverk för upptag och infångning av koldioxid (CRCF- förordningen) kan definieras för en byggnad.</a:t>
            </a:r>
            <a:endParaRPr lang="en-US"/>
          </a:p>
          <a:p>
            <a:endParaRPr lang="sv-SE"/>
          </a:p>
          <a:p>
            <a:r>
              <a:rPr lang="sv-SE"/>
              <a:t>Om ett krav på redovisning av kolinlagring i den utökade klimatdeklarationen införs och denna redovisning är kompatibel med CRCF (</a:t>
            </a:r>
            <a:r>
              <a:rPr lang="sv-SE" err="1"/>
              <a:t>Carbon</a:t>
            </a:r>
            <a:r>
              <a:rPr lang="sv-SE"/>
              <a:t> </a:t>
            </a:r>
            <a:r>
              <a:rPr lang="sv-SE" err="1"/>
              <a:t>Removal</a:t>
            </a:r>
            <a:r>
              <a:rPr lang="sv-SE"/>
              <a:t> </a:t>
            </a:r>
            <a:r>
              <a:rPr lang="sv-SE" err="1"/>
              <a:t>Certification</a:t>
            </a:r>
            <a:r>
              <a:rPr lang="sv-SE"/>
              <a:t> </a:t>
            </a:r>
            <a:r>
              <a:rPr lang="sv-SE" err="1"/>
              <a:t>Framework</a:t>
            </a:r>
            <a:r>
              <a:rPr lang="sv-SE"/>
              <a:t>), kan den informationen användas i eventuella situationer då en byggnadsägare vill handla med kolsänkor.</a:t>
            </a:r>
            <a:endParaRPr lang="en-US"/>
          </a:p>
          <a:p>
            <a:endParaRPr lang="sv-SE">
              <a:ea typeface="Calibri"/>
              <a:cs typeface="Calibri"/>
            </a:endParaRPr>
          </a:p>
          <a:p>
            <a:r>
              <a:rPr lang="sv-SE"/>
              <a:t>I  CRCF-förordningen 2024/3012 anges inte EPBD-direktivet, men lagstiftarna avser att synkronisera EPBD-direktivet med CRCF-förordningen, på så sätt att man kan betrakta den information som deklareras i energideklarationen som ett underlag för den byggnadsägare som vill registrera byggandens kolsänka enligt CRCF- förordningens frivilliga certifieringssystem. Byggnadsägaren kan då välja att sälja detta certifikat eller behålla det och utnyttja som en del av byggnads klimatpåverkan. Det sistnämnda gör det möjligt att i marknadskommunikation använda denna negativa klimatpåverkan i olika miljöpåståenden, eller för att inkludera i företags hållbarhetsredovisning enligt EUs CSRD (Corporate </a:t>
            </a:r>
            <a:r>
              <a:rPr lang="sv-SE" err="1"/>
              <a:t>Sustainability</a:t>
            </a:r>
            <a:r>
              <a:rPr lang="sv-SE"/>
              <a:t> </a:t>
            </a:r>
            <a:r>
              <a:rPr lang="sv-SE" err="1"/>
              <a:t>Reporting</a:t>
            </a:r>
            <a:r>
              <a:rPr lang="sv-SE"/>
              <a:t> </a:t>
            </a:r>
            <a:r>
              <a:rPr lang="sv-SE" err="1"/>
              <a:t>Directive</a:t>
            </a:r>
            <a:r>
              <a:rPr lang="sv-SE"/>
              <a:t>).</a:t>
            </a:r>
          </a:p>
          <a:p>
            <a:endParaRPr lang="sv-SE">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58</a:t>
            </a:fld>
            <a:endParaRPr lang="sv-SE"/>
          </a:p>
        </p:txBody>
      </p:sp>
    </p:spTree>
    <p:extLst>
      <p:ext uri="{BB962C8B-B14F-4D97-AF65-F5344CB8AC3E}">
        <p14:creationId xmlns:p14="http://schemas.microsoft.com/office/powerpoint/2010/main" val="10287104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Enligt förslaget från DG </a:t>
            </a:r>
            <a:r>
              <a:rPr lang="sv-SE" err="1"/>
              <a:t>Clima</a:t>
            </a:r>
            <a:r>
              <a:rPr lang="sv-SE"/>
              <a:t> (kan fortfarande komma att ändras) är det två huvudsakliga indikatorer som behöver beräknas för att kunna nyttja den biogena kolsänkan i byggnaden enligt CRCF-förordningen. Dels total inbyggd mängd biogent kol i trä och förnybara material som har en minsta förväntad livslängd på 35 år. Detta ska jämföras mot ett nationellt referensvärde för inbyggd mängd biogent kol. Dels GWP-GHG för skede A för dessa förnybara material som ska dras av. På så vis föreslås kolsänkan representera ett additionellt bidrag.</a:t>
            </a:r>
            <a:endParaRPr lang="en-US"/>
          </a:p>
          <a:p>
            <a:endParaRPr lang="sv-SE"/>
          </a:p>
          <a:p>
            <a:r>
              <a:rPr lang="sv-SE"/>
              <a:t>Notera att vid införande av CRCF-förordningen och biogena kolsänkor från byggnader ska ett referensvärde tas fram för olika byggnadstyper. Utkastet från DG CLIMA anser (genom den rapport man låtit ta fram) att sådana referensvärden ska sättas nationellt, men här anses att dessa referensvärden borde sättas baserat på ett sammanvägt värde baserat på den marknad som certifikaten köps och säljs, för inte misskreditera svenska fastighetsägare som redan idag använder en högre andel trä i byggnader än vad som motsvarar ett europeiskt genomsnitt för en given byggnadstyp. Den principen som föreslås här med ett EU-gemensamt referensvärde är i linje med den likabehandlingsprincip som ska tillämpas i EU-lagstiftning, samt stärker en sund konkurrens på EUs interna marknad. Denna aspekt ingår egentligen inte i uppdraget men något som bör beaktas av politiken.</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59</a:t>
            </a:fld>
            <a:endParaRPr lang="sv-SE"/>
          </a:p>
        </p:txBody>
      </p:sp>
    </p:spTree>
    <p:extLst>
      <p:ext uri="{BB962C8B-B14F-4D97-AF65-F5344CB8AC3E}">
        <p14:creationId xmlns:p14="http://schemas.microsoft.com/office/powerpoint/2010/main" val="6911982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Om detta ska införas i svensk lagstiftning föreslås därmed två ”nya” indikatorer beräknas och redovisas i energideklarationen i samband med uppförande av nya byggnader. </a:t>
            </a:r>
            <a:endParaRPr lang="en-US"/>
          </a:p>
          <a:p>
            <a:endParaRPr lang="sv-SE"/>
          </a:p>
          <a:p>
            <a:r>
              <a:rPr lang="sv-SE"/>
              <a:t>För att vid renovering beräkna biogent kol i tillkommande byggmaterial, skulle däremot ett helt nytt ”deklarationssystem” behöva byggas upp. Deklaration av biogent kol vid renovering av tillkommande byggmaterial bedöms kräva en stor administrativ kostnad i förhållande till den nytta som det skulle kunna tillföra. </a:t>
            </a:r>
            <a:endParaRPr lang="en-US">
              <a:ea typeface="Calibri"/>
              <a:cs typeface="Calibri"/>
            </a:endParaRPr>
          </a:p>
          <a:p>
            <a:endParaRPr lang="sv-SE"/>
          </a:p>
          <a:p>
            <a:r>
              <a:rPr lang="sv-SE"/>
              <a:t>För att underlätta beräkningen av biogent kolinnehåll föreslås att Boverkets klimatdatabas kompletteras med data om biogent kolinnehåll i kg C för relevanta byggprodukter i databasen. På så vis innebär det ingen extra kostnad för byggnadsägaren att ta fram värdet på denna indikator i samband med att en klimatdeklaration för byggnaden tas fram.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60</a:t>
            </a:fld>
            <a:endParaRPr lang="sv-SE"/>
          </a:p>
        </p:txBody>
      </p:sp>
    </p:spTree>
    <p:extLst>
      <p:ext uri="{BB962C8B-B14F-4D97-AF65-F5344CB8AC3E}">
        <p14:creationId xmlns:p14="http://schemas.microsoft.com/office/powerpoint/2010/main" val="136221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7</a:t>
            </a:fld>
            <a:endParaRPr lang="sv-SE"/>
          </a:p>
        </p:txBody>
      </p:sp>
    </p:spTree>
    <p:extLst>
      <p:ext uri="{BB962C8B-B14F-4D97-AF65-F5344CB8AC3E}">
        <p14:creationId xmlns:p14="http://schemas.microsoft.com/office/powerpoint/2010/main" val="323392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Något som inte varit föremål för KTH/</a:t>
            </a:r>
            <a:r>
              <a:rPr lang="sv-SE" err="1"/>
              <a:t>WSP:s</a:t>
            </a:r>
            <a:r>
              <a:rPr lang="sv-SE"/>
              <a:t> utredningsarbete, men som är en nyhet, är att de byggnader som omfattas av klimatdeklaration (och gränsvärden) ändras till att bli desamma som för energideklaration. Motivering till ändringen är anpassning till EPBD. </a:t>
            </a:r>
            <a:endParaRPr lang="en-US">
              <a:solidFill>
                <a:srgbClr val="D13438"/>
              </a:solidFill>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8</a:t>
            </a:fld>
            <a:endParaRPr lang="sv-SE"/>
          </a:p>
        </p:txBody>
      </p:sp>
    </p:spTree>
    <p:extLst>
      <p:ext uri="{BB962C8B-B14F-4D97-AF65-F5344CB8AC3E}">
        <p14:creationId xmlns:p14="http://schemas.microsoft.com/office/powerpoint/2010/main" val="2402644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Detta </a:t>
            </a:r>
            <a:r>
              <a:rPr lang="en-US" err="1">
                <a:ea typeface="Calibri"/>
                <a:cs typeface="Calibri"/>
              </a:rPr>
              <a:t>innebär</a:t>
            </a:r>
            <a:r>
              <a:rPr lang="en-US">
                <a:ea typeface="Calibri"/>
                <a:cs typeface="Calibri"/>
              </a:rPr>
              <a:t> </a:t>
            </a:r>
            <a:r>
              <a:rPr lang="en-US" err="1">
                <a:ea typeface="Calibri"/>
                <a:cs typeface="Calibri"/>
              </a:rPr>
              <a:t>att</a:t>
            </a:r>
            <a:r>
              <a:rPr lang="en-US">
                <a:ea typeface="Calibri"/>
                <a:cs typeface="Calibri"/>
              </a:rPr>
              <a:t> </a:t>
            </a:r>
            <a:r>
              <a:rPr lang="en-US" err="1">
                <a:ea typeface="Calibri"/>
                <a:cs typeface="Calibri"/>
              </a:rPr>
              <a:t>från</a:t>
            </a:r>
            <a:r>
              <a:rPr lang="en-US">
                <a:ea typeface="Calibri"/>
                <a:cs typeface="Calibri"/>
              </a:rPr>
              <a:t> 2028 </a:t>
            </a:r>
            <a:r>
              <a:rPr lang="en-US" err="1">
                <a:ea typeface="Calibri"/>
                <a:cs typeface="Calibri"/>
              </a:rPr>
              <a:t>kommer</a:t>
            </a:r>
            <a:r>
              <a:rPr lang="en-US">
                <a:ea typeface="Calibri"/>
                <a:cs typeface="Calibri"/>
              </a:rPr>
              <a:t> </a:t>
            </a:r>
            <a:r>
              <a:rPr lang="en-US" err="1">
                <a:ea typeface="Calibri"/>
                <a:cs typeface="Calibri"/>
              </a:rPr>
              <a:t>följande</a:t>
            </a:r>
            <a:r>
              <a:rPr lang="en-US">
                <a:ea typeface="Calibri"/>
                <a:cs typeface="Calibri"/>
              </a:rPr>
              <a:t> slags </a:t>
            </a:r>
            <a:r>
              <a:rPr lang="en-US" err="1">
                <a:ea typeface="Calibri"/>
                <a:cs typeface="Calibri"/>
              </a:rPr>
              <a:t>byggnader</a:t>
            </a:r>
            <a:r>
              <a:rPr lang="en-US">
                <a:ea typeface="Calibri"/>
                <a:cs typeface="Calibri"/>
              </a:rPr>
              <a:t> </a:t>
            </a:r>
            <a:r>
              <a:rPr lang="en-US" err="1">
                <a:ea typeface="Calibri"/>
                <a:cs typeface="Calibri"/>
              </a:rPr>
              <a:t>vara</a:t>
            </a:r>
            <a:r>
              <a:rPr lang="en-US">
                <a:ea typeface="Calibri"/>
                <a:cs typeface="Calibri"/>
              </a:rPr>
              <a:t> </a:t>
            </a:r>
            <a:r>
              <a:rPr lang="en-US" err="1">
                <a:ea typeface="Calibri"/>
                <a:cs typeface="Calibri"/>
              </a:rPr>
              <a:t>undantagna</a:t>
            </a:r>
            <a:r>
              <a:rPr lang="en-US">
                <a:ea typeface="Calibri"/>
                <a:cs typeface="Calibri"/>
              </a:rPr>
              <a:t> </a:t>
            </a:r>
            <a:r>
              <a:rPr lang="en-US" err="1">
                <a:ea typeface="Calibri"/>
                <a:cs typeface="Calibri"/>
              </a:rPr>
              <a:t>från</a:t>
            </a:r>
            <a:r>
              <a:rPr lang="en-US">
                <a:ea typeface="Calibri"/>
                <a:cs typeface="Calibri"/>
              </a:rPr>
              <a:t> </a:t>
            </a:r>
            <a:r>
              <a:rPr lang="en-US" err="1">
                <a:ea typeface="Calibri"/>
                <a:cs typeface="Calibri"/>
              </a:rPr>
              <a:t>såväl</a:t>
            </a:r>
            <a:r>
              <a:rPr lang="en-US">
                <a:ea typeface="Calibri"/>
                <a:cs typeface="Calibri"/>
              </a:rPr>
              <a:t> </a:t>
            </a:r>
            <a:r>
              <a:rPr lang="en-US" err="1">
                <a:ea typeface="Calibri"/>
                <a:cs typeface="Calibri"/>
              </a:rPr>
              <a:t>klimatdeklaration</a:t>
            </a:r>
            <a:r>
              <a:rPr lang="en-US">
                <a:ea typeface="Calibri"/>
                <a:cs typeface="Calibri"/>
              </a:rPr>
              <a:t> </a:t>
            </a:r>
            <a:r>
              <a:rPr lang="en-US" err="1">
                <a:ea typeface="Calibri"/>
                <a:cs typeface="Calibri"/>
              </a:rPr>
              <a:t>som</a:t>
            </a:r>
            <a:r>
              <a:rPr lang="en-US">
                <a:ea typeface="Calibri"/>
                <a:cs typeface="Calibri"/>
              </a:rPr>
              <a:t> </a:t>
            </a:r>
            <a:r>
              <a:rPr lang="en-US" err="1">
                <a:ea typeface="Calibri"/>
                <a:cs typeface="Calibri"/>
              </a:rPr>
              <a:t>gränsvärden</a:t>
            </a:r>
            <a:r>
              <a:rPr lang="en-US">
                <a:ea typeface="Calibri"/>
                <a:cs typeface="Calibri"/>
              </a:rPr>
              <a:t>, det </a:t>
            </a:r>
            <a:r>
              <a:rPr lang="en-US" err="1">
                <a:ea typeface="Calibri"/>
                <a:cs typeface="Calibri"/>
              </a:rPr>
              <a:t>vill</a:t>
            </a:r>
            <a:r>
              <a:rPr lang="en-US">
                <a:ea typeface="Calibri"/>
                <a:cs typeface="Calibri"/>
              </a:rPr>
              <a:t> </a:t>
            </a:r>
            <a:r>
              <a:rPr lang="en-US" err="1">
                <a:ea typeface="Calibri"/>
                <a:cs typeface="Calibri"/>
              </a:rPr>
              <a:t>säga</a:t>
            </a:r>
            <a:r>
              <a:rPr lang="en-US">
                <a:ea typeface="Calibri"/>
                <a:cs typeface="Calibri"/>
              </a:rPr>
              <a:t> </a:t>
            </a:r>
            <a:r>
              <a:rPr lang="en-US" err="1">
                <a:ea typeface="Calibri"/>
                <a:cs typeface="Calibri"/>
              </a:rPr>
              <a:t>samma</a:t>
            </a:r>
            <a:r>
              <a:rPr lang="en-US">
                <a:ea typeface="Calibri"/>
                <a:cs typeface="Calibri"/>
              </a:rPr>
              <a:t> </a:t>
            </a:r>
            <a:r>
              <a:rPr lang="en-US" err="1">
                <a:ea typeface="Calibri"/>
                <a:cs typeface="Calibri"/>
              </a:rPr>
              <a:t>undantag</a:t>
            </a:r>
            <a:r>
              <a:rPr lang="en-US">
                <a:ea typeface="Calibri"/>
                <a:cs typeface="Calibri"/>
              </a:rPr>
              <a:t> </a:t>
            </a:r>
            <a:r>
              <a:rPr lang="en-US" err="1">
                <a:ea typeface="Calibri"/>
                <a:cs typeface="Calibri"/>
              </a:rPr>
              <a:t>som</a:t>
            </a:r>
            <a:r>
              <a:rPr lang="en-US">
                <a:ea typeface="Calibri"/>
                <a:cs typeface="Calibri"/>
              </a:rPr>
              <a:t> för </a:t>
            </a:r>
            <a:r>
              <a:rPr lang="en-US" err="1">
                <a:ea typeface="Calibri"/>
                <a:cs typeface="Calibri"/>
              </a:rPr>
              <a:t>energideklaration</a:t>
            </a:r>
            <a:r>
              <a:rPr lang="en-US">
                <a:ea typeface="Calibri"/>
                <a:cs typeface="Calibri"/>
              </a:rPr>
              <a:t>.</a:t>
            </a:r>
          </a:p>
        </p:txBody>
      </p:sp>
      <p:sp>
        <p:nvSpPr>
          <p:cNvPr id="4" name="Slide Number Placeholder 3"/>
          <p:cNvSpPr>
            <a:spLocks noGrp="1"/>
          </p:cNvSpPr>
          <p:nvPr>
            <p:ph type="sldNum" sz="quarter" idx="5"/>
          </p:nvPr>
        </p:nvSpPr>
        <p:spPr/>
        <p:txBody>
          <a:bodyPr/>
          <a:lstStyle/>
          <a:p>
            <a:fld id="{19702129-24FE-4746-9897-C7E55345F5DD}" type="slidenum">
              <a:rPr lang="sv-SE" smtClean="0"/>
              <a:t>9</a:t>
            </a:fld>
            <a:endParaRPr lang="sv-SE"/>
          </a:p>
        </p:txBody>
      </p:sp>
    </p:spTree>
    <p:extLst>
      <p:ext uri="{BB962C8B-B14F-4D97-AF65-F5344CB8AC3E}">
        <p14:creationId xmlns:p14="http://schemas.microsoft.com/office/powerpoint/2010/main" val="2474326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En utredningsförutsättning för KTH/</a:t>
            </a:r>
            <a:r>
              <a:rPr lang="sv-SE" err="1"/>
              <a:t>WSP:s</a:t>
            </a:r>
            <a:r>
              <a:rPr lang="sv-SE"/>
              <a:t> arbete har varit att det förslag till systemgränser för livscykelskeden som föreslogs i Boverkets rapport 2023:20 ligger fast. Det innebär därmed att gränsvärden omfattar modul A1-A5 då de införs och att den utökade klimatdeklarationen från 2028 omfattar livscykelskeden A, B och C. Exakt vilka moduler som kommer att omfattas i skede B och C styrs av den kommande delegerade akten från EU-kommissionen, vilket diskuteras mer senare i presentationen. Detsamma gäller för modul D. </a:t>
            </a:r>
            <a:endParaRPr lang="en-US"/>
          </a:p>
        </p:txBody>
      </p:sp>
      <p:sp>
        <p:nvSpPr>
          <p:cNvPr id="4" name="Slide Number Placeholder 3"/>
          <p:cNvSpPr>
            <a:spLocks noGrp="1"/>
          </p:cNvSpPr>
          <p:nvPr>
            <p:ph type="sldNum" sz="quarter" idx="5"/>
          </p:nvPr>
        </p:nvSpPr>
        <p:spPr/>
        <p:txBody>
          <a:bodyPr/>
          <a:lstStyle/>
          <a:p>
            <a:fld id="{19702129-24FE-4746-9897-C7E55345F5DD}" type="slidenum">
              <a:rPr lang="sv-SE" smtClean="0"/>
              <a:t>10</a:t>
            </a:fld>
            <a:endParaRPr lang="sv-SE"/>
          </a:p>
        </p:txBody>
      </p:sp>
    </p:spTree>
    <p:extLst>
      <p:ext uri="{BB962C8B-B14F-4D97-AF65-F5344CB8AC3E}">
        <p14:creationId xmlns:p14="http://schemas.microsoft.com/office/powerpoint/2010/main" val="1586339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a:t>Presentation </a:t>
            </a:r>
            <a:r>
              <a:rPr lang="sv-SE" err="1"/>
              <a:t>title</a:t>
            </a:r>
            <a:endParaRPr lang="sv-SE"/>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err="1"/>
              <a:t>Subtitle</a:t>
            </a:r>
            <a:r>
              <a:rPr lang="sv-SE"/>
              <a:t> </a:t>
            </a:r>
            <a:r>
              <a:rPr lang="sv-SE" err="1"/>
              <a:t>here</a:t>
            </a:r>
            <a:endParaRPr lang="sv-SE"/>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2025-08-28</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2025-08-28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2025-08-28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2025-08-28</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2025-08-28</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2025-08-28</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2025-08-28</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2025-08-28</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2025-08-28</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2025-08-28</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a:t>Click to edit Master title style</a:t>
            </a:r>
            <a:endParaRPr lang="sv-SE"/>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2025-08-28</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a:t>Presentation </a:t>
            </a:r>
            <a:r>
              <a:rPr lang="sv-SE" err="1"/>
              <a:t>title</a:t>
            </a:r>
            <a:endParaRPr lang="sv-SE"/>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err="1"/>
              <a:t>Subtitle</a:t>
            </a:r>
            <a:r>
              <a:rPr lang="sv-SE"/>
              <a:t> </a:t>
            </a:r>
            <a:r>
              <a:rPr lang="sv-SE" err="1"/>
              <a:t>here</a:t>
            </a:r>
            <a:endParaRPr lang="sv-SE"/>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2025-08-28</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a:t>Click to edit Master title style</a:t>
            </a:r>
            <a:endParaRPr lang="sv-SE"/>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2025-08-28</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a:t>Click to edit Master title style</a:t>
            </a:r>
            <a:endParaRPr lang="sv-SE"/>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2025-08-28</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a:t>Click to edit Master title style</a:t>
            </a:r>
            <a:endParaRPr lang="sv-SE"/>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2025-08-28</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a:t>Click to edit Master title style</a:t>
            </a:r>
            <a:endParaRPr lang="sv-SE"/>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2025-08-28</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a:t>Click to edit Master title style</a:t>
            </a:r>
            <a:endParaRPr lang="sv-SE"/>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2025-08-28</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a:t>Click to edit Master title style</a:t>
            </a:r>
            <a:endParaRPr lang="sv-SE"/>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2025-08-28</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a:t>Click to edit Master title style</a:t>
            </a:r>
            <a:endParaRPr lang="sv-SE"/>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2025-08-28</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a:t>Click to edit Master title style</a:t>
            </a:r>
            <a:endParaRPr lang="sv-SE"/>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2025-08-28</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2025-08-28</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2025-08-28</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a:t>Presentation </a:t>
            </a:r>
            <a:r>
              <a:rPr lang="sv-SE" err="1"/>
              <a:t>title</a:t>
            </a:r>
            <a:endParaRPr lang="sv-SE"/>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err="1"/>
              <a:t>Subtitle</a:t>
            </a:r>
            <a:r>
              <a:rPr lang="sv-SE"/>
              <a:t> </a:t>
            </a:r>
            <a:r>
              <a:rPr lang="sv-SE" err="1"/>
              <a:t>here</a:t>
            </a:r>
            <a:endParaRPr lang="sv-SE"/>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2025-08-28</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a:latin typeface="+mj-lt"/>
              </a:rPr>
              <a:t>Change background image</a:t>
            </a:r>
          </a:p>
          <a:p>
            <a:pPr marL="162900" indent="-162900" algn="l">
              <a:spcAft>
                <a:spcPts val="600"/>
              </a:spcAft>
              <a:buFont typeface="+mj-lt"/>
              <a:buAutoNum type="arabicPeriod"/>
            </a:pPr>
            <a:r>
              <a:rPr lang="en-US" sz="1000" noProof="0"/>
              <a:t>Select Design &gt; Format Background.</a:t>
            </a:r>
          </a:p>
          <a:p>
            <a:pPr marL="162900" indent="-162900" algn="l">
              <a:spcAft>
                <a:spcPts val="600"/>
              </a:spcAft>
              <a:buFont typeface="+mj-lt"/>
              <a:buAutoNum type="arabicPeriod"/>
            </a:pPr>
            <a:r>
              <a:rPr lang="en-US" sz="1000" noProof="0"/>
              <a:t>In the Format Background pane, select Picture or texture fill.</a:t>
            </a:r>
          </a:p>
          <a:p>
            <a:pPr marL="162900" indent="-162900" algn="l">
              <a:spcAft>
                <a:spcPts val="600"/>
              </a:spcAft>
              <a:buFont typeface="+mj-lt"/>
              <a:buAutoNum type="arabicPeriod"/>
            </a:pPr>
            <a:r>
              <a:rPr lang="en-US" sz="1000" noProof="0"/>
              <a:t>Select File.</a:t>
            </a:r>
          </a:p>
          <a:p>
            <a:pPr marL="162900" indent="-162900" algn="l">
              <a:spcAft>
                <a:spcPts val="600"/>
              </a:spcAft>
              <a:buFont typeface="+mj-lt"/>
              <a:buAutoNum type="arabicPeriod"/>
            </a:pPr>
            <a:r>
              <a:rPr lang="en-US" sz="1000" noProof="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2025-08-28</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2025-08-28</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2025-08-28</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2025-08-28</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2025-08-28</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2025-08-28</a:t>
            </a:fld>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2025-08-28</a:t>
            </a:fld>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2025-08-28</a:t>
            </a:fld>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2025-08-28</a:t>
            </a:fld>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2025-08-28</a:t>
            </a:fld>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2025-08-28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2025-08-28</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2025-08-28</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a:t>Click to edit Master title style</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2025-08-28</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2025-08-28</a:t>
            </a:fld>
            <a:endParaRPr lang="sv-SE"/>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2025-08-28</a:t>
            </a:fld>
            <a:endParaRPr lang="sv-SE"/>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2025-08-28</a:t>
            </a:fld>
            <a:endParaRPr lang="sv-SE"/>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a:solidFill>
                  <a:schemeClr val="tx2"/>
                </a:solidFill>
              </a:rPr>
              <a:t>Slide templates</a:t>
            </a:r>
          </a:p>
          <a:p>
            <a:pPr>
              <a:spcAft>
                <a:spcPts val="600"/>
              </a:spcAft>
            </a:pPr>
            <a:r>
              <a:rPr lang="en-US" sz="800" noProof="0"/>
              <a:t>Click on </a:t>
            </a:r>
            <a:r>
              <a:rPr lang="en-US" sz="800" i="1" noProof="0"/>
              <a:t>New slide</a:t>
            </a:r>
            <a:r>
              <a:rPr lang="en-US" sz="800" noProof="0"/>
              <a:t> to see the templates various template slide. Choose one to suite </a:t>
            </a:r>
            <a:br>
              <a:rPr lang="en-US" sz="800" noProof="0"/>
            </a:br>
            <a:r>
              <a:rPr lang="en-US" sz="800" noProof="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a:solidFill>
                  <a:schemeClr val="tx2"/>
                </a:solidFill>
              </a:rPr>
              <a:t>Layout</a:t>
            </a:r>
          </a:p>
          <a:p>
            <a:pPr>
              <a:spcAft>
                <a:spcPts val="600"/>
              </a:spcAft>
            </a:pPr>
            <a:r>
              <a:rPr lang="en-US" sz="800" noProof="0"/>
              <a:t>If you’d like to change slide template on an existing slide, click on </a:t>
            </a:r>
            <a:r>
              <a:rPr lang="en-US" sz="800" i="1" noProof="0"/>
              <a:t>Layout</a:t>
            </a:r>
            <a:r>
              <a:rPr lang="en-US" sz="800" noProof="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a:solidFill>
                  <a:schemeClr val="tx2"/>
                </a:solidFill>
              </a:rPr>
              <a:t>Reset</a:t>
            </a:r>
          </a:p>
          <a:p>
            <a:pPr>
              <a:spcAft>
                <a:spcPts val="600"/>
              </a:spcAft>
            </a:pPr>
            <a:r>
              <a:rPr lang="en-US" sz="800" noProof="0"/>
              <a:t>Reset a slide to the slide templates design by </a:t>
            </a:r>
            <a:br>
              <a:rPr lang="en-US" sz="800" noProof="0"/>
            </a:br>
            <a:r>
              <a:rPr lang="en-US" sz="800" noProof="0"/>
              <a:t>clicking on </a:t>
            </a:r>
            <a:r>
              <a:rPr lang="en-US" sz="800" i="1" noProof="0"/>
              <a:t>Reset</a:t>
            </a:r>
            <a:r>
              <a:rPr lang="en-US" sz="800" noProof="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a:solidFill>
                  <a:schemeClr val="tx2"/>
                </a:solidFill>
              </a:rPr>
              <a:t>Colors</a:t>
            </a:r>
          </a:p>
          <a:p>
            <a:pPr>
              <a:spcAft>
                <a:spcPts val="600"/>
              </a:spcAft>
            </a:pPr>
            <a:r>
              <a:rPr lang="en-US" sz="800" noProof="0"/>
              <a:t>This template is programmed with the KTH color palette. The correct colors are the in top row under </a:t>
            </a:r>
            <a:r>
              <a:rPr lang="en-US" sz="800" i="1" noProof="0"/>
              <a:t>Theme Colors</a:t>
            </a:r>
            <a:r>
              <a:rPr lang="en-US" sz="800" noProof="0"/>
              <a:t> and all colors under </a:t>
            </a:r>
            <a:r>
              <a:rPr lang="en-US" sz="800" i="1" noProof="0"/>
              <a:t>Custom Colors</a:t>
            </a:r>
            <a:r>
              <a:rPr lang="en-US" sz="800" noProof="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a:solidFill>
                  <a:srgbClr val="F9535C"/>
                </a:solidFill>
              </a:rPr>
              <a:t>Do </a:t>
            </a:r>
            <a:r>
              <a:rPr lang="en-US" sz="500" u="sng" noProof="0">
                <a:solidFill>
                  <a:srgbClr val="F9535C"/>
                </a:solidFill>
              </a:rPr>
              <a:t>NOT</a:t>
            </a:r>
            <a:r>
              <a:rPr lang="en-US" sz="500" noProof="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a:solidFill>
                  <a:schemeClr val="tx2"/>
                </a:solidFill>
              </a:rPr>
              <a:t>Change the image crop</a:t>
            </a:r>
          </a:p>
          <a:p>
            <a:pPr>
              <a:spcAft>
                <a:spcPts val="600"/>
              </a:spcAft>
            </a:pPr>
            <a:r>
              <a:rPr lang="en-US" sz="800" noProof="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a:t>Select the image and go to </a:t>
            </a:r>
            <a:br>
              <a:rPr lang="en-US" sz="800" noProof="0"/>
            </a:br>
            <a:r>
              <a:rPr lang="en-US" sz="800" noProof="0"/>
              <a:t>the </a:t>
            </a:r>
            <a:r>
              <a:rPr lang="en-US" sz="800" i="1" noProof="0"/>
              <a:t>Picture Format </a:t>
            </a:r>
            <a:r>
              <a:rPr lang="en-US" sz="800" noProof="0"/>
              <a:t>tab. </a:t>
            </a:r>
          </a:p>
          <a:p>
            <a:pPr marL="120600" indent="-120600">
              <a:spcAft>
                <a:spcPts val="600"/>
              </a:spcAft>
              <a:buClr>
                <a:schemeClr val="accent1"/>
              </a:buClr>
              <a:buFont typeface="+mj-lt"/>
              <a:buAutoNum type="arabicPeriod"/>
            </a:pPr>
            <a:r>
              <a:rPr lang="en-US" sz="800" noProof="0"/>
              <a:t>Choose </a:t>
            </a:r>
            <a:r>
              <a:rPr lang="en-US" sz="800" i="1" noProof="0"/>
              <a:t>Crop</a:t>
            </a:r>
            <a:r>
              <a:rPr lang="en-US" sz="800" noProof="0"/>
              <a:t>. Now, the entire image is visible, the cropped out parts are darker. </a:t>
            </a:r>
          </a:p>
          <a:p>
            <a:pPr marL="120600" indent="-120600">
              <a:spcAft>
                <a:spcPts val="600"/>
              </a:spcAft>
              <a:buClr>
                <a:schemeClr val="accent1"/>
              </a:buClr>
              <a:buFont typeface="+mj-lt"/>
              <a:buAutoNum type="arabicPeriod"/>
            </a:pPr>
            <a:r>
              <a:rPr lang="en-US" sz="800" noProof="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a:solidFill>
                  <a:schemeClr val="tx2"/>
                </a:solidFill>
              </a:rPr>
              <a:t>Edit image background</a:t>
            </a:r>
          </a:p>
          <a:p>
            <a:pPr marL="120600" indent="-120600">
              <a:spcAft>
                <a:spcPts val="600"/>
              </a:spcAft>
              <a:buClr>
                <a:schemeClr val="accent1"/>
              </a:buClr>
              <a:buAutoNum type="arabicPeriod"/>
            </a:pPr>
            <a:r>
              <a:rPr lang="en-US" sz="800" noProof="0"/>
              <a:t>Select </a:t>
            </a:r>
            <a:r>
              <a:rPr lang="en-US" sz="800" i="1" noProof="0"/>
              <a:t>Design</a:t>
            </a:r>
            <a:r>
              <a:rPr lang="en-US" sz="800" noProof="0"/>
              <a:t> &gt; </a:t>
            </a:r>
            <a:r>
              <a:rPr lang="en-US" sz="800" i="1" noProof="0"/>
              <a:t>Format Background</a:t>
            </a:r>
            <a:r>
              <a:rPr lang="en-US" sz="800" noProof="0"/>
              <a:t>.</a:t>
            </a:r>
          </a:p>
          <a:p>
            <a:pPr marL="120600" indent="-120600">
              <a:spcAft>
                <a:spcPts val="600"/>
              </a:spcAft>
              <a:buClr>
                <a:schemeClr val="accent1"/>
              </a:buClr>
              <a:buAutoNum type="arabicPeriod"/>
            </a:pPr>
            <a:r>
              <a:rPr lang="en-US" sz="800" noProof="0"/>
              <a:t>In the </a:t>
            </a:r>
            <a:r>
              <a:rPr lang="en-US" sz="800" i="1" noProof="0"/>
              <a:t>Format Background pane</a:t>
            </a:r>
            <a:r>
              <a:rPr lang="en-US" sz="800" noProof="0"/>
              <a:t>, select </a:t>
            </a:r>
            <a:r>
              <a:rPr lang="en-US" sz="800" i="1" noProof="0"/>
              <a:t>Picture or texture fill</a:t>
            </a:r>
            <a:r>
              <a:rPr lang="en-US" sz="800" noProof="0"/>
              <a:t>.</a:t>
            </a:r>
          </a:p>
          <a:p>
            <a:pPr marL="120600" indent="-120600">
              <a:spcAft>
                <a:spcPts val="600"/>
              </a:spcAft>
              <a:buClr>
                <a:schemeClr val="accent1"/>
              </a:buClr>
              <a:buAutoNum type="arabicPeriod"/>
            </a:pPr>
            <a:r>
              <a:rPr lang="en-US" sz="800" noProof="0"/>
              <a:t>Select </a:t>
            </a:r>
            <a:r>
              <a:rPr lang="en-US" sz="800" i="1" noProof="0"/>
              <a:t>File</a:t>
            </a:r>
            <a:r>
              <a:rPr lang="en-US" sz="800" noProof="0"/>
              <a:t>.</a:t>
            </a:r>
          </a:p>
          <a:p>
            <a:pPr marL="120600" indent="-120600">
              <a:spcAft>
                <a:spcPts val="600"/>
              </a:spcAft>
              <a:buClr>
                <a:schemeClr val="accent1"/>
              </a:buClr>
              <a:buAutoNum type="arabicPeriod"/>
            </a:pPr>
            <a:r>
              <a:rPr lang="en-US" sz="800" noProof="0"/>
              <a:t>In the </a:t>
            </a:r>
            <a:r>
              <a:rPr lang="en-US" sz="800" i="1" noProof="0"/>
              <a:t>Insert Picture</a:t>
            </a:r>
            <a:r>
              <a:rPr lang="en-US" sz="800" noProof="0"/>
              <a:t> dialog box, choose the picture </a:t>
            </a:r>
            <a:br>
              <a:rPr lang="en-US" sz="800" noProof="0"/>
            </a:br>
            <a:r>
              <a:rPr lang="en-US" sz="800" noProof="0"/>
              <a:t>you want to use and then select </a:t>
            </a:r>
            <a:r>
              <a:rPr lang="en-US" sz="800" i="1" noProof="0"/>
              <a:t>Insert</a:t>
            </a:r>
            <a:r>
              <a:rPr lang="en-US" sz="800" noProof="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a:solidFill>
                  <a:schemeClr val="tx2"/>
                </a:solidFill>
              </a:rPr>
              <a:t>Header and footer</a:t>
            </a:r>
          </a:p>
          <a:p>
            <a:pPr>
              <a:spcAft>
                <a:spcPts val="600"/>
              </a:spcAft>
            </a:pPr>
            <a:r>
              <a:rPr lang="en-US" sz="800" noProof="0"/>
              <a:t>Insert header/footer, </a:t>
            </a:r>
            <a:br>
              <a:rPr lang="en-US" sz="800" noProof="0"/>
            </a:br>
            <a:r>
              <a:rPr lang="en-US" sz="800" noProof="0"/>
              <a:t>date and page numbers:</a:t>
            </a:r>
          </a:p>
          <a:p>
            <a:pPr marL="120600" indent="-120600">
              <a:spcAft>
                <a:spcPts val="600"/>
              </a:spcAft>
              <a:buClr>
                <a:schemeClr val="accent1"/>
              </a:buClr>
              <a:buFont typeface="+mj-lt"/>
              <a:buAutoNum type="arabicPeriod"/>
            </a:pPr>
            <a:r>
              <a:rPr lang="en-US" sz="800" noProof="0"/>
              <a:t>On the </a:t>
            </a:r>
            <a:r>
              <a:rPr lang="en-US" sz="800" i="1" noProof="0"/>
              <a:t>Insert</a:t>
            </a:r>
            <a:r>
              <a:rPr lang="en-US" sz="800" noProof="0"/>
              <a:t> tab, </a:t>
            </a:r>
            <a:br>
              <a:rPr lang="en-US" sz="800" noProof="0"/>
            </a:br>
            <a:r>
              <a:rPr lang="en-US" sz="800" noProof="0"/>
              <a:t>click </a:t>
            </a:r>
            <a:r>
              <a:rPr lang="en-US" sz="800" i="1" noProof="0"/>
              <a:t>Header &amp; Footer</a:t>
            </a:r>
            <a:r>
              <a:rPr lang="en-US" sz="800" noProof="0"/>
              <a:t>.</a:t>
            </a:r>
          </a:p>
          <a:p>
            <a:pPr marL="120600" indent="-120600">
              <a:spcAft>
                <a:spcPts val="600"/>
              </a:spcAft>
              <a:buClr>
                <a:schemeClr val="accent1"/>
              </a:buClr>
              <a:buFont typeface="+mj-lt"/>
              <a:buAutoNum type="arabicPeriod"/>
            </a:pPr>
            <a:r>
              <a:rPr lang="en-US" sz="800" noProof="0"/>
              <a:t>In the Header and Footer box, on the Slide tab, select the information you want.</a:t>
            </a:r>
          </a:p>
          <a:p>
            <a:pPr marL="120600" indent="-120600">
              <a:spcAft>
                <a:spcPts val="600"/>
              </a:spcAft>
              <a:buClr>
                <a:schemeClr val="accent1"/>
              </a:buClr>
              <a:buFont typeface="+mj-lt"/>
              <a:buAutoNum type="arabicPeriod"/>
            </a:pPr>
            <a:r>
              <a:rPr lang="en-US" sz="800" noProof="0"/>
              <a:t>Click </a:t>
            </a:r>
            <a:r>
              <a:rPr lang="en-US" sz="800" i="1" noProof="0"/>
              <a:t>Apply to All</a:t>
            </a:r>
            <a:r>
              <a:rPr lang="en-US" sz="800" noProof="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2025-08-28</a:t>
            </a:fld>
            <a:endParaRPr lang="sv-SE"/>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a:solidFill>
                  <a:schemeClr val="accent1"/>
                </a:solidFill>
                <a:latin typeface="+mn-lt"/>
              </a:rPr>
              <a:t>The template is set up to be as accessibility-friendly as possible, but there are two things you need to do yourself as you add content. </a:t>
            </a:r>
            <a:r>
              <a:rPr lang="en-US" sz="1600" b="1" noProof="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a:t>Right-click on an image/figure and select the option "Format Picture." A tab will then open on the right side of the window. Choose the </a:t>
            </a:r>
            <a:r>
              <a:rPr lang="en-US" sz="1200" i="1"/>
              <a:t>Size and Properties</a:t>
            </a:r>
            <a:r>
              <a:rPr lang="en-US" sz="1200"/>
              <a:t> of the figure, then select </a:t>
            </a:r>
            <a:r>
              <a:rPr lang="en-US" sz="1200" i="1"/>
              <a:t>Alternative Text</a:t>
            </a:r>
            <a:r>
              <a:rPr lang="en-US" sz="1200"/>
              <a:t>. Describe your image/figure in 1-2 sentences that will be read aloud by screen readers for those with visual impairments.</a:t>
            </a:r>
          </a:p>
          <a:p>
            <a:pPr marL="0" indent="0">
              <a:spcAft>
                <a:spcPts val="1000"/>
              </a:spcAft>
              <a:buNone/>
            </a:pPr>
            <a:r>
              <a:rPr lang="en-US" sz="120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a:solidFill>
                  <a:schemeClr val="tx2"/>
                </a:solidFill>
                <a:latin typeface="+mj-lt"/>
              </a:rPr>
              <a:t>Set reading order</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a:t>Selecting an object in the file.</a:t>
            </a:r>
          </a:p>
          <a:p>
            <a:pPr marL="228600" indent="-228600">
              <a:spcAft>
                <a:spcPts val="600"/>
              </a:spcAft>
              <a:buClr>
                <a:schemeClr val="accent1"/>
              </a:buClr>
              <a:buFont typeface="+mj-lt"/>
              <a:buAutoNum type="arabicPeriod"/>
            </a:pPr>
            <a:r>
              <a:rPr lang="en-US" sz="1200"/>
              <a:t>Choosing the "Format" tab that appears on the right side of the ribbon.</a:t>
            </a:r>
          </a:p>
          <a:p>
            <a:pPr marL="228600" indent="-228600">
              <a:spcAft>
                <a:spcPts val="600"/>
              </a:spcAft>
              <a:buClr>
                <a:schemeClr val="accent1"/>
              </a:buClr>
              <a:buFont typeface="+mj-lt"/>
              <a:buAutoNum type="arabicPeriod"/>
            </a:pPr>
            <a:r>
              <a:rPr lang="en-US" sz="1200"/>
              <a:t>Selecting "Selection Pane" in the "Arrange" group.</a:t>
            </a:r>
          </a:p>
          <a:p>
            <a:pPr marL="228600" indent="-228600">
              <a:spcAft>
                <a:spcPts val="600"/>
              </a:spcAft>
              <a:buClr>
                <a:schemeClr val="accent1"/>
              </a:buClr>
              <a:buFont typeface="+mj-lt"/>
              <a:buAutoNum type="arabicPeriod"/>
            </a:pPr>
            <a:r>
              <a:rPr lang="en-US" sz="1200"/>
              <a:t>Selecting one or more objects in the list.</a:t>
            </a:r>
          </a:p>
          <a:p>
            <a:pPr marL="228600" indent="-228600">
              <a:spcAft>
                <a:spcPts val="600"/>
              </a:spcAft>
              <a:buClr>
                <a:schemeClr val="accent1"/>
              </a:buClr>
              <a:buFont typeface="+mj-lt"/>
              <a:buAutoNum type="arabicPeriod"/>
            </a:pPr>
            <a:r>
              <a:rPr lang="en-US" sz="1200"/>
              <a:t>Dragging the selection upward or downward, or clicking the "Up" button.</a:t>
            </a:r>
          </a:p>
          <a:p>
            <a:pPr marL="228600" indent="-228600">
              <a:spcAft>
                <a:spcPts val="600"/>
              </a:spcAft>
              <a:buClr>
                <a:schemeClr val="accent1"/>
              </a:buClr>
              <a:buFont typeface="+mj-lt"/>
              <a:buAutoNum type="arabicPeriod"/>
            </a:pPr>
            <a:r>
              <a:rPr lang="en-US" sz="120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2025-08-28</a:t>
            </a:fld>
            <a:endParaRPr lang="sv-SE"/>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a:t>Right-click on an image/figure and select the option "Format Picture." A tab will then open on the right side of the window. Choose the </a:t>
            </a:r>
            <a:r>
              <a:rPr lang="en-US" sz="1200" i="1"/>
              <a:t>Size and Properties</a:t>
            </a:r>
            <a:r>
              <a:rPr lang="en-US" sz="1200"/>
              <a:t> of the figure, then select </a:t>
            </a:r>
            <a:r>
              <a:rPr lang="en-US" sz="1200" i="1"/>
              <a:t>Alternative Text</a:t>
            </a:r>
            <a:r>
              <a:rPr lang="en-US" sz="1200"/>
              <a:t>. Describe your image/figure in 1-2 sentences that will be read aloud by screen readers for those with visual impairments.</a:t>
            </a:r>
          </a:p>
          <a:p>
            <a:pPr marL="0" indent="0">
              <a:spcAft>
                <a:spcPts val="1000"/>
              </a:spcAft>
              <a:buNone/>
            </a:pPr>
            <a:r>
              <a:rPr lang="en-US" sz="120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a:solidFill>
                  <a:schemeClr val="tx2"/>
                </a:solidFill>
                <a:latin typeface="+mj-lt"/>
              </a:rPr>
              <a:t>Set reading order</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a:solidFill>
                  <a:schemeClr val="accent1"/>
                </a:solidFill>
              </a:rPr>
              <a:t>You can control the reading order by:</a:t>
            </a:r>
          </a:p>
          <a:p>
            <a:pPr marL="228600" indent="-228600">
              <a:spcAft>
                <a:spcPts val="600"/>
              </a:spcAft>
              <a:buClr>
                <a:schemeClr val="accent1"/>
              </a:buClr>
              <a:buFont typeface="+mj-lt"/>
              <a:buAutoNum type="arabicPeriod"/>
            </a:pPr>
            <a:r>
              <a:rPr lang="en-US" sz="1200"/>
              <a:t>On the </a:t>
            </a:r>
            <a:r>
              <a:rPr lang="en-US" sz="1200" i="1"/>
              <a:t>Home</a:t>
            </a:r>
            <a:r>
              <a:rPr lang="en-US" sz="1200"/>
              <a:t> tab, select </a:t>
            </a:r>
            <a:r>
              <a:rPr lang="en-US" sz="1200" i="1"/>
              <a:t>Arrange</a:t>
            </a:r>
          </a:p>
          <a:p>
            <a:pPr marL="228600" indent="-228600">
              <a:spcAft>
                <a:spcPts val="600"/>
              </a:spcAft>
              <a:buClr>
                <a:schemeClr val="accent1"/>
              </a:buClr>
              <a:buFont typeface="+mj-lt"/>
              <a:buAutoNum type="arabicPeriod"/>
            </a:pPr>
            <a:r>
              <a:rPr lang="en-US" sz="1200"/>
              <a:t>From the </a:t>
            </a:r>
            <a:r>
              <a:rPr lang="en-US" sz="1200" i="1"/>
              <a:t>Arrange </a:t>
            </a:r>
            <a:r>
              <a:rPr lang="en-US" sz="1200"/>
              <a:t>menu, choose "Selection Pane.“</a:t>
            </a:r>
          </a:p>
          <a:p>
            <a:pPr marL="228600" indent="-228600">
              <a:spcAft>
                <a:spcPts val="600"/>
              </a:spcAft>
              <a:buClr>
                <a:schemeClr val="accent1"/>
              </a:buClr>
              <a:buFont typeface="+mj-lt"/>
              <a:buAutoNum type="arabicPeriod"/>
            </a:pPr>
            <a:r>
              <a:rPr lang="en-US" sz="120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a:solidFill>
                  <a:schemeClr val="accent1"/>
                </a:solidFill>
                <a:latin typeface="+mn-lt"/>
              </a:rPr>
              <a:t>The template is set up to be as accessibility-friendly as possible, but there are two things you need to do yourself as you add content. </a:t>
            </a:r>
            <a:r>
              <a:rPr lang="en-US" sz="1600" b="1" noProof="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8/28/2025</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1636823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4867EB2-FC4F-C74D-A230-89D6B972781C}"/>
              </a:ext>
            </a:extLst>
          </p:cNvPr>
          <p:cNvSpPr>
            <a:spLocks noGrp="1"/>
          </p:cNvSpPr>
          <p:nvPr>
            <p:ph type="sldNum" sz="quarter" idx="16"/>
          </p:nvPr>
        </p:nvSpPr>
        <p:spPr/>
        <p:txBody>
          <a:bodyPr/>
          <a:lstStyle/>
          <a:p>
            <a:fld id="{8527FB4B-7893-4946-9C41-FB1EB79145A0}" type="slidenum">
              <a:rPr lang="sv-SE" smtClean="0"/>
              <a:t>‹#›</a:t>
            </a:fld>
            <a:endParaRPr lang="sv-SE"/>
          </a:p>
        </p:txBody>
      </p:sp>
      <p:sp>
        <p:nvSpPr>
          <p:cNvPr id="7" name="Footer Placeholder 6">
            <a:extLst>
              <a:ext uri="{FF2B5EF4-FFF2-40B4-BE49-F238E27FC236}">
                <a16:creationId xmlns:a16="http://schemas.microsoft.com/office/drawing/2014/main" id="{5DB11DE9-DED4-0140-852D-916C42F20E0D}"/>
              </a:ext>
            </a:extLst>
          </p:cNvPr>
          <p:cNvSpPr>
            <a:spLocks noGrp="1"/>
          </p:cNvSpPr>
          <p:nvPr>
            <p:ph type="ftr" sz="quarter" idx="15"/>
          </p:nvPr>
        </p:nvSpPr>
        <p:spPr/>
        <p:txBody>
          <a:bodyPr/>
          <a:lstStyle/>
          <a:p>
            <a:endParaRPr lang="sv-SE"/>
          </a:p>
        </p:txBody>
      </p:sp>
      <p:sp>
        <p:nvSpPr>
          <p:cNvPr id="6" name="Date Placeholder 5">
            <a:extLst>
              <a:ext uri="{FF2B5EF4-FFF2-40B4-BE49-F238E27FC236}">
                <a16:creationId xmlns:a16="http://schemas.microsoft.com/office/drawing/2014/main" id="{460AAD98-60E6-C741-A55B-250577B7D90E}"/>
              </a:ext>
            </a:extLst>
          </p:cNvPr>
          <p:cNvSpPr>
            <a:spLocks noGrp="1"/>
          </p:cNvSpPr>
          <p:nvPr>
            <p:ph type="dt" sz="half" idx="14"/>
          </p:nvPr>
        </p:nvSpPr>
        <p:spPr/>
        <p:txBody>
          <a:bodyPr/>
          <a:lstStyle/>
          <a:p>
            <a:fld id="{FA612C29-4FF1-4A4F-A907-03CBB0EDED27}" type="datetime1">
              <a:rPr lang="sv-SE" smtClean="0"/>
              <a:t>2025-08-28</a:t>
            </a:fld>
            <a:endParaRPr lang="sv-SE"/>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2088444" y="1570566"/>
            <a:ext cx="9661956" cy="4741433"/>
          </a:xfrm>
        </p:spPr>
        <p:txBody>
          <a:bodyPr/>
          <a:lstStyle>
            <a:lvl1pPr>
              <a:defRPr sz="1867"/>
            </a:lvl1pPr>
            <a:lvl2pPr>
              <a:defRPr sz="1600"/>
            </a:lvl2pPr>
            <a:lvl3pPr>
              <a:defRPr sz="1600"/>
            </a:lvl3pPr>
            <a:lvl4pPr>
              <a:defRPr sz="1333"/>
            </a:lvl4pPr>
            <a:lvl5pPr>
              <a:defRPr sz="13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ubrik 1">
            <a:extLst>
              <a:ext uri="{FF2B5EF4-FFF2-40B4-BE49-F238E27FC236}">
                <a16:creationId xmlns:a16="http://schemas.microsoft.com/office/drawing/2014/main" id="{D7D5F619-51D2-42FE-AF00-80BF2FDDE4AB}"/>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138398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2025-08-28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2025-08-28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2025-08-28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2025-08-28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2025-08-28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2025-08-28</a:t>
            </a:fld>
            <a:endParaRPr lang="sv-SE"/>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51" cstate="print">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 id="2147483698" r:id="rId48"/>
    <p:sldLayoutId id="2147483699" r:id="rId49"/>
  </p:sldLayoutIdLst>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4.png"/><Relationship Id="rId7" Type="http://schemas.openxmlformats.org/officeDocument/2006/relationships/hyperlink" Target="https://ivl.diva-portal.org/smash/get/diva2:1879423/FULLTEXT01.pdf"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hyperlink" Target="https://www.boverket.se/sv/om-boverket/publicerat-av-boverket/publikationer/2023/gransvarde-klimatpaverkan/" TargetMode="External"/><Relationship Id="rId10" Type="http://schemas.openxmlformats.org/officeDocument/2006/relationships/image" Target="../media/image32.png"/><Relationship Id="rId4" Type="http://schemas.openxmlformats.org/officeDocument/2006/relationships/hyperlink" Target="https://www.boverket.se/sv/om-boverket/publicerat-av-boverket/publikationer/2020/utveckling-av-regler-om-klimatdeklaration-av-byggnader/" TargetMode="External"/><Relationship Id="rId9" Type="http://schemas.openxmlformats.org/officeDocument/2006/relationships/hyperlink" Target="https://www.nordicsustainableconstruction.com/Media/638542191749462744/Nordic%20view%20on%20data%20needs%20and%20scenario%20settings%20for%20full%20life%20cycle%20building%20environmental%20assessment.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hyperlink" Target="https://www.diva-portal.org/smash/get/diva2:1812831/FULLTEXT01.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hyperlink" Target="https://vpp.sbuf.se/Public/Documents/ProjectDocuments/f354f826-6eb5-4a3c-a723-9c16788d31ee/FinalReport/SBUF%2014381%20V%C3%A4gledning%20upphandling%20p%C3%A5%20v%C3%A4g%20mot%20netto%20noll%20ny.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overket.se/sv/om-boverket/publicerat-av-boverket/publikationer/2020/utveckling-av-regler-om-klimatdeklaration-av-byggnader/"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www.boverket.se/sv/om-boverket/publicerat-av-boverket/publikationer/2023/gransvarde-klimatpaverkan/"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chart" Target="../charts/chart10.xml"/></Relationships>
</file>

<file path=ppt/slides/_rels/slide4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boverket.se/sv/energideklaration/energideklaration/"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ww.boverket.se/sv/klimatdeklaration/vilka-byggnader/"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5B07F06-6EA7-7E2D-1EF1-26B024DA7650}"/>
              </a:ext>
            </a:extLst>
          </p:cNvPr>
          <p:cNvSpPr>
            <a:spLocks noGrp="1"/>
          </p:cNvSpPr>
          <p:nvPr>
            <p:ph type="ctrTitle"/>
          </p:nvPr>
        </p:nvSpPr>
        <p:spPr/>
        <p:txBody>
          <a:bodyPr/>
          <a:lstStyle/>
          <a:p>
            <a:r>
              <a:rPr lang="sv-SE"/>
              <a:t>Hearing om kommande gränsvärden för byggnaders klimatpåverkan</a:t>
            </a:r>
          </a:p>
        </p:txBody>
      </p:sp>
      <p:sp>
        <p:nvSpPr>
          <p:cNvPr id="5" name="Underrubrik 4">
            <a:extLst>
              <a:ext uri="{FF2B5EF4-FFF2-40B4-BE49-F238E27FC236}">
                <a16:creationId xmlns:a16="http://schemas.microsoft.com/office/drawing/2014/main" id="{92A29924-00C9-C549-25FA-02CDD1D96ADA}"/>
              </a:ext>
            </a:extLst>
          </p:cNvPr>
          <p:cNvSpPr>
            <a:spLocks noGrp="1"/>
          </p:cNvSpPr>
          <p:nvPr>
            <p:ph type="subTitle" idx="1"/>
          </p:nvPr>
        </p:nvSpPr>
        <p:spPr/>
        <p:txBody>
          <a:bodyPr vert="horz" lIns="91440" tIns="45720" rIns="91440" bIns="45720" rtlCol="0" anchor="t">
            <a:normAutofit/>
          </a:bodyPr>
          <a:lstStyle/>
          <a:p>
            <a:r>
              <a:rPr lang="sv-SE"/>
              <a:t>Underlag inför hearing 28 augusti 2025</a:t>
            </a:r>
            <a:endParaRPr lang="en-US"/>
          </a:p>
        </p:txBody>
      </p:sp>
    </p:spTree>
    <p:extLst>
      <p:ext uri="{BB962C8B-B14F-4D97-AF65-F5344CB8AC3E}">
        <p14:creationId xmlns:p14="http://schemas.microsoft.com/office/powerpoint/2010/main" val="208122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F8493-2783-8D96-9FE0-0B0B0B0423A0}"/>
              </a:ext>
            </a:extLst>
          </p:cNvPr>
          <p:cNvSpPr>
            <a:spLocks noGrp="1"/>
          </p:cNvSpPr>
          <p:nvPr>
            <p:ph type="title"/>
          </p:nvPr>
        </p:nvSpPr>
        <p:spPr/>
        <p:txBody>
          <a:bodyPr/>
          <a:lstStyle/>
          <a:p>
            <a:r>
              <a:rPr lang="en-US" err="1"/>
              <a:t>Systemgränser</a:t>
            </a:r>
            <a:r>
              <a:rPr lang="en-US"/>
              <a:t> - </a:t>
            </a:r>
            <a:r>
              <a:rPr lang="en-US" err="1"/>
              <a:t>livscykelskeden</a:t>
            </a:r>
            <a:endParaRPr lang="en-US"/>
          </a:p>
        </p:txBody>
      </p:sp>
      <p:sp>
        <p:nvSpPr>
          <p:cNvPr id="3" name="Content Placeholder 2">
            <a:extLst>
              <a:ext uri="{FF2B5EF4-FFF2-40B4-BE49-F238E27FC236}">
                <a16:creationId xmlns:a16="http://schemas.microsoft.com/office/drawing/2014/main" id="{48D2BF4A-8A45-E801-8718-35184C98996E}"/>
              </a:ext>
            </a:extLst>
          </p:cNvPr>
          <p:cNvSpPr>
            <a:spLocks noGrp="1"/>
          </p:cNvSpPr>
          <p:nvPr>
            <p:ph idx="1"/>
          </p:nvPr>
        </p:nvSpPr>
        <p:spPr>
          <a:xfrm>
            <a:off x="600075" y="1872344"/>
            <a:ext cx="10990263" cy="1283811"/>
          </a:xfrm>
        </p:spPr>
        <p:txBody>
          <a:bodyPr vert="horz" lIns="91440" tIns="45720" rIns="91440" bIns="45720" rtlCol="0" anchor="t">
            <a:noAutofit/>
          </a:bodyPr>
          <a:lstStyle/>
          <a:p>
            <a:pPr marL="0" indent="0">
              <a:buNone/>
            </a:pPr>
            <a:r>
              <a:rPr lang="sv-SE"/>
              <a:t>Utredningsförutsättning från Boverket:</a:t>
            </a:r>
          </a:p>
          <a:p>
            <a:pPr lvl="1"/>
            <a:r>
              <a:rPr lang="sv-SE"/>
              <a:t>Förslaget från Boverkets rapport 2023:20 ligger fast:</a:t>
            </a:r>
            <a:r>
              <a:rPr lang="sv-SE">
                <a:ea typeface="Calibri"/>
                <a:cs typeface="Calibri"/>
              </a:rPr>
              <a:t> </a:t>
            </a:r>
            <a:endParaRPr lang="sv-SE"/>
          </a:p>
          <a:p>
            <a:endParaRPr lang="sv-SE"/>
          </a:p>
          <a:p>
            <a:endParaRPr lang="en-US"/>
          </a:p>
        </p:txBody>
      </p:sp>
      <p:graphicFrame>
        <p:nvGraphicFramePr>
          <p:cNvPr id="4" name="Tabell 6">
            <a:extLst>
              <a:ext uri="{FF2B5EF4-FFF2-40B4-BE49-F238E27FC236}">
                <a16:creationId xmlns:a16="http://schemas.microsoft.com/office/drawing/2014/main" id="{7536D8C6-9207-6FA9-18D3-63CD8B8B0C91}"/>
              </a:ext>
            </a:extLst>
          </p:cNvPr>
          <p:cNvGraphicFramePr>
            <a:graphicFrameLocks noGrp="1"/>
          </p:cNvGraphicFramePr>
          <p:nvPr>
            <p:extLst>
              <p:ext uri="{D42A27DB-BD31-4B8C-83A1-F6EECF244321}">
                <p14:modId xmlns:p14="http://schemas.microsoft.com/office/powerpoint/2010/main" val="3113519192"/>
              </p:ext>
            </p:extLst>
          </p:nvPr>
        </p:nvGraphicFramePr>
        <p:xfrm>
          <a:off x="961592" y="3037947"/>
          <a:ext cx="8948258" cy="2625434"/>
        </p:xfrm>
        <a:graphic>
          <a:graphicData uri="http://schemas.openxmlformats.org/drawingml/2006/table">
            <a:tbl>
              <a:tblPr firstRow="1" firstCol="1">
                <a:tableStyleId>{5C22544A-7EE6-4342-B048-85BDC9FD1C3A}</a:tableStyleId>
              </a:tblPr>
              <a:tblGrid>
                <a:gridCol w="5010013">
                  <a:extLst>
                    <a:ext uri="{9D8B030D-6E8A-4147-A177-3AD203B41FA5}">
                      <a16:colId xmlns:a16="http://schemas.microsoft.com/office/drawing/2014/main" val="1930685758"/>
                    </a:ext>
                  </a:extLst>
                </a:gridCol>
                <a:gridCol w="787649">
                  <a:extLst>
                    <a:ext uri="{9D8B030D-6E8A-4147-A177-3AD203B41FA5}">
                      <a16:colId xmlns:a16="http://schemas.microsoft.com/office/drawing/2014/main" val="496740865"/>
                    </a:ext>
                  </a:extLst>
                </a:gridCol>
                <a:gridCol w="787649">
                  <a:extLst>
                    <a:ext uri="{9D8B030D-6E8A-4147-A177-3AD203B41FA5}">
                      <a16:colId xmlns:a16="http://schemas.microsoft.com/office/drawing/2014/main" val="3336618168"/>
                    </a:ext>
                  </a:extLst>
                </a:gridCol>
                <a:gridCol w="787649">
                  <a:extLst>
                    <a:ext uri="{9D8B030D-6E8A-4147-A177-3AD203B41FA5}">
                      <a16:colId xmlns:a16="http://schemas.microsoft.com/office/drawing/2014/main" val="2434097863"/>
                    </a:ext>
                  </a:extLst>
                </a:gridCol>
                <a:gridCol w="161526">
                  <a:extLst>
                    <a:ext uri="{9D8B030D-6E8A-4147-A177-3AD203B41FA5}">
                      <a16:colId xmlns:a16="http://schemas.microsoft.com/office/drawing/2014/main" val="33538359"/>
                    </a:ext>
                  </a:extLst>
                </a:gridCol>
                <a:gridCol w="1413772">
                  <a:extLst>
                    <a:ext uri="{9D8B030D-6E8A-4147-A177-3AD203B41FA5}">
                      <a16:colId xmlns:a16="http://schemas.microsoft.com/office/drawing/2014/main" val="173371022"/>
                    </a:ext>
                  </a:extLst>
                </a:gridCol>
              </a:tblGrid>
              <a:tr h="578043">
                <a:tc>
                  <a:txBody>
                    <a:bodyPr/>
                    <a:lstStyle/>
                    <a:p>
                      <a:pPr>
                        <a:lnSpc>
                          <a:spcPct val="107000"/>
                        </a:lnSpc>
                        <a:spcAft>
                          <a:spcPts val="800"/>
                        </a:spcAft>
                        <a:buNone/>
                      </a:pP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063" marR="68063" marT="0" marB="0"/>
                </a:tc>
                <a:tc>
                  <a:txBody>
                    <a:bodyPr/>
                    <a:lstStyle/>
                    <a:p>
                      <a:pPr>
                        <a:lnSpc>
                          <a:spcPct val="107000"/>
                        </a:lnSpc>
                        <a:spcAft>
                          <a:spcPts val="800"/>
                        </a:spcAft>
                        <a:buNone/>
                      </a:pPr>
                      <a:r>
                        <a:rPr lang="sv-SE" sz="1600" kern="100">
                          <a:effectLst/>
                        </a:rPr>
                        <a:t>A</a:t>
                      </a: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063" marR="68063" marT="0" marB="0"/>
                </a:tc>
                <a:tc>
                  <a:txBody>
                    <a:bodyPr/>
                    <a:lstStyle/>
                    <a:p>
                      <a:pPr>
                        <a:lnSpc>
                          <a:spcPct val="107000"/>
                        </a:lnSpc>
                        <a:spcAft>
                          <a:spcPts val="800"/>
                        </a:spcAft>
                        <a:buNone/>
                      </a:pPr>
                      <a:r>
                        <a:rPr lang="sv-SE" sz="1600" kern="100">
                          <a:effectLst/>
                        </a:rPr>
                        <a:t>B</a:t>
                      </a: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063" marR="68063" marT="0" marB="0"/>
                </a:tc>
                <a:tc>
                  <a:txBody>
                    <a:bodyPr/>
                    <a:lstStyle/>
                    <a:p>
                      <a:pPr>
                        <a:lnSpc>
                          <a:spcPct val="107000"/>
                        </a:lnSpc>
                        <a:spcAft>
                          <a:spcPts val="800"/>
                        </a:spcAft>
                        <a:buNone/>
                      </a:pPr>
                      <a:r>
                        <a:rPr lang="sv-SE" sz="1600" kern="100">
                          <a:effectLst/>
                        </a:rPr>
                        <a:t>C</a:t>
                      </a: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063" marR="68063" marT="0" marB="0"/>
                </a:tc>
                <a:tc>
                  <a:txBody>
                    <a:bodyPr/>
                    <a:lstStyle/>
                    <a:p>
                      <a:pPr>
                        <a:lnSpc>
                          <a:spcPct val="107000"/>
                        </a:lnSpc>
                        <a:spcAft>
                          <a:spcPts val="800"/>
                        </a:spcAft>
                        <a:buNone/>
                      </a:pP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063" marR="68063" marT="0" marB="0"/>
                </a:tc>
                <a:tc>
                  <a:txBody>
                    <a:bodyPr/>
                    <a:lstStyle/>
                    <a:p>
                      <a:pPr>
                        <a:lnSpc>
                          <a:spcPct val="107000"/>
                        </a:lnSpc>
                        <a:spcAft>
                          <a:spcPts val="800"/>
                        </a:spcAft>
                        <a:buNone/>
                      </a:pPr>
                      <a:r>
                        <a:rPr lang="sv-SE" sz="1600" kern="100">
                          <a:effectLst/>
                        </a:rPr>
                        <a:t>D</a:t>
                      </a: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063" marR="68063" marT="0" marB="0"/>
                </a:tc>
                <a:extLst>
                  <a:ext uri="{0D108BD9-81ED-4DB2-BD59-A6C34878D82A}">
                    <a16:rowId xmlns:a16="http://schemas.microsoft.com/office/drawing/2014/main" val="1807209998"/>
                  </a:ext>
                </a:extLst>
              </a:tr>
              <a:tr h="1005802">
                <a:tc>
                  <a:txBody>
                    <a:bodyPr/>
                    <a:lstStyle/>
                    <a:p>
                      <a:pPr>
                        <a:lnSpc>
                          <a:spcPct val="107000"/>
                        </a:lnSpc>
                        <a:spcAft>
                          <a:spcPts val="800"/>
                        </a:spcAft>
                        <a:buNone/>
                      </a:pPr>
                      <a:r>
                        <a:rPr lang="sv-SE" sz="1600" kern="100">
                          <a:effectLst/>
                        </a:rPr>
                        <a:t>Utökad klimatdeklaration </a:t>
                      </a:r>
                      <a:br>
                        <a:rPr lang="sv-SE" sz="1600" kern="100">
                          <a:effectLst/>
                        </a:rPr>
                      </a:b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063" marR="68063" marT="0" marB="0"/>
                </a:tc>
                <a:tc>
                  <a:txBody>
                    <a:bodyPr/>
                    <a:lstStyle/>
                    <a:p>
                      <a:pPr>
                        <a:lnSpc>
                          <a:spcPct val="107000"/>
                        </a:lnSpc>
                        <a:spcAft>
                          <a:spcPts val="800"/>
                        </a:spcAft>
                        <a:buNone/>
                      </a:pP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063" marR="68063" marT="0" marB="0">
                    <a:solidFill>
                      <a:schemeClr val="accent1">
                        <a:lumMod val="40000"/>
                        <a:lumOff val="60000"/>
                      </a:schemeClr>
                    </a:solidFill>
                  </a:tcPr>
                </a:tc>
                <a:tc>
                  <a:txBody>
                    <a:bodyPr/>
                    <a:lstStyle/>
                    <a:p>
                      <a:pPr>
                        <a:lnSpc>
                          <a:spcPct val="107000"/>
                        </a:lnSpc>
                        <a:spcAft>
                          <a:spcPts val="800"/>
                        </a:spcAft>
                        <a:buNone/>
                      </a:pP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063" marR="68063" marT="0" marB="0">
                    <a:solidFill>
                      <a:schemeClr val="accent1">
                        <a:lumMod val="40000"/>
                        <a:lumOff val="60000"/>
                      </a:schemeClr>
                    </a:solidFill>
                  </a:tcPr>
                </a:tc>
                <a:tc>
                  <a:txBody>
                    <a:bodyPr/>
                    <a:lstStyle/>
                    <a:p>
                      <a:pPr>
                        <a:lnSpc>
                          <a:spcPct val="107000"/>
                        </a:lnSpc>
                        <a:spcAft>
                          <a:spcPts val="800"/>
                        </a:spcAft>
                        <a:buNone/>
                      </a:pP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063" marR="68063" marT="0" marB="0">
                    <a:solidFill>
                      <a:schemeClr val="accent1">
                        <a:lumMod val="40000"/>
                        <a:lumOff val="60000"/>
                      </a:schemeClr>
                    </a:solidFill>
                  </a:tcPr>
                </a:tc>
                <a:tc>
                  <a:txBody>
                    <a:bodyPr/>
                    <a:lstStyle/>
                    <a:p>
                      <a:pPr>
                        <a:lnSpc>
                          <a:spcPct val="107000"/>
                        </a:lnSpc>
                        <a:spcAft>
                          <a:spcPts val="800"/>
                        </a:spcAft>
                        <a:buNone/>
                      </a:pP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063" marR="68063" marT="0" marB="0"/>
                </a:tc>
                <a:tc>
                  <a:txBody>
                    <a:bodyPr/>
                    <a:lstStyle/>
                    <a:p>
                      <a:pPr>
                        <a:lnSpc>
                          <a:spcPct val="107000"/>
                        </a:lnSpc>
                        <a:spcAft>
                          <a:spcPts val="800"/>
                        </a:spcAft>
                        <a:buNone/>
                      </a:pPr>
                      <a:r>
                        <a:rPr lang="sv-SE" sz="1600" kern="100">
                          <a:effectLst/>
                        </a:rPr>
                        <a:t>Under utredning</a:t>
                      </a: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063" marR="68063" marT="0" marB="0"/>
                </a:tc>
                <a:extLst>
                  <a:ext uri="{0D108BD9-81ED-4DB2-BD59-A6C34878D82A}">
                    <a16:rowId xmlns:a16="http://schemas.microsoft.com/office/drawing/2014/main" val="257119358"/>
                  </a:ext>
                </a:extLst>
              </a:tr>
              <a:tr h="1041589">
                <a:tc>
                  <a:txBody>
                    <a:bodyPr/>
                    <a:lstStyle/>
                    <a:p>
                      <a:pPr>
                        <a:lnSpc>
                          <a:spcPct val="107000"/>
                        </a:lnSpc>
                        <a:spcAft>
                          <a:spcPts val="800"/>
                        </a:spcAft>
                        <a:buNone/>
                      </a:pPr>
                      <a:r>
                        <a:rPr lang="sv-SE" sz="1600" kern="100">
                          <a:effectLst/>
                        </a:rPr>
                        <a:t>Gränsvärden</a:t>
                      </a: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063" marR="68063" marT="0" marB="0"/>
                </a:tc>
                <a:tc>
                  <a:txBody>
                    <a:bodyPr/>
                    <a:lstStyle/>
                    <a:p>
                      <a:pPr>
                        <a:lnSpc>
                          <a:spcPct val="107000"/>
                        </a:lnSpc>
                        <a:spcAft>
                          <a:spcPts val="800"/>
                        </a:spcAft>
                        <a:buNone/>
                      </a:pP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063" marR="68063" marT="0" marB="0">
                    <a:solidFill>
                      <a:schemeClr val="accent1">
                        <a:lumMod val="40000"/>
                        <a:lumOff val="60000"/>
                      </a:schemeClr>
                    </a:solidFill>
                  </a:tcPr>
                </a:tc>
                <a:tc>
                  <a:txBody>
                    <a:bodyPr/>
                    <a:lstStyle/>
                    <a:p>
                      <a:pPr>
                        <a:lnSpc>
                          <a:spcPct val="107000"/>
                        </a:lnSpc>
                        <a:spcAft>
                          <a:spcPts val="800"/>
                        </a:spcAft>
                        <a:buNone/>
                      </a:pP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063" marR="68063" marT="0" marB="0"/>
                </a:tc>
                <a:tc>
                  <a:txBody>
                    <a:bodyPr/>
                    <a:lstStyle/>
                    <a:p>
                      <a:pPr>
                        <a:lnSpc>
                          <a:spcPct val="107000"/>
                        </a:lnSpc>
                        <a:spcAft>
                          <a:spcPts val="800"/>
                        </a:spcAft>
                        <a:buNone/>
                      </a:pP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063" marR="68063" marT="0" marB="0"/>
                </a:tc>
                <a:tc>
                  <a:txBody>
                    <a:bodyPr/>
                    <a:lstStyle/>
                    <a:p>
                      <a:pPr>
                        <a:lnSpc>
                          <a:spcPct val="107000"/>
                        </a:lnSpc>
                        <a:spcAft>
                          <a:spcPts val="800"/>
                        </a:spcAft>
                        <a:buNone/>
                      </a:pP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063" marR="68063" marT="0" marB="0"/>
                </a:tc>
                <a:tc>
                  <a:txBody>
                    <a:bodyPr/>
                    <a:lstStyle/>
                    <a:p>
                      <a:pPr>
                        <a:lnSpc>
                          <a:spcPct val="107000"/>
                        </a:lnSpc>
                        <a:spcAft>
                          <a:spcPts val="800"/>
                        </a:spcAft>
                        <a:buNone/>
                      </a:pP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063" marR="68063" marT="0" marB="0"/>
                </a:tc>
                <a:extLst>
                  <a:ext uri="{0D108BD9-81ED-4DB2-BD59-A6C34878D82A}">
                    <a16:rowId xmlns:a16="http://schemas.microsoft.com/office/drawing/2014/main" val="3962051424"/>
                  </a:ext>
                </a:extLst>
              </a:tr>
            </a:tbl>
          </a:graphicData>
        </a:graphic>
      </p:graphicFrame>
      <p:sp>
        <p:nvSpPr>
          <p:cNvPr id="5" name="TextBox 4">
            <a:extLst>
              <a:ext uri="{FF2B5EF4-FFF2-40B4-BE49-F238E27FC236}">
                <a16:creationId xmlns:a16="http://schemas.microsoft.com/office/drawing/2014/main" id="{F1D08D68-85AC-6775-D7CB-FED5255566F9}"/>
              </a:ext>
            </a:extLst>
          </p:cNvPr>
          <p:cNvSpPr txBox="1"/>
          <p:nvPr/>
        </p:nvSpPr>
        <p:spPr>
          <a:xfrm>
            <a:off x="8779439" y="1010570"/>
            <a:ext cx="2810899" cy="861774"/>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57"/>
              </a:lnSpc>
            </a:pPr>
            <a:r>
              <a:rPr lang="sv-SE" sz="1400">
                <a:latin typeface="Figtree"/>
                <a:cs typeface="Segoe UI"/>
              </a:rPr>
              <a:t>Inkluderade moduler i blått.</a:t>
            </a:r>
            <a:br>
              <a:rPr lang="sv-SE" sz="1400">
                <a:latin typeface="Figtree"/>
                <a:cs typeface="Segoe UI"/>
              </a:rPr>
            </a:br>
            <a:endParaRPr lang="sv-SE" sz="1400">
              <a:latin typeface="Figtree"/>
              <a:cs typeface="Segoe UI"/>
            </a:endParaRPr>
          </a:p>
          <a:p>
            <a:pPr>
              <a:lnSpc>
                <a:spcPts val="1457"/>
              </a:lnSpc>
            </a:pPr>
            <a:r>
              <a:rPr lang="sv-SE" sz="1400">
                <a:latin typeface="Figtree"/>
                <a:cs typeface="Segoe UI"/>
              </a:rPr>
              <a:t>Förenklad bild av Boverkets förslag från 2023 </a:t>
            </a:r>
            <a:endParaRPr lang="en-US" sz="1400">
              <a:latin typeface="Figtree"/>
              <a:ea typeface="Calibri"/>
              <a:cs typeface="Calibri"/>
            </a:endParaRPr>
          </a:p>
        </p:txBody>
      </p:sp>
      <p:sp>
        <p:nvSpPr>
          <p:cNvPr id="6" name="textruta 5">
            <a:extLst>
              <a:ext uri="{FF2B5EF4-FFF2-40B4-BE49-F238E27FC236}">
                <a16:creationId xmlns:a16="http://schemas.microsoft.com/office/drawing/2014/main" id="{7CFDD7EB-8911-8B67-0B91-69146C3DD298}"/>
              </a:ext>
              <a:ext uri="{C183D7F6-B498-43B3-948B-1728B52AA6E4}">
                <adec:decorative xmlns:adec="http://schemas.microsoft.com/office/drawing/2017/decorative" val="1"/>
              </a:ext>
            </a:extLst>
          </p:cNvPr>
          <p:cNvSpPr txBox="1"/>
          <p:nvPr/>
        </p:nvSpPr>
        <p:spPr>
          <a:xfrm>
            <a:off x="11363217" y="172655"/>
            <a:ext cx="665567" cy="276999"/>
          </a:xfrm>
          <a:prstGeom prst="rect">
            <a:avLst/>
          </a:prstGeom>
          <a:noFill/>
        </p:spPr>
        <p:txBody>
          <a:bodyPr wrap="none" lIns="91440" tIns="45720" rIns="91440" bIns="45720" rtlCol="0" anchor="t">
            <a:spAutoFit/>
          </a:bodyPr>
          <a:lstStyle/>
          <a:p>
            <a:r>
              <a:rPr lang="sv-SE" sz="1200"/>
              <a:t>Bild 1:3</a:t>
            </a:r>
          </a:p>
        </p:txBody>
      </p:sp>
    </p:spTree>
    <p:extLst>
      <p:ext uri="{BB962C8B-B14F-4D97-AF65-F5344CB8AC3E}">
        <p14:creationId xmlns:p14="http://schemas.microsoft.com/office/powerpoint/2010/main" val="2442115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84C3A-C2C3-0B5F-274B-843C379B7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3CF83E-F0AF-8DBA-F026-C1911401EDC4}"/>
              </a:ext>
            </a:extLst>
          </p:cNvPr>
          <p:cNvSpPr>
            <a:spLocks noGrp="1"/>
          </p:cNvSpPr>
          <p:nvPr>
            <p:ph type="title"/>
          </p:nvPr>
        </p:nvSpPr>
        <p:spPr/>
        <p:txBody>
          <a:bodyPr/>
          <a:lstStyle/>
          <a:p>
            <a:r>
              <a:rPr lang="en-US" err="1"/>
              <a:t>Systemgränser</a:t>
            </a:r>
            <a:r>
              <a:rPr lang="en-US"/>
              <a:t> - </a:t>
            </a:r>
            <a:r>
              <a:rPr lang="en-US" err="1"/>
              <a:t>byggdelar</a:t>
            </a:r>
            <a:endParaRPr lang="en-US"/>
          </a:p>
        </p:txBody>
      </p:sp>
      <p:sp>
        <p:nvSpPr>
          <p:cNvPr id="3" name="Content Placeholder 2">
            <a:extLst>
              <a:ext uri="{FF2B5EF4-FFF2-40B4-BE49-F238E27FC236}">
                <a16:creationId xmlns:a16="http://schemas.microsoft.com/office/drawing/2014/main" id="{C729FAFE-6A11-9B91-139C-F9DEC92B71DA}"/>
              </a:ext>
            </a:extLst>
          </p:cNvPr>
          <p:cNvSpPr>
            <a:spLocks noGrp="1"/>
          </p:cNvSpPr>
          <p:nvPr>
            <p:ph idx="1"/>
          </p:nvPr>
        </p:nvSpPr>
        <p:spPr>
          <a:xfrm>
            <a:off x="600075" y="1872344"/>
            <a:ext cx="10990263" cy="1283811"/>
          </a:xfrm>
        </p:spPr>
        <p:txBody>
          <a:bodyPr vert="horz" lIns="91440" tIns="45720" rIns="91440" bIns="45720" rtlCol="0" anchor="t">
            <a:noAutofit/>
          </a:bodyPr>
          <a:lstStyle/>
          <a:p>
            <a:pPr marL="0" indent="0">
              <a:buNone/>
            </a:pPr>
            <a:r>
              <a:rPr lang="sv-SE"/>
              <a:t>Utredningsförutsättning från Boverket:</a:t>
            </a:r>
          </a:p>
          <a:p>
            <a:pPr lvl="1"/>
            <a:r>
              <a:rPr lang="sv-SE"/>
              <a:t>Förslaget från Boverkets rapport 2023:20 ligger fast:</a:t>
            </a:r>
            <a:r>
              <a:rPr lang="sv-SE">
                <a:ea typeface="Calibri"/>
                <a:cs typeface="Calibri"/>
              </a:rPr>
              <a:t> </a:t>
            </a:r>
            <a:endParaRPr lang="sv-SE"/>
          </a:p>
          <a:p>
            <a:endParaRPr lang="sv-SE"/>
          </a:p>
          <a:p>
            <a:endParaRPr lang="en-US"/>
          </a:p>
        </p:txBody>
      </p:sp>
      <p:graphicFrame>
        <p:nvGraphicFramePr>
          <p:cNvPr id="4" name="Tabell 6">
            <a:extLst>
              <a:ext uri="{FF2B5EF4-FFF2-40B4-BE49-F238E27FC236}">
                <a16:creationId xmlns:a16="http://schemas.microsoft.com/office/drawing/2014/main" id="{7A8AE0FA-5BEB-52C4-E69B-E5F2B5947FC2}"/>
              </a:ext>
            </a:extLst>
          </p:cNvPr>
          <p:cNvGraphicFramePr>
            <a:graphicFrameLocks noGrp="1"/>
          </p:cNvGraphicFramePr>
          <p:nvPr>
            <p:extLst>
              <p:ext uri="{D42A27DB-BD31-4B8C-83A1-F6EECF244321}">
                <p14:modId xmlns:p14="http://schemas.microsoft.com/office/powerpoint/2010/main" val="3058553692"/>
              </p:ext>
            </p:extLst>
          </p:nvPr>
        </p:nvGraphicFramePr>
        <p:xfrm>
          <a:off x="741043" y="2802557"/>
          <a:ext cx="10708325" cy="3197957"/>
        </p:xfrm>
        <a:graphic>
          <a:graphicData uri="http://schemas.openxmlformats.org/drawingml/2006/table">
            <a:tbl>
              <a:tblPr firstRow="1" firstCol="1">
                <a:tableStyleId>{5C22544A-7EE6-4342-B048-85BDC9FD1C3A}</a:tableStyleId>
              </a:tblPr>
              <a:tblGrid>
                <a:gridCol w="5140445">
                  <a:extLst>
                    <a:ext uri="{9D8B030D-6E8A-4147-A177-3AD203B41FA5}">
                      <a16:colId xmlns:a16="http://schemas.microsoft.com/office/drawing/2014/main" val="1930685758"/>
                    </a:ext>
                  </a:extLst>
                </a:gridCol>
                <a:gridCol w="1855960">
                  <a:extLst>
                    <a:ext uri="{9D8B030D-6E8A-4147-A177-3AD203B41FA5}">
                      <a16:colId xmlns:a16="http://schemas.microsoft.com/office/drawing/2014/main" val="496740865"/>
                    </a:ext>
                  </a:extLst>
                </a:gridCol>
                <a:gridCol w="1855960">
                  <a:extLst>
                    <a:ext uri="{9D8B030D-6E8A-4147-A177-3AD203B41FA5}">
                      <a16:colId xmlns:a16="http://schemas.microsoft.com/office/drawing/2014/main" val="3336618168"/>
                    </a:ext>
                  </a:extLst>
                </a:gridCol>
                <a:gridCol w="1855960">
                  <a:extLst>
                    <a:ext uri="{9D8B030D-6E8A-4147-A177-3AD203B41FA5}">
                      <a16:colId xmlns:a16="http://schemas.microsoft.com/office/drawing/2014/main" val="2434097863"/>
                    </a:ext>
                  </a:extLst>
                </a:gridCol>
              </a:tblGrid>
              <a:tr h="544152">
                <a:tc>
                  <a:txBody>
                    <a:bodyPr/>
                    <a:lstStyle/>
                    <a:p>
                      <a:pPr>
                        <a:lnSpc>
                          <a:spcPct val="107000"/>
                        </a:lnSpc>
                        <a:spcAft>
                          <a:spcPts val="800"/>
                        </a:spcAft>
                        <a:buNone/>
                      </a:pP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lvl="0" algn="ctr">
                        <a:lnSpc>
                          <a:spcPct val="107000"/>
                        </a:lnSpc>
                        <a:spcAft>
                          <a:spcPts val="800"/>
                        </a:spcAft>
                        <a:buNone/>
                      </a:pPr>
                      <a:r>
                        <a:rPr lang="sv-SE" sz="1600" kern="100" dirty="0">
                          <a:effectLst/>
                          <a:latin typeface="Calibri"/>
                          <a:ea typeface="Calibri"/>
                          <a:cs typeface="Times New Roman"/>
                        </a:rPr>
                        <a:t>Nuvarande regelverk</a:t>
                      </a:r>
                    </a:p>
                  </a:txBody>
                  <a:tcPr marL="45720" marR="45720" anchor="ctr"/>
                </a:tc>
                <a:tc>
                  <a:txBody>
                    <a:bodyPr/>
                    <a:lstStyle/>
                    <a:p>
                      <a:pPr algn="ctr">
                        <a:lnSpc>
                          <a:spcPct val="107000"/>
                        </a:lnSpc>
                        <a:spcAft>
                          <a:spcPts val="800"/>
                        </a:spcAft>
                        <a:buNone/>
                      </a:pPr>
                      <a:r>
                        <a:rPr lang="sv-SE" sz="1600" kern="100" dirty="0">
                          <a:effectLst/>
                          <a:latin typeface="Calibri"/>
                          <a:ea typeface="Calibri"/>
                          <a:cs typeface="Times New Roman"/>
                        </a:rPr>
                        <a:t>Utökad klimat-deklaration</a:t>
                      </a:r>
                    </a:p>
                  </a:txBody>
                  <a:tcPr marL="45720" marR="45720" anchor="ctr"/>
                </a:tc>
                <a:tc>
                  <a:txBody>
                    <a:bodyPr/>
                    <a:lstStyle/>
                    <a:p>
                      <a:pPr algn="ctr">
                        <a:lnSpc>
                          <a:spcPct val="107000"/>
                        </a:lnSpc>
                        <a:spcAft>
                          <a:spcPts val="800"/>
                        </a:spcAft>
                        <a:buNone/>
                      </a:pPr>
                      <a:r>
                        <a:rPr lang="sv-SE" sz="1600" b="1" kern="100" dirty="0">
                          <a:solidFill>
                            <a:schemeClr val="lt1"/>
                          </a:solidFill>
                          <a:effectLst/>
                          <a:latin typeface="Calibri"/>
                          <a:ea typeface="Calibri"/>
                          <a:cs typeface="Times New Roman"/>
                        </a:rPr>
                        <a:t>Gränsvärde</a:t>
                      </a:r>
                    </a:p>
                  </a:txBody>
                  <a:tcPr marL="45720" marR="45720" anchor="ctr"/>
                </a:tc>
                <a:extLst>
                  <a:ext uri="{0D108BD9-81ED-4DB2-BD59-A6C34878D82A}">
                    <a16:rowId xmlns:a16="http://schemas.microsoft.com/office/drawing/2014/main" val="1807209998"/>
                  </a:ext>
                </a:extLst>
              </a:tr>
              <a:tr h="964829">
                <a:tc>
                  <a:txBody>
                    <a:bodyPr/>
                    <a:lstStyle/>
                    <a:p>
                      <a:pPr marL="285750" indent="-285750">
                        <a:buFont typeface="Arial" panose="020B0604020202020204" pitchFamily="34" charset="0"/>
                        <a:buChar char="•"/>
                      </a:pPr>
                      <a:r>
                        <a:rPr lang="en-US" sz="1600" b="1" err="1"/>
                        <a:t>Bärande</a:t>
                      </a:r>
                      <a:r>
                        <a:rPr lang="en-US" sz="1600" b="1" baseline="0"/>
                        <a:t> </a:t>
                      </a:r>
                      <a:r>
                        <a:rPr lang="en-US" sz="1600" b="1" baseline="0" err="1"/>
                        <a:t>konstruktionsdelar</a:t>
                      </a:r>
                      <a:endParaRPr lang="en-US" sz="1600" b="1" baseline="0"/>
                    </a:p>
                    <a:p>
                      <a:pPr marL="285750" indent="-285750">
                        <a:buFont typeface="Arial" panose="020B0604020202020204" pitchFamily="34" charset="0"/>
                        <a:buChar char="•"/>
                      </a:pPr>
                      <a:r>
                        <a:rPr lang="en-US" sz="1600" b="1" baseline="0" err="1"/>
                        <a:t>Klimatskärm</a:t>
                      </a:r>
                      <a:endParaRPr lang="en-US" sz="1600" b="1" baseline="0"/>
                    </a:p>
                    <a:p>
                      <a:pPr marL="285750" indent="-285750">
                        <a:buFont typeface="Arial" panose="020B0604020202020204" pitchFamily="34" charset="0"/>
                        <a:buChar char="•"/>
                      </a:pPr>
                      <a:r>
                        <a:rPr lang="en-US" sz="1600" b="1" baseline="0" err="1"/>
                        <a:t>Innerväggar</a:t>
                      </a:r>
                      <a:endParaRPr lang="en-US" sz="1600" b="1" baseline="0"/>
                    </a:p>
                    <a:p>
                      <a:pPr marL="285750" indent="-285750">
                        <a:buFont typeface="Arial" panose="020B0604020202020204" pitchFamily="34" charset="0"/>
                        <a:buChar char="•"/>
                      </a:pPr>
                      <a:r>
                        <a:rPr lang="en-US" sz="1600" b="1" baseline="0" err="1"/>
                        <a:t>Underliggande</a:t>
                      </a:r>
                      <a:r>
                        <a:rPr lang="en-US" sz="1600" b="1" baseline="0"/>
                        <a:t> garage</a:t>
                      </a: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07000"/>
                        </a:lnSpc>
                        <a:spcAft>
                          <a:spcPts val="800"/>
                        </a:spcAft>
                        <a:buNone/>
                      </a:pP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1">
                        <a:lumMod val="40000"/>
                        <a:lumOff val="60000"/>
                      </a:schemeClr>
                    </a:solidFill>
                  </a:tcPr>
                </a:tc>
                <a:tc rowSpan="2">
                  <a:txBody>
                    <a:bodyPr/>
                    <a:lstStyle/>
                    <a:p>
                      <a:pPr>
                        <a:lnSpc>
                          <a:spcPct val="107000"/>
                        </a:lnSpc>
                        <a:spcAft>
                          <a:spcPts val="800"/>
                        </a:spcAft>
                        <a:buNone/>
                      </a:pP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1">
                        <a:lumMod val="40000"/>
                        <a:lumOff val="60000"/>
                      </a:schemeClr>
                    </a:solidFill>
                  </a:tcPr>
                </a:tc>
                <a:tc rowSpan="2">
                  <a:txBody>
                    <a:bodyPr/>
                    <a:lstStyle/>
                    <a:p>
                      <a:pPr>
                        <a:lnSpc>
                          <a:spcPct val="107000"/>
                        </a:lnSpc>
                        <a:spcAft>
                          <a:spcPts val="800"/>
                        </a:spcAft>
                        <a:buNone/>
                      </a:pP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1">
                        <a:lumMod val="40000"/>
                        <a:lumOff val="60000"/>
                      </a:schemeClr>
                    </a:solidFill>
                  </a:tcPr>
                </a:tc>
                <a:extLst>
                  <a:ext uri="{0D108BD9-81ED-4DB2-BD59-A6C34878D82A}">
                    <a16:rowId xmlns:a16="http://schemas.microsoft.com/office/drawing/2014/main" val="257119358"/>
                  </a:ext>
                </a:extLst>
              </a:tr>
              <a:tr h="744296">
                <a:tc>
                  <a:txBody>
                    <a:bodyPr/>
                    <a:lstStyle/>
                    <a:p>
                      <a:pPr marL="285750" indent="-285750" algn="l" defTabSz="914400" rtl="0" eaLnBrk="1" latinLnBrk="0" hangingPunct="1">
                        <a:buFont typeface="Arial" panose="020B0604020202020204" pitchFamily="34" charset="0"/>
                        <a:buChar char="•"/>
                      </a:pPr>
                      <a:r>
                        <a:rPr lang="sv-SE" sz="1600" b="1" kern="1200" baseline="0">
                          <a:solidFill>
                            <a:schemeClr val="lt1"/>
                          </a:solidFill>
                          <a:latin typeface="+mn-lt"/>
                          <a:ea typeface="+mn-ea"/>
                          <a:cs typeface="+mn-cs"/>
                        </a:rPr>
                        <a:t>Installationer</a:t>
                      </a:r>
                    </a:p>
                    <a:p>
                      <a:pPr marL="285750" indent="-285750" algn="l" defTabSz="914400" rtl="0" eaLnBrk="1" latinLnBrk="0" hangingPunct="1">
                        <a:buFont typeface="Arial" panose="020B0604020202020204" pitchFamily="34" charset="0"/>
                        <a:buChar char="•"/>
                      </a:pPr>
                      <a:r>
                        <a:rPr lang="sv-SE" sz="1600" b="1" kern="1200" baseline="0">
                          <a:solidFill>
                            <a:schemeClr val="lt1"/>
                          </a:solidFill>
                          <a:latin typeface="+mn-lt"/>
                          <a:ea typeface="+mn-ea"/>
                          <a:cs typeface="+mn-cs"/>
                        </a:rPr>
                        <a:t>Ytskikt och fast inredning </a:t>
                      </a:r>
                      <a:br>
                        <a:rPr lang="sv-SE" sz="1600" b="1" kern="1200" baseline="0">
                          <a:solidFill>
                            <a:srgbClr val="FFFFFF"/>
                          </a:solidFill>
                          <a:latin typeface="+mn-lt"/>
                          <a:ea typeface="+mn-ea"/>
                          <a:cs typeface="+mn-cs"/>
                        </a:rPr>
                      </a:br>
                      <a:r>
                        <a:rPr lang="sv-SE" sz="1600" b="1" kern="1200" baseline="0">
                          <a:solidFill>
                            <a:schemeClr val="lt1"/>
                          </a:solidFill>
                          <a:latin typeface="+mn-lt"/>
                          <a:ea typeface="+mn-ea"/>
                          <a:cs typeface="+mn-cs"/>
                        </a:rPr>
                        <a:t>(exklusive fast utrustning)</a:t>
                      </a:r>
                    </a:p>
                  </a:txBody>
                  <a:tcPr marL="45720" marR="45720" anchor="ctr"/>
                </a:tc>
                <a:tc>
                  <a:txBody>
                    <a:bodyPr/>
                    <a:lstStyle/>
                    <a:p>
                      <a:pPr marL="0" algn="l" defTabSz="914400" rtl="0" eaLnBrk="1" latinLnBrk="0" hangingPunct="1">
                        <a:lnSpc>
                          <a:spcPct val="107000"/>
                        </a:lnSpc>
                        <a:spcAft>
                          <a:spcPts val="800"/>
                        </a:spcAft>
                        <a:buNone/>
                      </a:pPr>
                      <a:endParaRPr lang="sv-SE" sz="1600" kern="100">
                        <a:solidFill>
                          <a:schemeClr val="dk1"/>
                        </a:solidFill>
                        <a:effectLst/>
                        <a:latin typeface="+mn-lt"/>
                        <a:ea typeface="+mn-ea"/>
                        <a:cs typeface="+mn-cs"/>
                      </a:endParaRPr>
                    </a:p>
                  </a:txBody>
                  <a:tcPr marL="45720" marR="45720" anchor="ctr">
                    <a:solidFill>
                      <a:schemeClr val="bg1">
                        <a:lumMod val="85000"/>
                      </a:schemeClr>
                    </a:solidFill>
                  </a:tcPr>
                </a:tc>
                <a:tc vMerge="1">
                  <a:txBody>
                    <a:bodyPr/>
                    <a:lstStyle/>
                    <a:p>
                      <a:pPr>
                        <a:lnSpc>
                          <a:spcPct val="107000"/>
                        </a:lnSpc>
                        <a:spcAft>
                          <a:spcPts val="800"/>
                        </a:spcAft>
                        <a:buNone/>
                      </a:pP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4">
                        <a:lumMod val="75000"/>
                      </a:schemeClr>
                    </a:solidFill>
                  </a:tcPr>
                </a:tc>
                <a:tc vMerge="1">
                  <a:txBody>
                    <a:bodyPr/>
                    <a:lstStyle/>
                    <a:p>
                      <a:pPr>
                        <a:lnSpc>
                          <a:spcPct val="107000"/>
                        </a:lnSpc>
                        <a:spcAft>
                          <a:spcPts val="800"/>
                        </a:spcAft>
                        <a:buNone/>
                      </a:pP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4">
                        <a:lumMod val="75000"/>
                      </a:schemeClr>
                    </a:solidFill>
                  </a:tcPr>
                </a:tc>
                <a:extLst>
                  <a:ext uri="{0D108BD9-81ED-4DB2-BD59-A6C34878D82A}">
                    <a16:rowId xmlns:a16="http://schemas.microsoft.com/office/drawing/2014/main" val="3962051424"/>
                  </a:ext>
                </a:extLst>
              </a:tr>
              <a:tr h="70653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b="1" kern="1200" baseline="0">
                          <a:solidFill>
                            <a:schemeClr val="lt1"/>
                          </a:solidFill>
                          <a:latin typeface="+mn-lt"/>
                          <a:ea typeface="+mn-ea"/>
                          <a:cs typeface="+mn-cs"/>
                        </a:rPr>
                        <a:t>Markarbeten och markförstärkning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b="1" kern="1200" baseline="0">
                          <a:solidFill>
                            <a:schemeClr val="lt1"/>
                          </a:solidFill>
                          <a:latin typeface="+mn-lt"/>
                          <a:ea typeface="+mn-ea"/>
                          <a:cs typeface="+mn-cs"/>
                        </a:rPr>
                        <a:t>Solceller</a:t>
                      </a:r>
                    </a:p>
                  </a:txBody>
                  <a:tcPr marL="45720" marR="45720" anchor="ctr"/>
                </a:tc>
                <a:tc>
                  <a:txBody>
                    <a:bodyPr/>
                    <a:lstStyle/>
                    <a:p>
                      <a:pPr marL="0" algn="l" defTabSz="914400" rtl="0" eaLnBrk="1" latinLnBrk="0" hangingPunct="1">
                        <a:lnSpc>
                          <a:spcPct val="107000"/>
                        </a:lnSpc>
                        <a:spcAft>
                          <a:spcPts val="800"/>
                        </a:spcAft>
                        <a:buNone/>
                      </a:pPr>
                      <a:endParaRPr lang="sv-SE" sz="1600" kern="100">
                        <a:solidFill>
                          <a:schemeClr val="dk1"/>
                        </a:solidFill>
                        <a:effectLst/>
                        <a:latin typeface="+mn-lt"/>
                        <a:ea typeface="+mn-ea"/>
                        <a:cs typeface="+mn-cs"/>
                      </a:endParaRPr>
                    </a:p>
                  </a:txBody>
                  <a:tcPr marL="45720" marR="45720" anchor="ctr">
                    <a:solidFill>
                      <a:schemeClr val="bg1">
                        <a:lumMod val="85000"/>
                      </a:schemeClr>
                    </a:solidFill>
                  </a:tcPr>
                </a:tc>
                <a:tc>
                  <a:txBody>
                    <a:bodyPr/>
                    <a:lstStyle/>
                    <a:p>
                      <a:pPr algn="ctr">
                        <a:lnSpc>
                          <a:spcPct val="107000"/>
                        </a:lnSpc>
                        <a:spcAft>
                          <a:spcPts val="800"/>
                        </a:spcAft>
                        <a:buNone/>
                      </a:pPr>
                      <a:r>
                        <a:rPr lang="sv-SE" sz="1600" kern="100">
                          <a:effectLst/>
                          <a:latin typeface="Calibri" panose="020F0502020204030204" pitchFamily="34" charset="0"/>
                          <a:ea typeface="Calibri" panose="020F0502020204030204" pitchFamily="34" charset="0"/>
                          <a:cs typeface="Times New Roman" panose="02020603050405020304" pitchFamily="18" charset="0"/>
                        </a:rPr>
                        <a:t>Redovisas separat</a:t>
                      </a:r>
                    </a:p>
                  </a:txBody>
                  <a:tcPr marL="45720" marR="45720" anchor="ctr">
                    <a:solidFill>
                      <a:schemeClr val="accent4">
                        <a:lumMod val="75000"/>
                      </a:schemeClr>
                    </a:solidFill>
                  </a:tcPr>
                </a:tc>
                <a:tc>
                  <a:txBody>
                    <a:bodyPr/>
                    <a:lstStyle/>
                    <a:p>
                      <a:pPr>
                        <a:lnSpc>
                          <a:spcPct val="107000"/>
                        </a:lnSpc>
                        <a:spcAft>
                          <a:spcPts val="800"/>
                        </a:spcAft>
                        <a:buNone/>
                      </a:pP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extLst>
                  <a:ext uri="{0D108BD9-81ED-4DB2-BD59-A6C34878D82A}">
                    <a16:rowId xmlns:a16="http://schemas.microsoft.com/office/drawing/2014/main" val="662774628"/>
                  </a:ext>
                </a:extLst>
              </a:tr>
            </a:tbl>
          </a:graphicData>
        </a:graphic>
      </p:graphicFrame>
      <p:sp>
        <p:nvSpPr>
          <p:cNvPr id="8" name="Rektangel 7" descr="Ram runt utökad klimatdeklaration och gränsvärde i tabellen.">
            <a:extLst>
              <a:ext uri="{FF2B5EF4-FFF2-40B4-BE49-F238E27FC236}">
                <a16:creationId xmlns:a16="http://schemas.microsoft.com/office/drawing/2014/main" id="{1B7AB4CB-8006-4FB1-7F04-EBF980530D81}"/>
              </a:ext>
            </a:extLst>
          </p:cNvPr>
          <p:cNvSpPr/>
          <p:nvPr/>
        </p:nvSpPr>
        <p:spPr>
          <a:xfrm>
            <a:off x="7693152" y="3429325"/>
            <a:ext cx="3753413" cy="1889838"/>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Box 4">
            <a:extLst>
              <a:ext uri="{FF2B5EF4-FFF2-40B4-BE49-F238E27FC236}">
                <a16:creationId xmlns:a16="http://schemas.microsoft.com/office/drawing/2014/main" id="{7EA42C06-3508-05D3-A8DD-ECAD6487BDB3}"/>
              </a:ext>
            </a:extLst>
          </p:cNvPr>
          <p:cNvSpPr txBox="1"/>
          <p:nvPr/>
        </p:nvSpPr>
        <p:spPr>
          <a:xfrm>
            <a:off x="9137153" y="560595"/>
            <a:ext cx="2810899" cy="861774"/>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57"/>
              </a:lnSpc>
            </a:pPr>
            <a:r>
              <a:rPr lang="sv-SE" sz="1400">
                <a:latin typeface="Figtree"/>
                <a:cs typeface="Segoe UI"/>
              </a:rPr>
              <a:t>Inkluderade byggdelar i blått.</a:t>
            </a:r>
            <a:br>
              <a:rPr lang="sv-SE" sz="1400">
                <a:latin typeface="Figtree"/>
                <a:cs typeface="Segoe UI"/>
              </a:rPr>
            </a:br>
            <a:endParaRPr lang="sv-SE" sz="1400">
              <a:latin typeface="Figtree"/>
              <a:cs typeface="Segoe UI"/>
            </a:endParaRPr>
          </a:p>
          <a:p>
            <a:pPr>
              <a:lnSpc>
                <a:spcPts val="1457"/>
              </a:lnSpc>
            </a:pPr>
            <a:r>
              <a:rPr lang="sv-SE" sz="1400">
                <a:latin typeface="Figtree"/>
                <a:cs typeface="Segoe UI"/>
              </a:rPr>
              <a:t>Förenklad bild av Boverkets förslag från 2023 </a:t>
            </a:r>
            <a:endParaRPr lang="en-US" sz="1400">
              <a:latin typeface="Figtree"/>
              <a:ea typeface="Calibri"/>
              <a:cs typeface="Calibri"/>
            </a:endParaRPr>
          </a:p>
        </p:txBody>
      </p:sp>
      <p:sp>
        <p:nvSpPr>
          <p:cNvPr id="6" name="textruta 5">
            <a:extLst>
              <a:ext uri="{FF2B5EF4-FFF2-40B4-BE49-F238E27FC236}">
                <a16:creationId xmlns:a16="http://schemas.microsoft.com/office/drawing/2014/main" id="{318B0278-E439-F48A-DE2E-CDA930A33ADA}"/>
              </a:ext>
              <a:ext uri="{C183D7F6-B498-43B3-948B-1728B52AA6E4}">
                <adec:decorative xmlns:adec="http://schemas.microsoft.com/office/drawing/2017/decorative" val="1"/>
              </a:ext>
            </a:extLst>
          </p:cNvPr>
          <p:cNvSpPr txBox="1"/>
          <p:nvPr/>
        </p:nvSpPr>
        <p:spPr>
          <a:xfrm>
            <a:off x="11363217" y="172655"/>
            <a:ext cx="675185" cy="276999"/>
          </a:xfrm>
          <a:prstGeom prst="rect">
            <a:avLst/>
          </a:prstGeom>
          <a:noFill/>
        </p:spPr>
        <p:txBody>
          <a:bodyPr wrap="none" lIns="91440" tIns="45720" rIns="91440" bIns="45720" rtlCol="0" anchor="t">
            <a:spAutoFit/>
          </a:bodyPr>
          <a:lstStyle/>
          <a:p>
            <a:r>
              <a:rPr lang="sv-SE" sz="1200"/>
              <a:t>Bild 1:4</a:t>
            </a:r>
          </a:p>
        </p:txBody>
      </p:sp>
    </p:spTree>
    <p:extLst>
      <p:ext uri="{BB962C8B-B14F-4D97-AF65-F5344CB8AC3E}">
        <p14:creationId xmlns:p14="http://schemas.microsoft.com/office/powerpoint/2010/main" val="1314253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5EC97-CA3B-AB10-98CD-C20CA1532526}"/>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C377777A-21AD-29F0-1DA1-1137ADA9166E}"/>
              </a:ext>
            </a:extLst>
          </p:cNvPr>
          <p:cNvSpPr>
            <a:spLocks noGrp="1"/>
          </p:cNvSpPr>
          <p:nvPr>
            <p:ph type="title"/>
          </p:nvPr>
        </p:nvSpPr>
        <p:spPr/>
        <p:txBody>
          <a:bodyPr/>
          <a:lstStyle/>
          <a:p>
            <a:r>
              <a:rPr lang="sv-SE"/>
              <a:t>Yttre systemgräns för </a:t>
            </a:r>
            <a:r>
              <a:rPr lang="sv-SE" u="sng"/>
              <a:t>gränsvärden</a:t>
            </a:r>
          </a:p>
        </p:txBody>
      </p:sp>
      <p:graphicFrame>
        <p:nvGraphicFramePr>
          <p:cNvPr id="6" name="Platshållare för innehåll 5">
            <a:extLst>
              <a:ext uri="{FF2B5EF4-FFF2-40B4-BE49-F238E27FC236}">
                <a16:creationId xmlns:a16="http://schemas.microsoft.com/office/drawing/2014/main" id="{C6EBAE53-00FF-DDAC-9B43-E36880AE0E36}"/>
              </a:ext>
            </a:extLst>
          </p:cNvPr>
          <p:cNvGraphicFramePr>
            <a:graphicFrameLocks noGrp="1"/>
          </p:cNvGraphicFramePr>
          <p:nvPr>
            <p:ph idx="1"/>
            <p:extLst>
              <p:ext uri="{D42A27DB-BD31-4B8C-83A1-F6EECF244321}">
                <p14:modId xmlns:p14="http://schemas.microsoft.com/office/powerpoint/2010/main" val="1343718828"/>
              </p:ext>
            </p:extLst>
          </p:nvPr>
        </p:nvGraphicFramePr>
        <p:xfrm>
          <a:off x="600075" y="3227664"/>
          <a:ext cx="10490171" cy="1315720"/>
        </p:xfrm>
        <a:graphic>
          <a:graphicData uri="http://schemas.openxmlformats.org/drawingml/2006/table">
            <a:tbl>
              <a:tblPr firstRow="1" bandRow="1">
                <a:tableStyleId>{5C22544A-7EE6-4342-B048-85BDC9FD1C3A}</a:tableStyleId>
              </a:tblPr>
              <a:tblGrid>
                <a:gridCol w="2778125">
                  <a:extLst>
                    <a:ext uri="{9D8B030D-6E8A-4147-A177-3AD203B41FA5}">
                      <a16:colId xmlns:a16="http://schemas.microsoft.com/office/drawing/2014/main" val="3479781180"/>
                    </a:ext>
                  </a:extLst>
                </a:gridCol>
                <a:gridCol w="7712046">
                  <a:extLst>
                    <a:ext uri="{9D8B030D-6E8A-4147-A177-3AD203B41FA5}">
                      <a16:colId xmlns:a16="http://schemas.microsoft.com/office/drawing/2014/main" val="215733570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a:t>Beskrivning</a:t>
                      </a:r>
                    </a:p>
                  </a:txBody>
                  <a:tcPr/>
                </a:tc>
                <a:tc>
                  <a:txBody>
                    <a:bodyPr/>
                    <a:lstStyle/>
                    <a:p>
                      <a:r>
                        <a:rPr lang="sv-SE" sz="1400" i="0"/>
                        <a:t>Förslag</a:t>
                      </a:r>
                    </a:p>
                  </a:txBody>
                  <a:tcPr/>
                </a:tc>
                <a:extLst>
                  <a:ext uri="{0D108BD9-81ED-4DB2-BD59-A6C34878D82A}">
                    <a16:rowId xmlns:a16="http://schemas.microsoft.com/office/drawing/2014/main" val="2541596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err="1"/>
                        <a:t>Förtydligande</a:t>
                      </a:r>
                      <a:r>
                        <a:rPr lang="en-US" sz="1400"/>
                        <a:t> </a:t>
                      </a:r>
                      <a:r>
                        <a:rPr lang="en-US" sz="1400" err="1"/>
                        <a:t>jämfört</a:t>
                      </a:r>
                      <a:r>
                        <a:rPr lang="en-US" sz="1400"/>
                        <a:t> med 2023:20, (</a:t>
                      </a:r>
                      <a:r>
                        <a:rPr lang="en-US" sz="1400" i="1" err="1"/>
                        <a:t>kursiva</a:t>
                      </a:r>
                      <a:r>
                        <a:rPr lang="en-US" sz="1400" i="1"/>
                        <a:t> </a:t>
                      </a:r>
                      <a:r>
                        <a:rPr lang="en-US" sz="1400" i="1" err="1"/>
                        <a:t>och</a:t>
                      </a:r>
                      <a:r>
                        <a:rPr lang="en-US" sz="1400" i="1"/>
                        <a:t> </a:t>
                      </a:r>
                      <a:r>
                        <a:rPr lang="en-US" sz="1400" i="0" strike="sngStrike" err="1"/>
                        <a:t>överstrukna</a:t>
                      </a:r>
                      <a:r>
                        <a:rPr lang="en-US" sz="1400" i="1"/>
                        <a:t> </a:t>
                      </a:r>
                      <a:r>
                        <a:rPr lang="en-US" sz="1400" i="1" err="1"/>
                        <a:t>justeringar</a:t>
                      </a:r>
                      <a:r>
                        <a:rPr lang="en-US" sz="140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t>”De byggdelar som omfattas av gränsvärdena är samtliga byggdelar av byggnaden från grunden</a:t>
                      </a:r>
                      <a:r>
                        <a:rPr lang="sv-SE" sz="1400" i="1" dirty="0"/>
                        <a:t>,</a:t>
                      </a:r>
                      <a:r>
                        <a:rPr lang="sv-SE" sz="1400" dirty="0"/>
                        <a:t> </a:t>
                      </a:r>
                      <a:r>
                        <a:rPr lang="sv-SE" sz="1400" strike="sngStrike" dirty="0"/>
                        <a:t>och</a:t>
                      </a:r>
                      <a:r>
                        <a:rPr lang="sv-SE" sz="1400" dirty="0"/>
                        <a:t> dess isolering</a:t>
                      </a:r>
                      <a:r>
                        <a:rPr lang="sv-SE" sz="1400" i="1" dirty="0"/>
                        <a:t>, inklusive fundament, sulor, </a:t>
                      </a:r>
                      <a:r>
                        <a:rPr lang="sv-SE" sz="1400" i="1" dirty="0" err="1"/>
                        <a:t>förstärkningsbalkar</a:t>
                      </a:r>
                      <a:r>
                        <a:rPr lang="sv-SE" sz="1400" i="1" dirty="0"/>
                        <a:t>, </a:t>
                      </a:r>
                      <a:r>
                        <a:rPr lang="sv-SE" sz="1400" i="1" dirty="0" err="1"/>
                        <a:t>voter</a:t>
                      </a:r>
                      <a:r>
                        <a:rPr lang="sv-SE" sz="1400" i="1" dirty="0"/>
                        <a:t> och grundmurar,</a:t>
                      </a:r>
                      <a:r>
                        <a:rPr lang="sv-SE" sz="1400" dirty="0"/>
                        <a:t> förutom solceller och fast utrustning.”</a:t>
                      </a:r>
                      <a:endParaRPr lang="sv-SE" sz="1400" i="1" dirty="0"/>
                    </a:p>
                    <a:p>
                      <a:endParaRPr lang="sv-SE" sz="1400" i="1" dirty="0"/>
                    </a:p>
                  </a:txBody>
                  <a:tcPr/>
                </a:tc>
                <a:extLst>
                  <a:ext uri="{0D108BD9-81ED-4DB2-BD59-A6C34878D82A}">
                    <a16:rowId xmlns:a16="http://schemas.microsoft.com/office/drawing/2014/main" val="1483056398"/>
                  </a:ext>
                </a:extLst>
              </a:tr>
            </a:tbl>
          </a:graphicData>
        </a:graphic>
      </p:graphicFrame>
      <p:sp>
        <p:nvSpPr>
          <p:cNvPr id="2" name="textruta 1">
            <a:extLst>
              <a:ext uri="{FF2B5EF4-FFF2-40B4-BE49-F238E27FC236}">
                <a16:creationId xmlns:a16="http://schemas.microsoft.com/office/drawing/2014/main" id="{BE43229E-2339-953B-56E2-8D8D50E8A53C}"/>
              </a:ext>
            </a:extLst>
          </p:cNvPr>
          <p:cNvSpPr txBox="1"/>
          <p:nvPr/>
        </p:nvSpPr>
        <p:spPr>
          <a:xfrm>
            <a:off x="600075" y="4826000"/>
            <a:ext cx="10748455" cy="1200329"/>
          </a:xfrm>
          <a:prstGeom prst="rect">
            <a:avLst/>
          </a:prstGeom>
          <a:noFill/>
        </p:spPr>
        <p:txBody>
          <a:bodyPr wrap="none" lIns="91440" tIns="45720" rIns="91440" bIns="45720" rtlCol="0" anchor="t">
            <a:spAutoFit/>
          </a:bodyPr>
          <a:lstStyle/>
          <a:p>
            <a:r>
              <a:rPr lang="sv-SE"/>
              <a:t>Detta är samma systemgräns som dagens klimatdeklaration har avseende gränsen mot </a:t>
            </a:r>
          </a:p>
          <a:p>
            <a:r>
              <a:rPr lang="sv-SE"/>
              <a:t>markarbeten och markförstärkning. Det betyder alltså att p</a:t>
            </a:r>
            <a:r>
              <a:rPr lang="sv-SE" sz="1800"/>
              <a:t>ålar, </a:t>
            </a:r>
            <a:r>
              <a:rPr lang="sv-SE" sz="1800" err="1"/>
              <a:t>pålfundament</a:t>
            </a:r>
            <a:r>
              <a:rPr lang="sv-SE" sz="1800"/>
              <a:t> </a:t>
            </a:r>
          </a:p>
          <a:p>
            <a:r>
              <a:rPr lang="sv-SE" sz="1800"/>
              <a:t>och andra </a:t>
            </a:r>
            <a:r>
              <a:rPr lang="sv-SE"/>
              <a:t>markåtgärder inte inkluderas. </a:t>
            </a:r>
            <a:r>
              <a:rPr lang="sv-SE" sz="1800"/>
              <a:t>Inte heller markarbeten kopplade till kapillärbrytande skikt och </a:t>
            </a:r>
          </a:p>
          <a:p>
            <a:r>
              <a:rPr lang="sv-SE" sz="1800"/>
              <a:t>dräneringsgrus eller rördragningar. </a:t>
            </a:r>
            <a:endParaRPr lang="sv-SE"/>
          </a:p>
        </p:txBody>
      </p:sp>
      <p:sp>
        <p:nvSpPr>
          <p:cNvPr id="3" name="textruta 2">
            <a:extLst>
              <a:ext uri="{FF2B5EF4-FFF2-40B4-BE49-F238E27FC236}">
                <a16:creationId xmlns:a16="http://schemas.microsoft.com/office/drawing/2014/main" id="{F8C8E2CB-91CF-C73A-4BE0-0389FCE570C1}"/>
              </a:ext>
              <a:ext uri="{C183D7F6-B498-43B3-948B-1728B52AA6E4}">
                <adec:decorative xmlns:adec="http://schemas.microsoft.com/office/drawing/2017/decorative" val="1"/>
              </a:ext>
            </a:extLst>
          </p:cNvPr>
          <p:cNvSpPr txBox="1"/>
          <p:nvPr/>
        </p:nvSpPr>
        <p:spPr>
          <a:xfrm>
            <a:off x="11363217" y="172655"/>
            <a:ext cx="665567" cy="276999"/>
          </a:xfrm>
          <a:prstGeom prst="rect">
            <a:avLst/>
          </a:prstGeom>
          <a:noFill/>
        </p:spPr>
        <p:txBody>
          <a:bodyPr wrap="none" lIns="91440" tIns="45720" rIns="91440" bIns="45720" rtlCol="0" anchor="t">
            <a:spAutoFit/>
          </a:bodyPr>
          <a:lstStyle/>
          <a:p>
            <a:r>
              <a:rPr lang="sv-SE" sz="1200"/>
              <a:t>Bild 1:5</a:t>
            </a:r>
          </a:p>
        </p:txBody>
      </p:sp>
    </p:spTree>
    <p:extLst>
      <p:ext uri="{BB962C8B-B14F-4D97-AF65-F5344CB8AC3E}">
        <p14:creationId xmlns:p14="http://schemas.microsoft.com/office/powerpoint/2010/main" val="4239975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F9694-635E-60A6-1623-FA2E4F265CCF}"/>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11B9CEDA-36D3-BA9B-6E61-4131EC208C19}"/>
              </a:ext>
            </a:extLst>
          </p:cNvPr>
          <p:cNvSpPr>
            <a:spLocks noGrp="1"/>
          </p:cNvSpPr>
          <p:nvPr>
            <p:ph type="title"/>
          </p:nvPr>
        </p:nvSpPr>
        <p:spPr/>
        <p:txBody>
          <a:bodyPr/>
          <a:lstStyle/>
          <a:p>
            <a:r>
              <a:rPr lang="sv-SE"/>
              <a:t>Yttre systemgräns för </a:t>
            </a:r>
            <a:r>
              <a:rPr lang="sv-SE" u="sng"/>
              <a:t>utökad klimatdeklaration</a:t>
            </a:r>
          </a:p>
        </p:txBody>
      </p:sp>
      <p:sp>
        <p:nvSpPr>
          <p:cNvPr id="3" name="textruta 2">
            <a:extLst>
              <a:ext uri="{FF2B5EF4-FFF2-40B4-BE49-F238E27FC236}">
                <a16:creationId xmlns:a16="http://schemas.microsoft.com/office/drawing/2014/main" id="{D84BB48C-183C-CE29-ED6E-68ABE1C9883C}"/>
              </a:ext>
            </a:extLst>
          </p:cNvPr>
          <p:cNvSpPr txBox="1"/>
          <p:nvPr/>
        </p:nvSpPr>
        <p:spPr>
          <a:xfrm>
            <a:off x="715162" y="1937374"/>
            <a:ext cx="10375084" cy="923330"/>
          </a:xfrm>
          <a:prstGeom prst="rect">
            <a:avLst/>
          </a:prstGeom>
          <a:noFill/>
        </p:spPr>
        <p:txBody>
          <a:bodyPr wrap="square">
            <a:spAutoFit/>
          </a:bodyPr>
          <a:lstStyle/>
          <a:p>
            <a:r>
              <a:rPr lang="en-US" err="1"/>
              <a:t>Utredningsförutsättning</a:t>
            </a:r>
            <a:r>
              <a:rPr lang="en-US"/>
              <a:t> </a:t>
            </a:r>
            <a:r>
              <a:rPr lang="en-US" err="1"/>
              <a:t>från</a:t>
            </a:r>
            <a:r>
              <a:rPr lang="en-US"/>
              <a:t> </a:t>
            </a:r>
            <a:r>
              <a:rPr lang="en-US" err="1"/>
              <a:t>Boverket</a:t>
            </a:r>
            <a:r>
              <a:rPr lang="en-US"/>
              <a:t>: </a:t>
            </a:r>
          </a:p>
          <a:p>
            <a:pPr marL="285750" indent="-285750">
              <a:buFont typeface="Arial" panose="020B0604020202020204" pitchFamily="34" charset="0"/>
              <a:buChar char="•"/>
            </a:pPr>
            <a:r>
              <a:rPr lang="en-US" err="1"/>
              <a:t>Enbart</a:t>
            </a:r>
            <a:r>
              <a:rPr lang="en-US"/>
              <a:t> </a:t>
            </a:r>
            <a:r>
              <a:rPr lang="en-US" err="1"/>
              <a:t>klimatpåverkan</a:t>
            </a:r>
            <a:r>
              <a:rPr lang="en-US"/>
              <a:t> </a:t>
            </a:r>
            <a:r>
              <a:rPr lang="en-US" err="1"/>
              <a:t>som</a:t>
            </a:r>
            <a:r>
              <a:rPr lang="en-US"/>
              <a:t> </a:t>
            </a:r>
            <a:r>
              <a:rPr lang="en-US" err="1"/>
              <a:t>kan</a:t>
            </a:r>
            <a:r>
              <a:rPr lang="en-US"/>
              <a:t> </a:t>
            </a:r>
            <a:r>
              <a:rPr lang="en-US" err="1"/>
              <a:t>kopplas</a:t>
            </a:r>
            <a:r>
              <a:rPr lang="en-US"/>
              <a:t> till </a:t>
            </a:r>
            <a:r>
              <a:rPr lang="en-US" err="1"/>
              <a:t>byggnaden</a:t>
            </a:r>
            <a:r>
              <a:rPr lang="en-US"/>
              <a:t>. </a:t>
            </a:r>
          </a:p>
          <a:p>
            <a:pPr marL="285750" indent="-285750">
              <a:buFont typeface="Arial" panose="020B0604020202020204" pitchFamily="34" charset="0"/>
              <a:buChar char="•"/>
            </a:pPr>
            <a:r>
              <a:rPr lang="en-US"/>
              <a:t>Detta </a:t>
            </a:r>
            <a:r>
              <a:rPr lang="en-US" err="1"/>
              <a:t>gäller</a:t>
            </a:r>
            <a:r>
              <a:rPr lang="en-US"/>
              <a:t> </a:t>
            </a:r>
            <a:r>
              <a:rPr lang="en-US" err="1"/>
              <a:t>utökad</a:t>
            </a:r>
            <a:r>
              <a:rPr lang="en-US"/>
              <a:t> klimatdeklaration, </a:t>
            </a:r>
            <a:r>
              <a:rPr lang="en-US" err="1"/>
              <a:t>inte</a:t>
            </a:r>
            <a:r>
              <a:rPr lang="en-US"/>
              <a:t> </a:t>
            </a:r>
            <a:r>
              <a:rPr lang="en-US" err="1"/>
              <a:t>gränsvärden</a:t>
            </a:r>
            <a:r>
              <a:rPr lang="en-US"/>
              <a:t>.</a:t>
            </a:r>
          </a:p>
        </p:txBody>
      </p:sp>
      <p:graphicFrame>
        <p:nvGraphicFramePr>
          <p:cNvPr id="6" name="Platshållare för innehåll 5">
            <a:extLst>
              <a:ext uri="{FF2B5EF4-FFF2-40B4-BE49-F238E27FC236}">
                <a16:creationId xmlns:a16="http://schemas.microsoft.com/office/drawing/2014/main" id="{57296B87-6E93-B3DF-A27A-CA6994A53C53}"/>
              </a:ext>
            </a:extLst>
          </p:cNvPr>
          <p:cNvGraphicFramePr>
            <a:graphicFrameLocks noGrp="1"/>
          </p:cNvGraphicFramePr>
          <p:nvPr>
            <p:ph idx="1"/>
            <p:extLst>
              <p:ext uri="{D42A27DB-BD31-4B8C-83A1-F6EECF244321}">
                <p14:modId xmlns:p14="http://schemas.microsoft.com/office/powerpoint/2010/main" val="2750231257"/>
              </p:ext>
            </p:extLst>
          </p:nvPr>
        </p:nvGraphicFramePr>
        <p:xfrm>
          <a:off x="600075" y="3227664"/>
          <a:ext cx="10490171" cy="3022600"/>
        </p:xfrm>
        <a:graphic>
          <a:graphicData uri="http://schemas.openxmlformats.org/drawingml/2006/table">
            <a:tbl>
              <a:tblPr firstRow="1" bandRow="1">
                <a:tableStyleId>{5C22544A-7EE6-4342-B048-85BDC9FD1C3A}</a:tableStyleId>
              </a:tblPr>
              <a:tblGrid>
                <a:gridCol w="2778125">
                  <a:extLst>
                    <a:ext uri="{9D8B030D-6E8A-4147-A177-3AD203B41FA5}">
                      <a16:colId xmlns:a16="http://schemas.microsoft.com/office/drawing/2014/main" val="3479781180"/>
                    </a:ext>
                  </a:extLst>
                </a:gridCol>
                <a:gridCol w="7712046">
                  <a:extLst>
                    <a:ext uri="{9D8B030D-6E8A-4147-A177-3AD203B41FA5}">
                      <a16:colId xmlns:a16="http://schemas.microsoft.com/office/drawing/2014/main" val="2157335709"/>
                    </a:ext>
                  </a:extLst>
                </a:gridCol>
              </a:tblGrid>
              <a:tr h="370840">
                <a:tc>
                  <a:txBody>
                    <a:bodyPr/>
                    <a:lstStyle/>
                    <a:p>
                      <a:pPr lvl="0">
                        <a:buNone/>
                      </a:pPr>
                      <a:r>
                        <a:rPr lang="sv-SE" sz="1400"/>
                        <a:t>Beskrivning</a:t>
                      </a:r>
                    </a:p>
                  </a:txBody>
                  <a:tcPr/>
                </a:tc>
                <a:tc>
                  <a:txBody>
                    <a:bodyPr/>
                    <a:lstStyle/>
                    <a:p>
                      <a:pPr lvl="0">
                        <a:buNone/>
                      </a:pPr>
                      <a:r>
                        <a:rPr lang="sv-SE" sz="1400"/>
                        <a:t>Förslag</a:t>
                      </a:r>
                      <a:endParaRPr lang="sv-SE" sz="1400" i="1"/>
                    </a:p>
                  </a:txBody>
                  <a:tcPr/>
                </a:tc>
                <a:extLst>
                  <a:ext uri="{0D108BD9-81ED-4DB2-BD59-A6C34878D82A}">
                    <a16:rowId xmlns:a16="http://schemas.microsoft.com/office/drawing/2014/main" val="5132759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err="1"/>
                        <a:t>Enligt</a:t>
                      </a:r>
                      <a:r>
                        <a:rPr lang="en-US" sz="1400"/>
                        <a:t> 2023:20, med </a:t>
                      </a:r>
                      <a:r>
                        <a:rPr lang="en-US" sz="1400" err="1"/>
                        <a:t>förtydligande</a:t>
                      </a:r>
                      <a:r>
                        <a:rPr lang="en-US" sz="1400"/>
                        <a:t> (</a:t>
                      </a:r>
                      <a:r>
                        <a:rPr lang="en-US" sz="1400" i="1" err="1"/>
                        <a:t>kursivt</a:t>
                      </a:r>
                      <a:r>
                        <a:rPr lang="en-US" sz="140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a:p>
                  </a:txBody>
                  <a:tcPr/>
                </a:tc>
                <a:tc>
                  <a:txBody>
                    <a:bodyPr/>
                    <a:lstStyle/>
                    <a:p>
                      <a:r>
                        <a:rPr lang="sv-SE" sz="1400" i="1" dirty="0"/>
                        <a:t>De byggdelar som omfattas av gränsvärden, samt markarbeten och markförstärkning och solceller.</a:t>
                      </a:r>
                    </a:p>
                    <a:p>
                      <a:endParaRPr lang="sv-SE" sz="1400" dirty="0"/>
                    </a:p>
                    <a:p>
                      <a:r>
                        <a:rPr lang="sv-SE" sz="1400" dirty="0"/>
                        <a:t>”Med markarbeten och markförstärkning avses markstabiliserande åtgärder, kapillärbrytande skikt och dränering på platsen där byggnaden ska uppföras upp till isolering under grunden inklusive åtgärder två meter utanför byggnadens fasadliv. Åtgärder som rör mediaanslutning fram till isolering på marken ingår inte. Alla resurser (energi och material) föreslås att ingå inom denna systemgräns.”</a:t>
                      </a:r>
                    </a:p>
                    <a:p>
                      <a:r>
                        <a:rPr lang="sv-SE" sz="1400" i="1" dirty="0"/>
                        <a:t>Förtydligande: Detta inkluderar bland annat röjning, rivning, spont, schakt/fyll, pålning, hårdgjorda ytor, vegetationsytor, marktutrustning och övrig användning av material två meter innanför byggnadens fasadliv. Om ett underjordiskt garage finns, flyttas gränsen till två meter utanför garagets ytterväggar.</a:t>
                      </a:r>
                    </a:p>
                  </a:txBody>
                  <a:tcPr/>
                </a:tc>
                <a:extLst>
                  <a:ext uri="{0D108BD9-81ED-4DB2-BD59-A6C34878D82A}">
                    <a16:rowId xmlns:a16="http://schemas.microsoft.com/office/drawing/2014/main" val="1483056398"/>
                  </a:ext>
                </a:extLst>
              </a:tr>
            </a:tbl>
          </a:graphicData>
        </a:graphic>
      </p:graphicFrame>
      <p:sp>
        <p:nvSpPr>
          <p:cNvPr id="2" name="textruta 1">
            <a:extLst>
              <a:ext uri="{FF2B5EF4-FFF2-40B4-BE49-F238E27FC236}">
                <a16:creationId xmlns:a16="http://schemas.microsoft.com/office/drawing/2014/main" id="{C2B45A7E-0146-F436-4BE3-29CF171045F0}"/>
              </a:ext>
              <a:ext uri="{C183D7F6-B498-43B3-948B-1728B52AA6E4}">
                <adec:decorative xmlns:adec="http://schemas.microsoft.com/office/drawing/2017/decorative" val="1"/>
              </a:ext>
            </a:extLst>
          </p:cNvPr>
          <p:cNvSpPr txBox="1"/>
          <p:nvPr/>
        </p:nvSpPr>
        <p:spPr>
          <a:xfrm>
            <a:off x="11363217" y="172655"/>
            <a:ext cx="675185" cy="276999"/>
          </a:xfrm>
          <a:prstGeom prst="rect">
            <a:avLst/>
          </a:prstGeom>
          <a:noFill/>
        </p:spPr>
        <p:txBody>
          <a:bodyPr wrap="none" lIns="91440" tIns="45720" rIns="91440" bIns="45720" rtlCol="0" anchor="t">
            <a:spAutoFit/>
          </a:bodyPr>
          <a:lstStyle/>
          <a:p>
            <a:r>
              <a:rPr lang="sv-SE" sz="1200"/>
              <a:t>Bild 1:6</a:t>
            </a:r>
          </a:p>
        </p:txBody>
      </p:sp>
    </p:spTree>
    <p:extLst>
      <p:ext uri="{BB962C8B-B14F-4D97-AF65-F5344CB8AC3E}">
        <p14:creationId xmlns:p14="http://schemas.microsoft.com/office/powerpoint/2010/main" val="3566144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72D97-0327-D17D-7061-0A5E54AC2A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98C2A-FAE4-1249-B3FD-5D0053DCB20B}"/>
              </a:ext>
            </a:extLst>
          </p:cNvPr>
          <p:cNvSpPr>
            <a:spLocks noGrp="1"/>
          </p:cNvSpPr>
          <p:nvPr>
            <p:ph type="title"/>
          </p:nvPr>
        </p:nvSpPr>
        <p:spPr/>
        <p:txBody>
          <a:bodyPr/>
          <a:lstStyle/>
          <a:p>
            <a:r>
              <a:rPr lang="en-US"/>
              <a:t>2. </a:t>
            </a:r>
            <a:r>
              <a:rPr lang="en-US" err="1"/>
              <a:t>Beräkningsmetodik</a:t>
            </a:r>
            <a:r>
              <a:rPr lang="en-US"/>
              <a:t> </a:t>
            </a:r>
            <a:r>
              <a:rPr lang="en-US" err="1"/>
              <a:t>och</a:t>
            </a:r>
            <a:r>
              <a:rPr lang="en-US"/>
              <a:t> </a:t>
            </a:r>
            <a:r>
              <a:rPr lang="en-US" err="1"/>
              <a:t>kvalitetskrav</a:t>
            </a:r>
          </a:p>
        </p:txBody>
      </p:sp>
      <p:sp>
        <p:nvSpPr>
          <p:cNvPr id="3" name="Text Placeholder 2">
            <a:extLst>
              <a:ext uri="{FF2B5EF4-FFF2-40B4-BE49-F238E27FC236}">
                <a16:creationId xmlns:a16="http://schemas.microsoft.com/office/drawing/2014/main" id="{04B4202D-5AD0-7D06-3371-E6EA1587BA70}"/>
              </a:ext>
            </a:extLst>
          </p:cNvPr>
          <p:cNvSpPr>
            <a:spLocks noGrp="1"/>
          </p:cNvSpPr>
          <p:nvPr>
            <p:ph type="body" idx="1"/>
          </p:nvPr>
        </p:nvSpPr>
        <p:spPr/>
        <p:txBody>
          <a:bodyPr vert="horz" lIns="91440" tIns="45720" rIns="91440" bIns="45720" rtlCol="0" anchor="t">
            <a:noAutofit/>
          </a:bodyPr>
          <a:lstStyle/>
          <a:p>
            <a:endParaRPr lang="en-US"/>
          </a:p>
        </p:txBody>
      </p:sp>
    </p:spTree>
    <p:extLst>
      <p:ext uri="{BB962C8B-B14F-4D97-AF65-F5344CB8AC3E}">
        <p14:creationId xmlns:p14="http://schemas.microsoft.com/office/powerpoint/2010/main" val="2979006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E4D16-3181-8F5E-F072-95B4E813631F}"/>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58D680B5-52F2-8441-461E-F3D305A1B40C}"/>
              </a:ext>
            </a:extLst>
          </p:cNvPr>
          <p:cNvSpPr>
            <a:spLocks noGrp="1"/>
          </p:cNvSpPr>
          <p:nvPr>
            <p:ph type="title"/>
          </p:nvPr>
        </p:nvSpPr>
        <p:spPr/>
        <p:txBody>
          <a:bodyPr/>
          <a:lstStyle/>
          <a:p>
            <a:r>
              <a:rPr lang="sv-SE"/>
              <a:t>GWP-indikatorer</a:t>
            </a:r>
          </a:p>
        </p:txBody>
      </p:sp>
      <p:sp>
        <p:nvSpPr>
          <p:cNvPr id="6" name="Platshållare för text 5">
            <a:extLst>
              <a:ext uri="{FF2B5EF4-FFF2-40B4-BE49-F238E27FC236}">
                <a16:creationId xmlns:a16="http://schemas.microsoft.com/office/drawing/2014/main" id="{42AC3657-C085-96E1-A8B7-0BBC4425BB79}"/>
              </a:ext>
            </a:extLst>
          </p:cNvPr>
          <p:cNvSpPr>
            <a:spLocks noGrp="1"/>
          </p:cNvSpPr>
          <p:nvPr>
            <p:ph type="body" idx="1"/>
          </p:nvPr>
        </p:nvSpPr>
        <p:spPr/>
        <p:txBody>
          <a:bodyPr/>
          <a:lstStyle/>
          <a:p>
            <a:r>
              <a:rPr lang="sv-SE"/>
              <a:t>Redovisning</a:t>
            </a:r>
          </a:p>
        </p:txBody>
      </p:sp>
      <p:sp>
        <p:nvSpPr>
          <p:cNvPr id="7" name="Platshållare för innehåll 6">
            <a:extLst>
              <a:ext uri="{FF2B5EF4-FFF2-40B4-BE49-F238E27FC236}">
                <a16:creationId xmlns:a16="http://schemas.microsoft.com/office/drawing/2014/main" id="{59E77986-56AA-5C45-545F-3173A1DF010B}"/>
              </a:ext>
            </a:extLst>
          </p:cNvPr>
          <p:cNvSpPr>
            <a:spLocks noGrp="1"/>
          </p:cNvSpPr>
          <p:nvPr>
            <p:ph sz="half" idx="2"/>
          </p:nvPr>
        </p:nvSpPr>
        <p:spPr/>
        <p:txBody>
          <a:bodyPr vert="horz" lIns="91440" tIns="45720" rIns="91440" bIns="45720" rtlCol="0" anchor="t">
            <a:noAutofit/>
          </a:bodyPr>
          <a:lstStyle/>
          <a:p>
            <a:pPr marL="0" indent="0">
              <a:buNone/>
            </a:pPr>
            <a:r>
              <a:rPr lang="sv-SE" b="1"/>
              <a:t>Klimatdeklaration av hel livscykel</a:t>
            </a:r>
          </a:p>
          <a:p>
            <a:pPr marL="0" indent="0">
              <a:buNone/>
            </a:pPr>
            <a:r>
              <a:rPr lang="sv-SE"/>
              <a:t>Redovisning per del av livscykeln</a:t>
            </a:r>
          </a:p>
          <a:p>
            <a:pPr>
              <a:buFontTx/>
              <a:buChar char="-"/>
            </a:pPr>
            <a:r>
              <a:rPr lang="sv-SE"/>
              <a:t>GWP-total, skede A till C</a:t>
            </a:r>
          </a:p>
          <a:p>
            <a:pPr>
              <a:buFont typeface="Arial"/>
              <a:buChar char="•"/>
            </a:pPr>
            <a:r>
              <a:rPr lang="sv-SE"/>
              <a:t>”motsvarande GWP-GHG", skede A till C</a:t>
            </a:r>
          </a:p>
          <a:p>
            <a:pPr marL="0" indent="0">
              <a:buNone/>
            </a:pPr>
            <a:endParaRPr lang="sv-SE"/>
          </a:p>
          <a:p>
            <a:pPr marL="0" indent="0">
              <a:buNone/>
            </a:pPr>
            <a:r>
              <a:rPr lang="sv-SE" b="1"/>
              <a:t>Gränsvärde</a:t>
            </a:r>
          </a:p>
          <a:p>
            <a:pPr marL="0" indent="0">
              <a:buNone/>
            </a:pPr>
            <a:r>
              <a:rPr lang="sv-SE"/>
              <a:t>- ”motsvarande GWP-GHG", skede A</a:t>
            </a:r>
          </a:p>
        </p:txBody>
      </p:sp>
      <p:sp>
        <p:nvSpPr>
          <p:cNvPr id="8" name="Platshållare för text 7">
            <a:extLst>
              <a:ext uri="{FF2B5EF4-FFF2-40B4-BE49-F238E27FC236}">
                <a16:creationId xmlns:a16="http://schemas.microsoft.com/office/drawing/2014/main" id="{1FCB9DE2-467E-5FAE-33CD-AE28C5AB3D66}"/>
              </a:ext>
            </a:extLst>
          </p:cNvPr>
          <p:cNvSpPr>
            <a:spLocks noGrp="1"/>
          </p:cNvSpPr>
          <p:nvPr>
            <p:ph type="body" sz="quarter" idx="3"/>
          </p:nvPr>
        </p:nvSpPr>
        <p:spPr/>
        <p:txBody>
          <a:bodyPr/>
          <a:lstStyle/>
          <a:p>
            <a:r>
              <a:rPr lang="sv-SE"/>
              <a:t>Utredningsförutsättning från Boverket:</a:t>
            </a:r>
          </a:p>
        </p:txBody>
      </p:sp>
      <p:sp>
        <p:nvSpPr>
          <p:cNvPr id="9" name="Platshållare för innehåll 8">
            <a:extLst>
              <a:ext uri="{FF2B5EF4-FFF2-40B4-BE49-F238E27FC236}">
                <a16:creationId xmlns:a16="http://schemas.microsoft.com/office/drawing/2014/main" id="{ECE8A3AA-4B23-C540-5C70-CA5ABACC783A}"/>
              </a:ext>
            </a:extLst>
          </p:cNvPr>
          <p:cNvSpPr>
            <a:spLocks noGrp="1"/>
          </p:cNvSpPr>
          <p:nvPr>
            <p:ph sz="quarter" idx="4"/>
          </p:nvPr>
        </p:nvSpPr>
        <p:spPr/>
        <p:txBody>
          <a:bodyPr vert="horz" lIns="91440" tIns="45720" rIns="91440" bIns="45720" rtlCol="0" anchor="t">
            <a:noAutofit/>
          </a:bodyPr>
          <a:lstStyle/>
          <a:p>
            <a:pPr marL="0" indent="0">
              <a:buNone/>
            </a:pPr>
            <a:r>
              <a:rPr lang="sv-SE"/>
              <a:t>”Klimatpåverkan ska beräknas som utsläpp av växthusgaser motsvarande GWP-GHG men anpassas till användningen av begreppen GWP-total, GWP-fossilt, GWP-</a:t>
            </a:r>
            <a:r>
              <a:rPr lang="sv-SE" err="1"/>
              <a:t>luluc</a:t>
            </a:r>
            <a:r>
              <a:rPr lang="sv-SE"/>
              <a:t> och GWP-biogent som preciserats i den delegerade akten.”</a:t>
            </a:r>
          </a:p>
          <a:p>
            <a:pPr marL="0" indent="0">
              <a:buNone/>
            </a:pPr>
            <a:endParaRPr lang="en-US" sz="1400">
              <a:solidFill>
                <a:srgbClr val="FF0000"/>
              </a:solidFill>
            </a:endParaRPr>
          </a:p>
        </p:txBody>
      </p:sp>
      <p:sp>
        <p:nvSpPr>
          <p:cNvPr id="2" name="textruta 1">
            <a:extLst>
              <a:ext uri="{FF2B5EF4-FFF2-40B4-BE49-F238E27FC236}">
                <a16:creationId xmlns:a16="http://schemas.microsoft.com/office/drawing/2014/main" id="{262FDA54-07B1-F738-CB13-C82A92593671}"/>
              </a:ext>
              <a:ext uri="{C183D7F6-B498-43B3-948B-1728B52AA6E4}">
                <adec:decorative xmlns:adec="http://schemas.microsoft.com/office/drawing/2017/decorative" val="1"/>
              </a:ext>
            </a:extLst>
          </p:cNvPr>
          <p:cNvSpPr txBox="1"/>
          <p:nvPr/>
        </p:nvSpPr>
        <p:spPr>
          <a:xfrm>
            <a:off x="11363217" y="172655"/>
            <a:ext cx="665567" cy="276999"/>
          </a:xfrm>
          <a:prstGeom prst="rect">
            <a:avLst/>
          </a:prstGeom>
          <a:noFill/>
        </p:spPr>
        <p:txBody>
          <a:bodyPr wrap="none" rtlCol="0">
            <a:spAutoFit/>
          </a:bodyPr>
          <a:lstStyle/>
          <a:p>
            <a:r>
              <a:rPr lang="sv-SE" sz="1200"/>
              <a:t>Bild 2:1</a:t>
            </a:r>
          </a:p>
        </p:txBody>
      </p:sp>
    </p:spTree>
    <p:extLst>
      <p:ext uri="{BB962C8B-B14F-4D97-AF65-F5344CB8AC3E}">
        <p14:creationId xmlns:p14="http://schemas.microsoft.com/office/powerpoint/2010/main" val="2540380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A5FD723-B923-6E26-699A-2E049F435F31}"/>
              </a:ext>
            </a:extLst>
          </p:cNvPr>
          <p:cNvSpPr>
            <a:spLocks noGrp="1"/>
          </p:cNvSpPr>
          <p:nvPr>
            <p:ph type="title"/>
          </p:nvPr>
        </p:nvSpPr>
        <p:spPr>
          <a:xfrm>
            <a:off x="600075" y="939324"/>
            <a:ext cx="10990263" cy="568412"/>
          </a:xfrm>
        </p:spPr>
        <p:txBody>
          <a:bodyPr/>
          <a:lstStyle/>
          <a:p>
            <a:r>
              <a:rPr lang="sv-SE">
                <a:solidFill>
                  <a:srgbClr val="000061"/>
                </a:solidFill>
              </a:rPr>
              <a:t>Alternativa</a:t>
            </a:r>
            <a:r>
              <a:rPr lang="sv-SE"/>
              <a:t> förslag för "motsvarande GWP-GHG"</a:t>
            </a:r>
          </a:p>
        </p:txBody>
      </p:sp>
      <p:sp>
        <p:nvSpPr>
          <p:cNvPr id="8" name="Platshållare för text 7">
            <a:extLst>
              <a:ext uri="{FF2B5EF4-FFF2-40B4-BE49-F238E27FC236}">
                <a16:creationId xmlns:a16="http://schemas.microsoft.com/office/drawing/2014/main" id="{FD284D18-A8C7-B424-FECF-88DF30D5CABD}"/>
              </a:ext>
            </a:extLst>
          </p:cNvPr>
          <p:cNvSpPr>
            <a:spLocks noGrp="1"/>
          </p:cNvSpPr>
          <p:nvPr>
            <p:ph type="body" sz="quarter" idx="3"/>
          </p:nvPr>
        </p:nvSpPr>
        <p:spPr>
          <a:xfrm>
            <a:off x="768860" y="2176783"/>
            <a:ext cx="5314950" cy="319971"/>
          </a:xfrm>
        </p:spPr>
        <p:txBody>
          <a:bodyPr/>
          <a:lstStyle/>
          <a:p>
            <a:r>
              <a:rPr lang="sv-SE"/>
              <a:t>Tre alternativ för lagstiftningen</a:t>
            </a:r>
          </a:p>
        </p:txBody>
      </p:sp>
      <p:sp>
        <p:nvSpPr>
          <p:cNvPr id="9" name="Platshållare för innehåll 8">
            <a:extLst>
              <a:ext uri="{FF2B5EF4-FFF2-40B4-BE49-F238E27FC236}">
                <a16:creationId xmlns:a16="http://schemas.microsoft.com/office/drawing/2014/main" id="{30BB43F6-97B4-3ABD-51E7-94DA7E1AB051}"/>
              </a:ext>
            </a:extLst>
          </p:cNvPr>
          <p:cNvSpPr>
            <a:spLocks noGrp="1"/>
          </p:cNvSpPr>
          <p:nvPr>
            <p:ph sz="quarter" idx="4"/>
          </p:nvPr>
        </p:nvSpPr>
        <p:spPr>
          <a:xfrm>
            <a:off x="596331" y="2728823"/>
            <a:ext cx="5314950" cy="3584574"/>
          </a:xfrm>
        </p:spPr>
        <p:txBody>
          <a:bodyPr vert="horz" lIns="91440" tIns="45720" rIns="91440" bIns="45720" rtlCol="0" anchor="t">
            <a:noAutofit/>
          </a:bodyPr>
          <a:lstStyle/>
          <a:p>
            <a:r>
              <a:rPr lang="sv-SE" b="1"/>
              <a:t>Alternativ 1: </a:t>
            </a:r>
            <a:br>
              <a:rPr lang="sv-SE"/>
            </a:br>
            <a:r>
              <a:rPr lang="sv-SE"/>
              <a:t>Redovisning sker genom A eller B.</a:t>
            </a:r>
          </a:p>
          <a:p>
            <a:r>
              <a:rPr lang="sv-SE" b="1"/>
              <a:t>Alternativ 2:</a:t>
            </a:r>
            <a:br>
              <a:rPr lang="sv-SE"/>
            </a:br>
            <a:r>
              <a:rPr lang="sv-SE"/>
              <a:t>Redovisning sker genom A eller B, men C tillåts i en övergångsperiod.</a:t>
            </a:r>
          </a:p>
          <a:p>
            <a:r>
              <a:rPr lang="sv-SE" b="1"/>
              <a:t>Alternativ 3:</a:t>
            </a:r>
            <a:br>
              <a:rPr lang="sv-SE"/>
            </a:br>
            <a:r>
              <a:rPr lang="sv-SE"/>
              <a:t>Redovisning sker genom antingen A, B eller C.</a:t>
            </a:r>
          </a:p>
        </p:txBody>
      </p:sp>
      <p:sp>
        <p:nvSpPr>
          <p:cNvPr id="6" name="Platshållare för text 5">
            <a:extLst>
              <a:ext uri="{FF2B5EF4-FFF2-40B4-BE49-F238E27FC236}">
                <a16:creationId xmlns:a16="http://schemas.microsoft.com/office/drawing/2014/main" id="{EF71AAB4-2937-CBE5-0B92-F88DC6FC131E}"/>
              </a:ext>
            </a:extLst>
          </p:cNvPr>
          <p:cNvSpPr>
            <a:spLocks noGrp="1"/>
          </p:cNvSpPr>
          <p:nvPr>
            <p:ph type="body" idx="1"/>
          </p:nvPr>
        </p:nvSpPr>
        <p:spPr>
          <a:xfrm>
            <a:off x="6882981" y="2392442"/>
            <a:ext cx="5314950" cy="319971"/>
          </a:xfrm>
        </p:spPr>
        <p:txBody>
          <a:bodyPr/>
          <a:lstStyle/>
          <a:p>
            <a:r>
              <a:rPr lang="sv-SE"/>
              <a:t>Tre alternativ för redovisning av ”motsvarande GWP-GHG”</a:t>
            </a:r>
          </a:p>
        </p:txBody>
      </p:sp>
      <p:sp>
        <p:nvSpPr>
          <p:cNvPr id="7" name="Platshållare för innehåll 6">
            <a:extLst>
              <a:ext uri="{FF2B5EF4-FFF2-40B4-BE49-F238E27FC236}">
                <a16:creationId xmlns:a16="http://schemas.microsoft.com/office/drawing/2014/main" id="{2F1B98EB-37C8-590B-7D8D-71EFCBA395B5}"/>
              </a:ext>
            </a:extLst>
          </p:cNvPr>
          <p:cNvSpPr>
            <a:spLocks noGrp="1"/>
          </p:cNvSpPr>
          <p:nvPr>
            <p:ph sz="half" idx="2"/>
          </p:nvPr>
        </p:nvSpPr>
        <p:spPr>
          <a:xfrm>
            <a:off x="6882981" y="2930108"/>
            <a:ext cx="5314950" cy="3584574"/>
          </a:xfrm>
        </p:spPr>
        <p:txBody>
          <a:bodyPr vert="horz" lIns="91440" tIns="45720" rIns="91440" bIns="45720" rtlCol="0" anchor="t">
            <a:noAutofit/>
          </a:bodyPr>
          <a:lstStyle/>
          <a:p>
            <a:pPr marL="457200" indent="-457200">
              <a:buFont typeface="+mj-lt"/>
              <a:buAutoNum type="alphaUcPeriod"/>
            </a:pPr>
            <a:r>
              <a:rPr lang="en-US" sz="1400" b="1">
                <a:solidFill>
                  <a:srgbClr val="000000"/>
                </a:solidFill>
                <a:latin typeface="Figtree" panose="020F0502020204030204"/>
              </a:rPr>
              <a:t>GWP-GHG</a:t>
            </a:r>
            <a:br>
              <a:rPr lang="en-US" sz="1400" b="1" i="1">
                <a:latin typeface="Figtree" panose="020F0502020204030204"/>
              </a:rPr>
            </a:br>
            <a:endParaRPr lang="en-US" sz="1400" b="1" i="1"/>
          </a:p>
          <a:p>
            <a:pPr marL="457200" indent="-457200">
              <a:buAutoNum type="alphaUcPeriod"/>
            </a:pPr>
            <a:r>
              <a:rPr lang="en-US" sz="1400" b="1" err="1"/>
              <a:t>Enligt</a:t>
            </a:r>
            <a:r>
              <a:rPr lang="en-US" sz="1400" b="1"/>
              <a:t> </a:t>
            </a:r>
            <a:r>
              <a:rPr lang="en-US" sz="1400" b="1" err="1"/>
              <a:t>formel</a:t>
            </a:r>
            <a:r>
              <a:rPr lang="en-US" sz="1400" b="1"/>
              <a:t> för GWP-GHG, med </a:t>
            </a:r>
            <a:r>
              <a:rPr lang="en-US" sz="1400" b="1" err="1"/>
              <a:t>uppgifter</a:t>
            </a:r>
            <a:r>
              <a:rPr lang="en-US" sz="1400" b="1"/>
              <a:t> </a:t>
            </a:r>
            <a:r>
              <a:rPr lang="en-US" sz="1400" b="1" err="1"/>
              <a:t>som</a:t>
            </a:r>
            <a:r>
              <a:rPr lang="en-US" sz="1400" b="1"/>
              <a:t> </a:t>
            </a:r>
            <a:r>
              <a:rPr lang="en-US" sz="1400" b="1" err="1"/>
              <a:t>är</a:t>
            </a:r>
            <a:r>
              <a:rPr lang="en-US" sz="1400" b="1"/>
              <a:t> </a:t>
            </a:r>
            <a:r>
              <a:rPr lang="en-US" sz="1400" b="1" err="1"/>
              <a:t>tillgängliga</a:t>
            </a:r>
            <a:r>
              <a:rPr lang="en-US" sz="1400" b="1"/>
              <a:t> I </a:t>
            </a:r>
            <a:r>
              <a:rPr lang="en-US" sz="1400" b="1" err="1"/>
              <a:t>digitala</a:t>
            </a:r>
            <a:r>
              <a:rPr lang="en-US" sz="1400" b="1"/>
              <a:t> </a:t>
            </a:r>
            <a:r>
              <a:rPr lang="en-US" sz="1400" b="1" err="1"/>
              <a:t>produktpass</a:t>
            </a:r>
            <a:r>
              <a:rPr lang="en-US" sz="1400" b="1"/>
              <a:t> </a:t>
            </a:r>
            <a:r>
              <a:rPr lang="en-US" sz="1400" b="1" err="1"/>
              <a:t>enligt</a:t>
            </a:r>
            <a:r>
              <a:rPr lang="en-US" sz="1400" b="1"/>
              <a:t> CPR Aquis: </a:t>
            </a:r>
            <a:br>
              <a:rPr lang="en-US" sz="1400" b="1"/>
            </a:br>
            <a:endParaRPr lang="en-US" sz="1400"/>
          </a:p>
          <a:p>
            <a:pPr marL="0" indent="0">
              <a:buNone/>
            </a:pPr>
            <a:r>
              <a:rPr lang="en-US" sz="1400"/>
              <a:t>GWP-total (A1-A5) + 44/12 (</a:t>
            </a:r>
            <a:r>
              <a:rPr lang="en-US" sz="1400" err="1"/>
              <a:t>C</a:t>
            </a:r>
            <a:r>
              <a:rPr lang="en-US" sz="900" baseline="-25000" err="1"/>
              <a:t>produkt</a:t>
            </a:r>
            <a:r>
              <a:rPr lang="en-US" sz="1400"/>
              <a:t> + </a:t>
            </a:r>
            <a:r>
              <a:rPr lang="en-US" sz="1400" err="1"/>
              <a:t>C</a:t>
            </a:r>
            <a:r>
              <a:rPr lang="en-US" sz="900" baseline="-25000" err="1"/>
              <a:t>förpackningsmaterial</a:t>
            </a:r>
            <a:r>
              <a:rPr lang="en-US" sz="1400"/>
              <a:t>). C </a:t>
            </a:r>
            <a:r>
              <a:rPr lang="en-US" sz="1400" err="1"/>
              <a:t>står</a:t>
            </a:r>
            <a:r>
              <a:rPr lang="en-US" sz="1400"/>
              <a:t> för </a:t>
            </a:r>
            <a:r>
              <a:rPr lang="en-US" sz="1400" err="1"/>
              <a:t>elementärt</a:t>
            </a:r>
            <a:r>
              <a:rPr lang="en-US" sz="1400"/>
              <a:t> </a:t>
            </a:r>
            <a:r>
              <a:rPr lang="en-US" sz="1400" err="1"/>
              <a:t>kol</a:t>
            </a:r>
            <a:r>
              <a:rPr lang="en-US" sz="1400"/>
              <a:t>.</a:t>
            </a:r>
          </a:p>
          <a:p>
            <a:pPr marL="0" indent="0">
              <a:buNone/>
            </a:pPr>
            <a:br>
              <a:rPr lang="sv-SE" sz="1400"/>
            </a:br>
            <a:endParaRPr lang="sv-SE" sz="1400" b="1"/>
          </a:p>
          <a:p>
            <a:pPr marL="0" indent="0">
              <a:buNone/>
            </a:pPr>
            <a:r>
              <a:rPr lang="en-US" sz="1400" b="1">
                <a:solidFill>
                  <a:schemeClr val="accent1"/>
                </a:solidFill>
              </a:rPr>
              <a:t>C. </a:t>
            </a:r>
            <a:r>
              <a:rPr lang="en-US" sz="1400" b="1"/>
              <a:t>  GWP-fossil + GWP-</a:t>
            </a:r>
            <a:r>
              <a:rPr lang="en-US" sz="1400" b="1" err="1"/>
              <a:t>luluc</a:t>
            </a:r>
            <a:endParaRPr lang="en-US" sz="1400" err="1">
              <a:solidFill>
                <a:srgbClr val="000000"/>
              </a:solidFill>
              <a:latin typeface="Figtree" panose="020F0502020204030204"/>
            </a:endParaRPr>
          </a:p>
        </p:txBody>
      </p:sp>
      <p:sp>
        <p:nvSpPr>
          <p:cNvPr id="2" name="textruta 1">
            <a:extLst>
              <a:ext uri="{FF2B5EF4-FFF2-40B4-BE49-F238E27FC236}">
                <a16:creationId xmlns:a16="http://schemas.microsoft.com/office/drawing/2014/main" id="{DB17B082-DE56-6887-051B-9816245D82A3}"/>
              </a:ext>
              <a:ext uri="{C183D7F6-B498-43B3-948B-1728B52AA6E4}">
                <adec:decorative xmlns:adec="http://schemas.microsoft.com/office/drawing/2017/decorative" val="1"/>
              </a:ext>
            </a:extLst>
          </p:cNvPr>
          <p:cNvSpPr txBox="1"/>
          <p:nvPr/>
        </p:nvSpPr>
        <p:spPr>
          <a:xfrm>
            <a:off x="11363217" y="172655"/>
            <a:ext cx="688009" cy="276999"/>
          </a:xfrm>
          <a:prstGeom prst="rect">
            <a:avLst/>
          </a:prstGeom>
          <a:noFill/>
        </p:spPr>
        <p:txBody>
          <a:bodyPr wrap="none" rtlCol="0">
            <a:spAutoFit/>
          </a:bodyPr>
          <a:lstStyle/>
          <a:p>
            <a:r>
              <a:rPr lang="sv-SE" sz="1200"/>
              <a:t>Bild 2:2</a:t>
            </a:r>
          </a:p>
        </p:txBody>
      </p:sp>
    </p:spTree>
    <p:extLst>
      <p:ext uri="{BB962C8B-B14F-4D97-AF65-F5344CB8AC3E}">
        <p14:creationId xmlns:p14="http://schemas.microsoft.com/office/powerpoint/2010/main" val="1853220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7168CC7-8DA8-B490-94AF-777C058613B9}"/>
              </a:ext>
            </a:extLst>
          </p:cNvPr>
          <p:cNvSpPr>
            <a:spLocks noGrp="1"/>
          </p:cNvSpPr>
          <p:nvPr>
            <p:ph type="title"/>
          </p:nvPr>
        </p:nvSpPr>
        <p:spPr/>
        <p:txBody>
          <a:bodyPr/>
          <a:lstStyle/>
          <a:p>
            <a:r>
              <a:rPr lang="sv-SE"/>
              <a:t>Eliminering av dataluckor -schablonvärden</a:t>
            </a:r>
          </a:p>
        </p:txBody>
      </p:sp>
      <p:graphicFrame>
        <p:nvGraphicFramePr>
          <p:cNvPr id="6" name="Platshållare för innehåll 5">
            <a:extLst>
              <a:ext uri="{FF2B5EF4-FFF2-40B4-BE49-F238E27FC236}">
                <a16:creationId xmlns:a16="http://schemas.microsoft.com/office/drawing/2014/main" id="{F5BF9A38-F020-46A8-4A29-338AFA2171B6}"/>
              </a:ext>
            </a:extLst>
          </p:cNvPr>
          <p:cNvGraphicFramePr>
            <a:graphicFrameLocks noGrp="1"/>
          </p:cNvGraphicFramePr>
          <p:nvPr>
            <p:ph idx="1"/>
            <p:extLst>
              <p:ext uri="{D42A27DB-BD31-4B8C-83A1-F6EECF244321}">
                <p14:modId xmlns:p14="http://schemas.microsoft.com/office/powerpoint/2010/main" val="1495962963"/>
              </p:ext>
            </p:extLst>
          </p:nvPr>
        </p:nvGraphicFramePr>
        <p:xfrm>
          <a:off x="384878" y="2079481"/>
          <a:ext cx="10751553" cy="2748280"/>
        </p:xfrm>
        <a:graphic>
          <a:graphicData uri="http://schemas.openxmlformats.org/drawingml/2006/table">
            <a:tbl>
              <a:tblPr firstRow="1" bandRow="1">
                <a:tableStyleId>{5C22544A-7EE6-4342-B048-85BDC9FD1C3A}</a:tableStyleId>
              </a:tblPr>
              <a:tblGrid>
                <a:gridCol w="3583851">
                  <a:extLst>
                    <a:ext uri="{9D8B030D-6E8A-4147-A177-3AD203B41FA5}">
                      <a16:colId xmlns:a16="http://schemas.microsoft.com/office/drawing/2014/main" val="3479781180"/>
                    </a:ext>
                  </a:extLst>
                </a:gridCol>
                <a:gridCol w="3583851">
                  <a:extLst>
                    <a:ext uri="{9D8B030D-6E8A-4147-A177-3AD203B41FA5}">
                      <a16:colId xmlns:a16="http://schemas.microsoft.com/office/drawing/2014/main" val="1719025647"/>
                    </a:ext>
                  </a:extLst>
                </a:gridCol>
                <a:gridCol w="3583851">
                  <a:extLst>
                    <a:ext uri="{9D8B030D-6E8A-4147-A177-3AD203B41FA5}">
                      <a16:colId xmlns:a16="http://schemas.microsoft.com/office/drawing/2014/main" val="3644901712"/>
                    </a:ext>
                  </a:extLst>
                </a:gridCol>
              </a:tblGrid>
              <a:tr h="370840">
                <a:tc>
                  <a:txBody>
                    <a:bodyPr/>
                    <a:lstStyle/>
                    <a:p>
                      <a:r>
                        <a:rPr lang="sv-SE"/>
                        <a:t>Boverket</a:t>
                      </a:r>
                      <a:r>
                        <a:rPr lang="sv-SE" baseline="0"/>
                        <a:t> 2023:20</a:t>
                      </a:r>
                      <a:endParaRPr lang="sv-SE"/>
                    </a:p>
                  </a:txBody>
                  <a:tcPr/>
                </a:tc>
                <a:tc>
                  <a:txBody>
                    <a:bodyPr/>
                    <a:lstStyle/>
                    <a:p>
                      <a:r>
                        <a:rPr lang="sv-SE"/>
                        <a:t>Alternativ 1</a:t>
                      </a:r>
                    </a:p>
                  </a:txBody>
                  <a:tcPr/>
                </a:tc>
                <a:tc>
                  <a:txBody>
                    <a:bodyPr/>
                    <a:lstStyle/>
                    <a:p>
                      <a:r>
                        <a:rPr lang="sv-SE"/>
                        <a:t>Alternativ 2</a:t>
                      </a:r>
                    </a:p>
                  </a:txBody>
                  <a:tcPr/>
                </a:tc>
                <a:extLst>
                  <a:ext uri="{0D108BD9-81ED-4DB2-BD59-A6C34878D82A}">
                    <a16:rowId xmlns:a16="http://schemas.microsoft.com/office/drawing/2014/main" val="513275916"/>
                  </a:ext>
                </a:extLst>
              </a:tr>
              <a:tr h="370840">
                <a:tc>
                  <a:txBody>
                    <a:bodyPr/>
                    <a:lstStyle/>
                    <a:p>
                      <a:r>
                        <a:rPr lang="sv-SE" sz="1800" b="0" i="0" u="none" strike="noStrike" kern="1200" baseline="0">
                          <a:solidFill>
                            <a:schemeClr val="dk1"/>
                          </a:solidFill>
                          <a:latin typeface="+mn-lt"/>
                          <a:ea typeface="+mn-ea"/>
                          <a:cs typeface="+mn-cs"/>
                        </a:rPr>
                        <a:t>Schablonvärden får användas för de tillkommande byggdelarna installationer, invändiga ytskikt och fast inredning. </a:t>
                      </a:r>
                    </a:p>
                    <a:p>
                      <a:pPr marL="0" indent="0">
                        <a:buFont typeface="+mj-lt"/>
                        <a:buNone/>
                      </a:pPr>
                      <a:endParaRPr lang="sv-SE"/>
                    </a:p>
                    <a:p>
                      <a:pPr marL="0" indent="0" defTabSz="914400">
                        <a:buFont typeface="+mj-lt"/>
                        <a:buNone/>
                        <a:tabLst/>
                        <a:defRPr/>
                      </a:pPr>
                      <a:endParaRPr lang="sv-S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Schablonvärden tillåts för mindre klimatpåverkande delar som är tidsödande</a:t>
                      </a:r>
                      <a:r>
                        <a:rPr lang="sv-SE" baseline="0"/>
                        <a:t> att beräkna.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a:p>
                    <a:p>
                      <a:endParaRPr lang="sv-S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Schablonvärden tillåts inte.</a:t>
                      </a:r>
                      <a:endParaRPr lang="sv-SE"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a:p>
                    <a:p>
                      <a:endParaRPr lang="sv-SE"/>
                    </a:p>
                    <a:p>
                      <a:pPr lvl="0">
                        <a:buNone/>
                      </a:pPr>
                      <a:endParaRPr lang="sv-SE"/>
                    </a:p>
                    <a:p>
                      <a:pPr lvl="0">
                        <a:buNone/>
                      </a:pPr>
                      <a:endParaRPr lang="sv-SE"/>
                    </a:p>
                  </a:txBody>
                  <a:tcPr/>
                </a:tc>
                <a:extLst>
                  <a:ext uri="{0D108BD9-81ED-4DB2-BD59-A6C34878D82A}">
                    <a16:rowId xmlns:a16="http://schemas.microsoft.com/office/drawing/2014/main" val="3066380039"/>
                  </a:ext>
                </a:extLst>
              </a:tr>
              <a:tr h="370839">
                <a:tc gridSpan="3">
                  <a:txBody>
                    <a:bodyPr/>
                    <a:lstStyle/>
                    <a:p>
                      <a:pPr lvl="0" algn="ctr">
                        <a:lnSpc>
                          <a:spcPct val="100000"/>
                        </a:lnSpc>
                        <a:spcBef>
                          <a:spcPts val="0"/>
                        </a:spcBef>
                        <a:spcAft>
                          <a:spcPts val="0"/>
                        </a:spcAft>
                        <a:buNone/>
                      </a:pPr>
                      <a:r>
                        <a:rPr lang="sv-SE" sz="1800" b="0" i="0" u="none" strike="noStrike" noProof="0" dirty="0">
                          <a:solidFill>
                            <a:srgbClr val="000000"/>
                          </a:solidFill>
                          <a:latin typeface="Figtree"/>
                        </a:rPr>
                        <a:t>Beräkning av täckningsgrad och uppräkning till 100% enligt nuvarande lagstiftning. </a:t>
                      </a:r>
                    </a:p>
                    <a:p>
                      <a:pPr marL="0" lvl="0" indent="0">
                        <a:buNone/>
                      </a:pPr>
                      <a:endParaRPr lang="sv-SE"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9695708"/>
                  </a:ext>
                </a:extLst>
              </a:tr>
            </a:tbl>
          </a:graphicData>
        </a:graphic>
      </p:graphicFrame>
      <p:sp>
        <p:nvSpPr>
          <p:cNvPr id="3" name="textruta 2">
            <a:extLst>
              <a:ext uri="{FF2B5EF4-FFF2-40B4-BE49-F238E27FC236}">
                <a16:creationId xmlns:a16="http://schemas.microsoft.com/office/drawing/2014/main" id="{18260024-67FC-ACBD-68A7-D39584FADDDC}"/>
              </a:ext>
              <a:ext uri="{C183D7F6-B498-43B3-948B-1728B52AA6E4}">
                <adec:decorative xmlns:adec="http://schemas.microsoft.com/office/drawing/2017/decorative" val="1"/>
              </a:ext>
            </a:extLst>
          </p:cNvPr>
          <p:cNvSpPr txBox="1"/>
          <p:nvPr/>
        </p:nvSpPr>
        <p:spPr>
          <a:xfrm>
            <a:off x="11363217" y="172655"/>
            <a:ext cx="684803" cy="276999"/>
          </a:xfrm>
          <a:prstGeom prst="rect">
            <a:avLst/>
          </a:prstGeom>
          <a:noFill/>
        </p:spPr>
        <p:txBody>
          <a:bodyPr wrap="none" rtlCol="0">
            <a:spAutoFit/>
          </a:bodyPr>
          <a:lstStyle/>
          <a:p>
            <a:r>
              <a:rPr lang="sv-SE" sz="1200"/>
              <a:t>Bild 2:3</a:t>
            </a:r>
          </a:p>
        </p:txBody>
      </p:sp>
    </p:spTree>
    <p:extLst>
      <p:ext uri="{BB962C8B-B14F-4D97-AF65-F5344CB8AC3E}">
        <p14:creationId xmlns:p14="http://schemas.microsoft.com/office/powerpoint/2010/main" val="3131564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C056A-4DDB-76D8-5217-C387E269C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B77966-4C71-5681-8D03-21822C8887D5}"/>
              </a:ext>
            </a:extLst>
          </p:cNvPr>
          <p:cNvSpPr>
            <a:spLocks noGrp="1"/>
          </p:cNvSpPr>
          <p:nvPr>
            <p:ph type="title"/>
          </p:nvPr>
        </p:nvSpPr>
        <p:spPr/>
        <p:txBody>
          <a:bodyPr/>
          <a:lstStyle/>
          <a:p>
            <a:r>
              <a:rPr lang="en-US"/>
              <a:t>Repetition </a:t>
            </a:r>
            <a:r>
              <a:rPr lang="en-US" err="1"/>
              <a:t>systemgränser</a:t>
            </a:r>
            <a:r>
              <a:rPr lang="en-US"/>
              <a:t> - </a:t>
            </a:r>
            <a:r>
              <a:rPr lang="en-US" err="1"/>
              <a:t>byggdelar</a:t>
            </a:r>
            <a:endParaRPr lang="en-US"/>
          </a:p>
        </p:txBody>
      </p:sp>
      <p:sp>
        <p:nvSpPr>
          <p:cNvPr id="3" name="Content Placeholder 2">
            <a:extLst>
              <a:ext uri="{FF2B5EF4-FFF2-40B4-BE49-F238E27FC236}">
                <a16:creationId xmlns:a16="http://schemas.microsoft.com/office/drawing/2014/main" id="{600755A7-8E62-C0F7-6EBF-BB5735CC1913}"/>
              </a:ext>
            </a:extLst>
          </p:cNvPr>
          <p:cNvSpPr>
            <a:spLocks noGrp="1"/>
          </p:cNvSpPr>
          <p:nvPr>
            <p:ph idx="1"/>
          </p:nvPr>
        </p:nvSpPr>
        <p:spPr>
          <a:xfrm>
            <a:off x="600075" y="1872344"/>
            <a:ext cx="10990263" cy="1283811"/>
          </a:xfrm>
        </p:spPr>
        <p:txBody>
          <a:bodyPr vert="horz" lIns="91440" tIns="45720" rIns="91440" bIns="45720" rtlCol="0" anchor="t">
            <a:noAutofit/>
          </a:bodyPr>
          <a:lstStyle/>
          <a:p>
            <a:pPr marL="0" indent="0">
              <a:buNone/>
            </a:pPr>
            <a:r>
              <a:rPr lang="sv-SE"/>
              <a:t>Täckningsgrad beräknas separat för byggnaden respektive markarbeten, markförstärkning och solceller.</a:t>
            </a:r>
          </a:p>
          <a:p>
            <a:endParaRPr lang="sv-SE"/>
          </a:p>
          <a:p>
            <a:endParaRPr lang="en-US"/>
          </a:p>
        </p:txBody>
      </p:sp>
      <p:graphicFrame>
        <p:nvGraphicFramePr>
          <p:cNvPr id="4" name="Tabell 6">
            <a:extLst>
              <a:ext uri="{FF2B5EF4-FFF2-40B4-BE49-F238E27FC236}">
                <a16:creationId xmlns:a16="http://schemas.microsoft.com/office/drawing/2014/main" id="{9569A454-0CD9-CD5B-94DC-A09A4F5F7055}"/>
              </a:ext>
            </a:extLst>
          </p:cNvPr>
          <p:cNvGraphicFramePr>
            <a:graphicFrameLocks noGrp="1"/>
          </p:cNvGraphicFramePr>
          <p:nvPr/>
        </p:nvGraphicFramePr>
        <p:xfrm>
          <a:off x="741043" y="2802557"/>
          <a:ext cx="10708325" cy="3197957"/>
        </p:xfrm>
        <a:graphic>
          <a:graphicData uri="http://schemas.openxmlformats.org/drawingml/2006/table">
            <a:tbl>
              <a:tblPr firstRow="1" firstCol="1">
                <a:tableStyleId>{5C22544A-7EE6-4342-B048-85BDC9FD1C3A}</a:tableStyleId>
              </a:tblPr>
              <a:tblGrid>
                <a:gridCol w="5140445">
                  <a:extLst>
                    <a:ext uri="{9D8B030D-6E8A-4147-A177-3AD203B41FA5}">
                      <a16:colId xmlns:a16="http://schemas.microsoft.com/office/drawing/2014/main" val="1930685758"/>
                    </a:ext>
                  </a:extLst>
                </a:gridCol>
                <a:gridCol w="1855960">
                  <a:extLst>
                    <a:ext uri="{9D8B030D-6E8A-4147-A177-3AD203B41FA5}">
                      <a16:colId xmlns:a16="http://schemas.microsoft.com/office/drawing/2014/main" val="496740865"/>
                    </a:ext>
                  </a:extLst>
                </a:gridCol>
                <a:gridCol w="1855960">
                  <a:extLst>
                    <a:ext uri="{9D8B030D-6E8A-4147-A177-3AD203B41FA5}">
                      <a16:colId xmlns:a16="http://schemas.microsoft.com/office/drawing/2014/main" val="3336618168"/>
                    </a:ext>
                  </a:extLst>
                </a:gridCol>
                <a:gridCol w="1855960">
                  <a:extLst>
                    <a:ext uri="{9D8B030D-6E8A-4147-A177-3AD203B41FA5}">
                      <a16:colId xmlns:a16="http://schemas.microsoft.com/office/drawing/2014/main" val="2434097863"/>
                    </a:ext>
                  </a:extLst>
                </a:gridCol>
              </a:tblGrid>
              <a:tr h="544152">
                <a:tc>
                  <a:txBody>
                    <a:bodyPr/>
                    <a:lstStyle/>
                    <a:p>
                      <a:pPr>
                        <a:lnSpc>
                          <a:spcPct val="107000"/>
                        </a:lnSpc>
                        <a:spcAft>
                          <a:spcPts val="800"/>
                        </a:spcAft>
                        <a:buNone/>
                      </a:pP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lvl="0" algn="ctr">
                        <a:lnSpc>
                          <a:spcPct val="107000"/>
                        </a:lnSpc>
                        <a:spcAft>
                          <a:spcPts val="800"/>
                        </a:spcAft>
                        <a:buNone/>
                      </a:pPr>
                      <a:r>
                        <a:rPr lang="sv-SE" sz="1600" kern="100">
                          <a:effectLst/>
                          <a:latin typeface="Calibri"/>
                          <a:ea typeface="Calibri"/>
                          <a:cs typeface="Times New Roman"/>
                        </a:rPr>
                        <a:t>Nuvarande regelverk</a:t>
                      </a:r>
                    </a:p>
                  </a:txBody>
                  <a:tcPr marL="45720" marR="45720" anchor="ctr"/>
                </a:tc>
                <a:tc>
                  <a:txBody>
                    <a:bodyPr/>
                    <a:lstStyle/>
                    <a:p>
                      <a:pPr algn="ctr">
                        <a:lnSpc>
                          <a:spcPct val="107000"/>
                        </a:lnSpc>
                        <a:spcAft>
                          <a:spcPts val="800"/>
                        </a:spcAft>
                        <a:buNone/>
                      </a:pPr>
                      <a:r>
                        <a:rPr lang="sv-SE" sz="1600" kern="100">
                          <a:effectLst/>
                          <a:latin typeface="Calibri"/>
                          <a:ea typeface="Calibri"/>
                          <a:cs typeface="Times New Roman"/>
                        </a:rPr>
                        <a:t>Utökad klimat-deklaration</a:t>
                      </a:r>
                    </a:p>
                  </a:txBody>
                  <a:tcPr marL="45720" marR="45720" anchor="ctr"/>
                </a:tc>
                <a:tc>
                  <a:txBody>
                    <a:bodyPr/>
                    <a:lstStyle/>
                    <a:p>
                      <a:pPr algn="ctr">
                        <a:lnSpc>
                          <a:spcPct val="107000"/>
                        </a:lnSpc>
                        <a:spcAft>
                          <a:spcPts val="800"/>
                        </a:spcAft>
                        <a:buNone/>
                      </a:pPr>
                      <a:r>
                        <a:rPr lang="sv-SE" sz="1600" b="1" kern="100">
                          <a:solidFill>
                            <a:schemeClr val="lt1"/>
                          </a:solidFill>
                          <a:effectLst/>
                          <a:latin typeface="Calibri"/>
                          <a:ea typeface="Calibri"/>
                          <a:cs typeface="Times New Roman"/>
                        </a:rPr>
                        <a:t>Gränsvärde</a:t>
                      </a:r>
                    </a:p>
                  </a:txBody>
                  <a:tcPr marL="45720" marR="45720" anchor="ctr"/>
                </a:tc>
                <a:extLst>
                  <a:ext uri="{0D108BD9-81ED-4DB2-BD59-A6C34878D82A}">
                    <a16:rowId xmlns:a16="http://schemas.microsoft.com/office/drawing/2014/main" val="1807209998"/>
                  </a:ext>
                </a:extLst>
              </a:tr>
              <a:tr h="964829">
                <a:tc>
                  <a:txBody>
                    <a:bodyPr/>
                    <a:lstStyle/>
                    <a:p>
                      <a:pPr marL="285750" indent="-285750">
                        <a:buFont typeface="Arial" panose="020B0604020202020204" pitchFamily="34" charset="0"/>
                        <a:buChar char="•"/>
                      </a:pPr>
                      <a:r>
                        <a:rPr lang="en-US" sz="1600" b="1" err="1"/>
                        <a:t>Bärande</a:t>
                      </a:r>
                      <a:r>
                        <a:rPr lang="en-US" sz="1600" b="1" baseline="0"/>
                        <a:t> </a:t>
                      </a:r>
                      <a:r>
                        <a:rPr lang="en-US" sz="1600" b="1" baseline="0" err="1"/>
                        <a:t>konstruktionsdelar</a:t>
                      </a:r>
                      <a:endParaRPr lang="en-US" sz="1600" b="1" baseline="0"/>
                    </a:p>
                    <a:p>
                      <a:pPr marL="285750" indent="-285750">
                        <a:buFont typeface="Arial" panose="020B0604020202020204" pitchFamily="34" charset="0"/>
                        <a:buChar char="•"/>
                      </a:pPr>
                      <a:r>
                        <a:rPr lang="en-US" sz="1600" b="1" baseline="0" err="1"/>
                        <a:t>Klimatskärm</a:t>
                      </a:r>
                      <a:endParaRPr lang="en-US" sz="1600" b="1" baseline="0"/>
                    </a:p>
                    <a:p>
                      <a:pPr marL="285750" indent="-285750">
                        <a:buFont typeface="Arial" panose="020B0604020202020204" pitchFamily="34" charset="0"/>
                        <a:buChar char="•"/>
                      </a:pPr>
                      <a:r>
                        <a:rPr lang="en-US" sz="1600" b="1" baseline="0" err="1"/>
                        <a:t>Innerväggar</a:t>
                      </a:r>
                      <a:endParaRPr lang="en-US" sz="1600" b="1" baseline="0"/>
                    </a:p>
                    <a:p>
                      <a:pPr marL="285750" indent="-285750">
                        <a:buFont typeface="Arial" panose="020B0604020202020204" pitchFamily="34" charset="0"/>
                        <a:buChar char="•"/>
                      </a:pPr>
                      <a:r>
                        <a:rPr lang="en-US" sz="1600" b="1" baseline="0" err="1"/>
                        <a:t>Underliggande</a:t>
                      </a:r>
                      <a:r>
                        <a:rPr lang="en-US" sz="1600" b="1" baseline="0"/>
                        <a:t> garage</a:t>
                      </a: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07000"/>
                        </a:lnSpc>
                        <a:spcAft>
                          <a:spcPts val="800"/>
                        </a:spcAft>
                        <a:buNone/>
                      </a:pP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1">
                        <a:lumMod val="40000"/>
                        <a:lumOff val="60000"/>
                      </a:schemeClr>
                    </a:solidFill>
                  </a:tcPr>
                </a:tc>
                <a:tc rowSpan="2">
                  <a:txBody>
                    <a:bodyPr/>
                    <a:lstStyle/>
                    <a:p>
                      <a:pPr>
                        <a:lnSpc>
                          <a:spcPct val="107000"/>
                        </a:lnSpc>
                        <a:spcAft>
                          <a:spcPts val="800"/>
                        </a:spcAft>
                        <a:buNone/>
                      </a:pP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1">
                        <a:lumMod val="40000"/>
                        <a:lumOff val="60000"/>
                      </a:schemeClr>
                    </a:solidFill>
                  </a:tcPr>
                </a:tc>
                <a:tc rowSpan="2">
                  <a:txBody>
                    <a:bodyPr/>
                    <a:lstStyle/>
                    <a:p>
                      <a:pPr>
                        <a:lnSpc>
                          <a:spcPct val="107000"/>
                        </a:lnSpc>
                        <a:spcAft>
                          <a:spcPts val="800"/>
                        </a:spcAft>
                        <a:buNone/>
                      </a:pP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1">
                        <a:lumMod val="40000"/>
                        <a:lumOff val="60000"/>
                      </a:schemeClr>
                    </a:solidFill>
                  </a:tcPr>
                </a:tc>
                <a:extLst>
                  <a:ext uri="{0D108BD9-81ED-4DB2-BD59-A6C34878D82A}">
                    <a16:rowId xmlns:a16="http://schemas.microsoft.com/office/drawing/2014/main" val="257119358"/>
                  </a:ext>
                </a:extLst>
              </a:tr>
              <a:tr h="744296">
                <a:tc>
                  <a:txBody>
                    <a:bodyPr/>
                    <a:lstStyle/>
                    <a:p>
                      <a:pPr marL="285750" indent="-285750" algn="l" defTabSz="914400" rtl="0" eaLnBrk="1" latinLnBrk="0" hangingPunct="1">
                        <a:buFont typeface="Arial" panose="020B0604020202020204" pitchFamily="34" charset="0"/>
                        <a:buChar char="•"/>
                      </a:pPr>
                      <a:r>
                        <a:rPr lang="sv-SE" sz="1600" b="1" kern="1200" baseline="0">
                          <a:solidFill>
                            <a:schemeClr val="lt1"/>
                          </a:solidFill>
                          <a:latin typeface="+mn-lt"/>
                          <a:ea typeface="+mn-ea"/>
                          <a:cs typeface="+mn-cs"/>
                        </a:rPr>
                        <a:t>Installationer</a:t>
                      </a:r>
                    </a:p>
                    <a:p>
                      <a:pPr marL="285750" indent="-285750" algn="l" defTabSz="914400" rtl="0" eaLnBrk="1" latinLnBrk="0" hangingPunct="1">
                        <a:buFont typeface="Arial" panose="020B0604020202020204" pitchFamily="34" charset="0"/>
                        <a:buChar char="•"/>
                      </a:pPr>
                      <a:r>
                        <a:rPr lang="sv-SE" sz="1600" b="1" kern="1200" baseline="0">
                          <a:solidFill>
                            <a:schemeClr val="lt1"/>
                          </a:solidFill>
                          <a:latin typeface="+mn-lt"/>
                          <a:ea typeface="+mn-ea"/>
                          <a:cs typeface="+mn-cs"/>
                        </a:rPr>
                        <a:t>Ytskikt och fast inredning </a:t>
                      </a:r>
                      <a:br>
                        <a:rPr lang="sv-SE" sz="1600" b="1" kern="1200" baseline="0">
                          <a:solidFill>
                            <a:srgbClr val="FFFFFF"/>
                          </a:solidFill>
                          <a:latin typeface="+mn-lt"/>
                          <a:ea typeface="+mn-ea"/>
                          <a:cs typeface="+mn-cs"/>
                        </a:rPr>
                      </a:br>
                      <a:r>
                        <a:rPr lang="sv-SE" sz="1600" b="1" kern="1200" baseline="0">
                          <a:solidFill>
                            <a:schemeClr val="lt1"/>
                          </a:solidFill>
                          <a:latin typeface="+mn-lt"/>
                          <a:ea typeface="+mn-ea"/>
                          <a:cs typeface="+mn-cs"/>
                        </a:rPr>
                        <a:t>(exklusive fast utrustning)</a:t>
                      </a:r>
                    </a:p>
                  </a:txBody>
                  <a:tcPr marL="45720" marR="45720" anchor="ctr"/>
                </a:tc>
                <a:tc>
                  <a:txBody>
                    <a:bodyPr/>
                    <a:lstStyle/>
                    <a:p>
                      <a:pPr marL="0" algn="l" defTabSz="914400" rtl="0" eaLnBrk="1" latinLnBrk="0" hangingPunct="1">
                        <a:lnSpc>
                          <a:spcPct val="107000"/>
                        </a:lnSpc>
                        <a:spcAft>
                          <a:spcPts val="800"/>
                        </a:spcAft>
                        <a:buNone/>
                      </a:pPr>
                      <a:endParaRPr lang="sv-SE" sz="1600" kern="100">
                        <a:solidFill>
                          <a:schemeClr val="dk1"/>
                        </a:solidFill>
                        <a:effectLst/>
                        <a:latin typeface="+mn-lt"/>
                        <a:ea typeface="+mn-ea"/>
                        <a:cs typeface="+mn-cs"/>
                      </a:endParaRPr>
                    </a:p>
                  </a:txBody>
                  <a:tcPr marL="45720" marR="45720" anchor="ctr">
                    <a:solidFill>
                      <a:schemeClr val="bg1">
                        <a:lumMod val="85000"/>
                      </a:schemeClr>
                    </a:solidFill>
                  </a:tcPr>
                </a:tc>
                <a:tc vMerge="1">
                  <a:txBody>
                    <a:bodyPr/>
                    <a:lstStyle/>
                    <a:p>
                      <a:pPr>
                        <a:lnSpc>
                          <a:spcPct val="107000"/>
                        </a:lnSpc>
                        <a:spcAft>
                          <a:spcPts val="800"/>
                        </a:spcAft>
                        <a:buNone/>
                      </a:pP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4">
                        <a:lumMod val="75000"/>
                      </a:schemeClr>
                    </a:solidFill>
                  </a:tcPr>
                </a:tc>
                <a:tc vMerge="1">
                  <a:txBody>
                    <a:bodyPr/>
                    <a:lstStyle/>
                    <a:p>
                      <a:pPr>
                        <a:lnSpc>
                          <a:spcPct val="107000"/>
                        </a:lnSpc>
                        <a:spcAft>
                          <a:spcPts val="800"/>
                        </a:spcAft>
                        <a:buNone/>
                      </a:pP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4">
                        <a:lumMod val="75000"/>
                      </a:schemeClr>
                    </a:solidFill>
                  </a:tcPr>
                </a:tc>
                <a:extLst>
                  <a:ext uri="{0D108BD9-81ED-4DB2-BD59-A6C34878D82A}">
                    <a16:rowId xmlns:a16="http://schemas.microsoft.com/office/drawing/2014/main" val="3962051424"/>
                  </a:ext>
                </a:extLst>
              </a:tr>
              <a:tr h="70653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b="1" kern="1200" baseline="0">
                          <a:solidFill>
                            <a:schemeClr val="lt1"/>
                          </a:solidFill>
                          <a:latin typeface="+mn-lt"/>
                          <a:ea typeface="+mn-ea"/>
                          <a:cs typeface="+mn-cs"/>
                        </a:rPr>
                        <a:t>Markarbeten och markförstärkning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b="1" kern="1200" baseline="0">
                          <a:solidFill>
                            <a:schemeClr val="lt1"/>
                          </a:solidFill>
                          <a:latin typeface="+mn-lt"/>
                          <a:ea typeface="+mn-ea"/>
                          <a:cs typeface="+mn-cs"/>
                        </a:rPr>
                        <a:t>Solceller</a:t>
                      </a:r>
                    </a:p>
                  </a:txBody>
                  <a:tcPr marL="45720" marR="45720" anchor="ctr"/>
                </a:tc>
                <a:tc>
                  <a:txBody>
                    <a:bodyPr/>
                    <a:lstStyle/>
                    <a:p>
                      <a:pPr marL="0" algn="l" defTabSz="914400" rtl="0" eaLnBrk="1" latinLnBrk="0" hangingPunct="1">
                        <a:lnSpc>
                          <a:spcPct val="107000"/>
                        </a:lnSpc>
                        <a:spcAft>
                          <a:spcPts val="800"/>
                        </a:spcAft>
                        <a:buNone/>
                      </a:pPr>
                      <a:endParaRPr lang="sv-SE" sz="1600" kern="100">
                        <a:solidFill>
                          <a:schemeClr val="dk1"/>
                        </a:solidFill>
                        <a:effectLst/>
                        <a:latin typeface="+mn-lt"/>
                        <a:ea typeface="+mn-ea"/>
                        <a:cs typeface="+mn-cs"/>
                      </a:endParaRPr>
                    </a:p>
                  </a:txBody>
                  <a:tcPr marL="45720" marR="45720" anchor="ctr">
                    <a:solidFill>
                      <a:schemeClr val="bg1">
                        <a:lumMod val="85000"/>
                      </a:schemeClr>
                    </a:solidFill>
                  </a:tcPr>
                </a:tc>
                <a:tc>
                  <a:txBody>
                    <a:bodyPr/>
                    <a:lstStyle/>
                    <a:p>
                      <a:pPr algn="ctr">
                        <a:lnSpc>
                          <a:spcPct val="107000"/>
                        </a:lnSpc>
                        <a:spcAft>
                          <a:spcPts val="800"/>
                        </a:spcAft>
                        <a:buNone/>
                      </a:pPr>
                      <a:r>
                        <a:rPr lang="sv-SE" sz="1600" kern="100">
                          <a:effectLst/>
                          <a:latin typeface="Calibri" panose="020F0502020204030204" pitchFamily="34" charset="0"/>
                          <a:ea typeface="Calibri" panose="020F0502020204030204" pitchFamily="34" charset="0"/>
                          <a:cs typeface="Times New Roman" panose="02020603050405020304" pitchFamily="18" charset="0"/>
                        </a:rPr>
                        <a:t>Redovisas separat</a:t>
                      </a:r>
                    </a:p>
                  </a:txBody>
                  <a:tcPr marL="45720" marR="45720" anchor="ctr">
                    <a:solidFill>
                      <a:schemeClr val="accent4">
                        <a:lumMod val="75000"/>
                      </a:schemeClr>
                    </a:solidFill>
                  </a:tcPr>
                </a:tc>
                <a:tc>
                  <a:txBody>
                    <a:bodyPr/>
                    <a:lstStyle/>
                    <a:p>
                      <a:pPr>
                        <a:lnSpc>
                          <a:spcPct val="107000"/>
                        </a:lnSpc>
                        <a:spcAft>
                          <a:spcPts val="800"/>
                        </a:spcAft>
                        <a:buNone/>
                      </a:pP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bg1">
                        <a:lumMod val="85000"/>
                      </a:schemeClr>
                    </a:solidFill>
                  </a:tcPr>
                </a:tc>
                <a:extLst>
                  <a:ext uri="{0D108BD9-81ED-4DB2-BD59-A6C34878D82A}">
                    <a16:rowId xmlns:a16="http://schemas.microsoft.com/office/drawing/2014/main" val="662774628"/>
                  </a:ext>
                </a:extLst>
              </a:tr>
            </a:tbl>
          </a:graphicData>
        </a:graphic>
      </p:graphicFrame>
      <p:sp>
        <p:nvSpPr>
          <p:cNvPr id="8" name="Rektangel 7" descr="Ram runt utökad klimatdeklaration och gränsvärde i tabellen.">
            <a:extLst>
              <a:ext uri="{FF2B5EF4-FFF2-40B4-BE49-F238E27FC236}">
                <a16:creationId xmlns:a16="http://schemas.microsoft.com/office/drawing/2014/main" id="{7FAB7914-C850-72D6-4ED2-DEAB25662E5E}"/>
              </a:ext>
            </a:extLst>
          </p:cNvPr>
          <p:cNvSpPr/>
          <p:nvPr/>
        </p:nvSpPr>
        <p:spPr>
          <a:xfrm>
            <a:off x="7693152" y="3429325"/>
            <a:ext cx="3753413" cy="1889838"/>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Box 4">
            <a:extLst>
              <a:ext uri="{FF2B5EF4-FFF2-40B4-BE49-F238E27FC236}">
                <a16:creationId xmlns:a16="http://schemas.microsoft.com/office/drawing/2014/main" id="{80985525-C450-90C3-BC02-817B7DF0FD76}"/>
              </a:ext>
            </a:extLst>
          </p:cNvPr>
          <p:cNvSpPr txBox="1"/>
          <p:nvPr/>
        </p:nvSpPr>
        <p:spPr>
          <a:xfrm>
            <a:off x="9137153" y="560595"/>
            <a:ext cx="2810899" cy="861774"/>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57"/>
              </a:lnSpc>
            </a:pPr>
            <a:r>
              <a:rPr lang="sv-SE" sz="1400">
                <a:latin typeface="Figtree"/>
                <a:cs typeface="Segoe UI"/>
              </a:rPr>
              <a:t>Inkluderade byggdelar i blått.</a:t>
            </a:r>
            <a:br>
              <a:rPr lang="sv-SE" sz="1400">
                <a:latin typeface="Figtree"/>
                <a:cs typeface="Segoe UI"/>
              </a:rPr>
            </a:br>
            <a:endParaRPr lang="sv-SE" sz="1400">
              <a:latin typeface="Figtree"/>
              <a:cs typeface="Segoe UI"/>
            </a:endParaRPr>
          </a:p>
          <a:p>
            <a:pPr>
              <a:lnSpc>
                <a:spcPts val="1457"/>
              </a:lnSpc>
            </a:pPr>
            <a:r>
              <a:rPr lang="sv-SE" sz="1400">
                <a:latin typeface="Figtree"/>
                <a:cs typeface="Segoe UI"/>
              </a:rPr>
              <a:t>Förenklad bild av Boverkets förslag från 2023 </a:t>
            </a:r>
            <a:endParaRPr lang="en-US" sz="1400">
              <a:latin typeface="Figtree"/>
              <a:ea typeface="Calibri"/>
              <a:cs typeface="Calibri"/>
            </a:endParaRPr>
          </a:p>
        </p:txBody>
      </p:sp>
      <p:sp>
        <p:nvSpPr>
          <p:cNvPr id="6" name="textruta 5">
            <a:extLst>
              <a:ext uri="{FF2B5EF4-FFF2-40B4-BE49-F238E27FC236}">
                <a16:creationId xmlns:a16="http://schemas.microsoft.com/office/drawing/2014/main" id="{1ED18071-54EF-2BF2-832A-14A6573F2081}"/>
              </a:ext>
              <a:ext uri="{C183D7F6-B498-43B3-948B-1728B52AA6E4}">
                <adec:decorative xmlns:adec="http://schemas.microsoft.com/office/drawing/2017/decorative" val="1"/>
              </a:ext>
            </a:extLst>
          </p:cNvPr>
          <p:cNvSpPr txBox="1"/>
          <p:nvPr/>
        </p:nvSpPr>
        <p:spPr>
          <a:xfrm>
            <a:off x="11363217" y="172655"/>
            <a:ext cx="697627" cy="276999"/>
          </a:xfrm>
          <a:prstGeom prst="rect">
            <a:avLst/>
          </a:prstGeom>
          <a:noFill/>
        </p:spPr>
        <p:txBody>
          <a:bodyPr wrap="none" lIns="91440" tIns="45720" rIns="91440" bIns="45720" rtlCol="0" anchor="t">
            <a:spAutoFit/>
          </a:bodyPr>
          <a:lstStyle/>
          <a:p>
            <a:r>
              <a:rPr lang="sv-SE" sz="1200"/>
              <a:t>Bild 2:4</a:t>
            </a:r>
          </a:p>
        </p:txBody>
      </p:sp>
    </p:spTree>
    <p:extLst>
      <p:ext uri="{BB962C8B-B14F-4D97-AF65-F5344CB8AC3E}">
        <p14:creationId xmlns:p14="http://schemas.microsoft.com/office/powerpoint/2010/main" val="2338795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7ECD4-A172-0E63-E10B-51FB71AC71DD}"/>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0809C728-F0B7-F755-2247-31E9ABDB6253}"/>
              </a:ext>
            </a:extLst>
          </p:cNvPr>
          <p:cNvSpPr>
            <a:spLocks noGrp="1"/>
          </p:cNvSpPr>
          <p:nvPr>
            <p:ph type="title"/>
          </p:nvPr>
        </p:nvSpPr>
        <p:spPr/>
        <p:txBody>
          <a:bodyPr/>
          <a:lstStyle/>
          <a:p>
            <a:r>
              <a:rPr lang="sv-SE"/>
              <a:t>Minsta nivå av täckningsgrad</a:t>
            </a:r>
          </a:p>
        </p:txBody>
      </p:sp>
      <p:graphicFrame>
        <p:nvGraphicFramePr>
          <p:cNvPr id="6" name="Platshållare för innehåll 5">
            <a:extLst>
              <a:ext uri="{FF2B5EF4-FFF2-40B4-BE49-F238E27FC236}">
                <a16:creationId xmlns:a16="http://schemas.microsoft.com/office/drawing/2014/main" id="{98926C4D-1C4B-DF2B-DF5A-50BA3D0F02CE}"/>
              </a:ext>
            </a:extLst>
          </p:cNvPr>
          <p:cNvGraphicFramePr>
            <a:graphicFrameLocks noGrp="1"/>
          </p:cNvGraphicFramePr>
          <p:nvPr>
            <p:ph idx="1"/>
            <p:extLst>
              <p:ext uri="{D42A27DB-BD31-4B8C-83A1-F6EECF244321}">
                <p14:modId xmlns:p14="http://schemas.microsoft.com/office/powerpoint/2010/main" val="1028711449"/>
              </p:ext>
            </p:extLst>
          </p:nvPr>
        </p:nvGraphicFramePr>
        <p:xfrm>
          <a:off x="384879" y="2176463"/>
          <a:ext cx="11420654" cy="1554480"/>
        </p:xfrm>
        <a:graphic>
          <a:graphicData uri="http://schemas.openxmlformats.org/drawingml/2006/table">
            <a:tbl>
              <a:tblPr firstRow="1" bandRow="1">
                <a:tableStyleId>{5C22544A-7EE6-4342-B048-85BDC9FD1C3A}</a:tableStyleId>
              </a:tblPr>
              <a:tblGrid>
                <a:gridCol w="2177482">
                  <a:extLst>
                    <a:ext uri="{9D8B030D-6E8A-4147-A177-3AD203B41FA5}">
                      <a16:colId xmlns:a16="http://schemas.microsoft.com/office/drawing/2014/main" val="3479781180"/>
                    </a:ext>
                  </a:extLst>
                </a:gridCol>
                <a:gridCol w="4621586">
                  <a:extLst>
                    <a:ext uri="{9D8B030D-6E8A-4147-A177-3AD203B41FA5}">
                      <a16:colId xmlns:a16="http://schemas.microsoft.com/office/drawing/2014/main" val="2157335709"/>
                    </a:ext>
                  </a:extLst>
                </a:gridCol>
                <a:gridCol w="4621586">
                  <a:extLst>
                    <a:ext uri="{9D8B030D-6E8A-4147-A177-3AD203B41FA5}">
                      <a16:colId xmlns:a16="http://schemas.microsoft.com/office/drawing/2014/main" val="1293492724"/>
                    </a:ext>
                  </a:extLst>
                </a:gridCol>
              </a:tblGrid>
              <a:tr h="370840">
                <a:tc>
                  <a:txBody>
                    <a:bodyPr/>
                    <a:lstStyle/>
                    <a:p>
                      <a:r>
                        <a:rPr lang="sv-SE"/>
                        <a:t>Nuvarande</a:t>
                      </a:r>
                      <a:r>
                        <a:rPr lang="sv-SE" baseline="0"/>
                        <a:t> regelverk</a:t>
                      </a:r>
                      <a:endParaRPr lang="sv-SE"/>
                    </a:p>
                  </a:txBody>
                  <a:tcPr/>
                </a:tc>
                <a:tc>
                  <a:txBody>
                    <a:bodyPr/>
                    <a:lstStyle/>
                    <a:p>
                      <a:r>
                        <a:rPr lang="sv-SE"/>
                        <a:t>Alternativ A</a:t>
                      </a:r>
                    </a:p>
                  </a:txBody>
                  <a:tcPr/>
                </a:tc>
                <a:tc>
                  <a:txBody>
                    <a:bodyPr/>
                    <a:lstStyle/>
                    <a:p>
                      <a:r>
                        <a:rPr lang="sv-SE"/>
                        <a:t>Alternativ B</a:t>
                      </a:r>
                    </a:p>
                  </a:txBody>
                  <a:tcPr/>
                </a:tc>
                <a:extLst>
                  <a:ext uri="{0D108BD9-81ED-4DB2-BD59-A6C34878D82A}">
                    <a16:rowId xmlns:a16="http://schemas.microsoft.com/office/drawing/2014/main" val="513275916"/>
                  </a:ext>
                </a:extLst>
              </a:tr>
              <a:tr h="370840">
                <a:tc>
                  <a:txBody>
                    <a:bodyPr/>
                    <a:lstStyle/>
                    <a:p>
                      <a:pPr marL="0" indent="0">
                        <a:buFont typeface="+mj-lt"/>
                        <a:buNone/>
                      </a:pPr>
                      <a:r>
                        <a:rPr lang="sv-SE"/>
                        <a:t>Minst 50 % täckningsgrad.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Enligt Boverket 2023:20, dvs en täckningsgrad på minst 80 %.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txBody>
                  <a:tcPr/>
                </a:tc>
                <a:tc>
                  <a:txBody>
                    <a:bodyPr/>
                    <a:lstStyle/>
                    <a:p>
                      <a:r>
                        <a:rPr lang="sv-SE"/>
                        <a:t>En täckningsgrad på minst 90 %.</a:t>
                      </a:r>
                    </a:p>
                    <a:p>
                      <a:endParaRPr lang="sv-SE"/>
                    </a:p>
                  </a:txBody>
                  <a:tcPr/>
                </a:tc>
                <a:extLst>
                  <a:ext uri="{0D108BD9-81ED-4DB2-BD59-A6C34878D82A}">
                    <a16:rowId xmlns:a16="http://schemas.microsoft.com/office/drawing/2014/main" val="3066380039"/>
                  </a:ext>
                </a:extLst>
              </a:tr>
            </a:tbl>
          </a:graphicData>
        </a:graphic>
      </p:graphicFrame>
      <p:sp>
        <p:nvSpPr>
          <p:cNvPr id="2" name="textruta 1">
            <a:extLst>
              <a:ext uri="{FF2B5EF4-FFF2-40B4-BE49-F238E27FC236}">
                <a16:creationId xmlns:a16="http://schemas.microsoft.com/office/drawing/2014/main" id="{2A4387CB-21B1-B010-10C7-8667CB2F8622}"/>
              </a:ext>
              <a:ext uri="{C183D7F6-B498-43B3-948B-1728B52AA6E4}">
                <adec:decorative xmlns:adec="http://schemas.microsoft.com/office/drawing/2017/decorative" val="1"/>
              </a:ext>
            </a:extLst>
          </p:cNvPr>
          <p:cNvSpPr txBox="1"/>
          <p:nvPr/>
        </p:nvSpPr>
        <p:spPr>
          <a:xfrm>
            <a:off x="11363217" y="172655"/>
            <a:ext cx="689612" cy="276999"/>
          </a:xfrm>
          <a:prstGeom prst="rect">
            <a:avLst/>
          </a:prstGeom>
          <a:noFill/>
        </p:spPr>
        <p:txBody>
          <a:bodyPr wrap="none" rtlCol="0">
            <a:spAutoFit/>
          </a:bodyPr>
          <a:lstStyle/>
          <a:p>
            <a:r>
              <a:rPr lang="sv-SE" sz="1200"/>
              <a:t>Bild 2:5</a:t>
            </a:r>
          </a:p>
        </p:txBody>
      </p:sp>
    </p:spTree>
    <p:extLst>
      <p:ext uri="{BB962C8B-B14F-4D97-AF65-F5344CB8AC3E}">
        <p14:creationId xmlns:p14="http://schemas.microsoft.com/office/powerpoint/2010/main" val="208816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8185-CDD7-80EB-2CB4-FCC1C9827ED2}"/>
              </a:ext>
            </a:extLst>
          </p:cNvPr>
          <p:cNvSpPr>
            <a:spLocks noGrp="1"/>
          </p:cNvSpPr>
          <p:nvPr>
            <p:ph type="title"/>
          </p:nvPr>
        </p:nvSpPr>
        <p:spPr>
          <a:xfrm>
            <a:off x="952614" y="639662"/>
            <a:ext cx="10990263" cy="568412"/>
          </a:xfrm>
        </p:spPr>
        <p:txBody>
          <a:bodyPr/>
          <a:lstStyle/>
          <a:p>
            <a:r>
              <a:rPr lang="en-US" dirty="0" err="1">
                <a:cs typeface="Arial"/>
              </a:rPr>
              <a:t>Underlag</a:t>
            </a:r>
            <a:r>
              <a:rPr lang="en-US" dirty="0">
                <a:cs typeface="Arial"/>
              </a:rPr>
              <a:t> till </a:t>
            </a:r>
            <a:r>
              <a:rPr lang="en-US" dirty="0" err="1">
                <a:cs typeface="Arial"/>
              </a:rPr>
              <a:t>Boverkets</a:t>
            </a:r>
            <a:r>
              <a:rPr lang="en-US" dirty="0">
                <a:cs typeface="Arial"/>
              </a:rPr>
              <a:t> </a:t>
            </a:r>
            <a:r>
              <a:rPr lang="en-US" dirty="0" err="1">
                <a:cs typeface="Arial"/>
              </a:rPr>
              <a:t>regeringsuppdrag</a:t>
            </a:r>
            <a:endParaRPr lang="en-US" dirty="0"/>
          </a:p>
        </p:txBody>
      </p:sp>
      <p:sp>
        <p:nvSpPr>
          <p:cNvPr id="3" name="Content Placeholder 2">
            <a:extLst>
              <a:ext uri="{FF2B5EF4-FFF2-40B4-BE49-F238E27FC236}">
                <a16:creationId xmlns:a16="http://schemas.microsoft.com/office/drawing/2014/main" id="{24B04FFE-DBCB-D0CE-5157-1C4728475918}"/>
              </a:ext>
            </a:extLst>
          </p:cNvPr>
          <p:cNvSpPr>
            <a:spLocks noGrp="1"/>
          </p:cNvSpPr>
          <p:nvPr>
            <p:ph idx="1"/>
          </p:nvPr>
        </p:nvSpPr>
        <p:spPr>
          <a:xfrm>
            <a:off x="1818968" y="1956619"/>
            <a:ext cx="8887132" cy="3794477"/>
          </a:xfrm>
        </p:spPr>
        <p:txBody>
          <a:bodyPr vert="horz" lIns="0" tIns="0" rIns="0" bIns="0" rtlCol="0" anchor="t">
            <a:normAutofit/>
          </a:bodyPr>
          <a:lstStyle/>
          <a:p>
            <a:pPr marL="0" indent="0">
              <a:buNone/>
            </a:pPr>
            <a:r>
              <a:rPr lang="en-US" b="1" dirty="0" err="1">
                <a:cs typeface="Arial"/>
              </a:rPr>
              <a:t>Arbetsgrupp</a:t>
            </a:r>
            <a:endParaRPr lang="en-US" b="1" dirty="0">
              <a:cs typeface="Arial"/>
            </a:endParaRPr>
          </a:p>
          <a:p>
            <a:r>
              <a:rPr lang="en-US" dirty="0">
                <a:cs typeface="Arial"/>
              </a:rPr>
              <a:t>Tove Malmqvist (KTH, </a:t>
            </a:r>
            <a:r>
              <a:rPr lang="en-US" dirty="0" err="1">
                <a:cs typeface="Arial"/>
              </a:rPr>
              <a:t>uppdragsledare</a:t>
            </a:r>
            <a:r>
              <a:rPr lang="en-US" dirty="0">
                <a:cs typeface="Arial"/>
              </a:rPr>
              <a:t>)</a:t>
            </a:r>
          </a:p>
          <a:p>
            <a:r>
              <a:rPr lang="en-US" dirty="0">
                <a:cs typeface="Arial"/>
              </a:rPr>
              <a:t>Sara </a:t>
            </a:r>
            <a:r>
              <a:rPr lang="en-US" dirty="0" err="1">
                <a:cs typeface="Arial"/>
              </a:rPr>
              <a:t>Borgström</a:t>
            </a:r>
            <a:r>
              <a:rPr lang="en-US" dirty="0">
                <a:cs typeface="Arial"/>
              </a:rPr>
              <a:t>, Kajsa Andersson, David </a:t>
            </a:r>
            <a:r>
              <a:rPr lang="en-US" dirty="0" err="1">
                <a:cs typeface="Arial"/>
              </a:rPr>
              <a:t>Wesström</a:t>
            </a:r>
            <a:r>
              <a:rPr lang="en-US" dirty="0">
                <a:cs typeface="Arial"/>
              </a:rPr>
              <a:t>, Sirje </a:t>
            </a:r>
            <a:r>
              <a:rPr lang="en-US" dirty="0" err="1">
                <a:cs typeface="Arial"/>
              </a:rPr>
              <a:t>Pädam</a:t>
            </a:r>
            <a:r>
              <a:rPr lang="en-US" dirty="0">
                <a:cs typeface="Arial"/>
              </a:rPr>
              <a:t> </a:t>
            </a:r>
            <a:r>
              <a:rPr lang="en-US" dirty="0" err="1">
                <a:cs typeface="Arial"/>
              </a:rPr>
              <a:t>mfl</a:t>
            </a:r>
            <a:r>
              <a:rPr lang="en-US" dirty="0">
                <a:cs typeface="Arial"/>
              </a:rPr>
              <a:t>. (WSP)</a:t>
            </a:r>
          </a:p>
          <a:p>
            <a:r>
              <a:rPr lang="en-US" dirty="0">
                <a:cs typeface="Arial"/>
              </a:rPr>
              <a:t>Martin Erlandsson (BIM Object, </a:t>
            </a:r>
            <a:r>
              <a:rPr lang="en-US" dirty="0" err="1">
                <a:cs typeface="Arial"/>
              </a:rPr>
              <a:t>underkonsult</a:t>
            </a:r>
            <a:r>
              <a:rPr lang="en-US" dirty="0">
                <a:cs typeface="Arial"/>
              </a:rPr>
              <a:t> till WSP)</a:t>
            </a:r>
          </a:p>
          <a:p>
            <a:r>
              <a:rPr lang="en-US" dirty="0">
                <a:cs typeface="Arial"/>
              </a:rPr>
              <a:t>+ </a:t>
            </a:r>
            <a:r>
              <a:rPr lang="en-US" dirty="0" err="1">
                <a:cs typeface="Arial"/>
              </a:rPr>
              <a:t>Boverkets</a:t>
            </a:r>
            <a:r>
              <a:rPr lang="en-US" dirty="0">
                <a:cs typeface="Arial"/>
              </a:rPr>
              <a:t> </a:t>
            </a:r>
            <a:r>
              <a:rPr lang="en-US" dirty="0" err="1">
                <a:cs typeface="Arial"/>
              </a:rPr>
              <a:t>projektgrupp</a:t>
            </a:r>
            <a:endParaRPr lang="en-US" dirty="0">
              <a:cs typeface="Arial"/>
            </a:endParaRPr>
          </a:p>
          <a:p>
            <a:endParaRPr lang="en-US" dirty="0">
              <a:cs typeface="Arial"/>
            </a:endParaRPr>
          </a:p>
          <a:p>
            <a:endParaRPr lang="en-US" dirty="0">
              <a:cs typeface="Arial"/>
            </a:endParaRPr>
          </a:p>
          <a:p>
            <a:pPr marL="0" indent="0">
              <a:buNone/>
            </a:pPr>
            <a:r>
              <a:rPr lang="en-US" dirty="0" err="1">
                <a:cs typeface="Arial"/>
              </a:rPr>
              <a:t>Underlagsrapport</a:t>
            </a:r>
            <a:r>
              <a:rPr lang="en-US" dirty="0">
                <a:cs typeface="Arial"/>
              </a:rPr>
              <a:t> </a:t>
            </a:r>
            <a:r>
              <a:rPr lang="en-US" dirty="0" err="1">
                <a:cs typeface="Arial"/>
              </a:rPr>
              <a:t>samt</a:t>
            </a:r>
            <a:r>
              <a:rPr lang="en-US" dirty="0">
                <a:cs typeface="Arial"/>
              </a:rPr>
              <a:t> </a:t>
            </a:r>
            <a:r>
              <a:rPr lang="en-US" dirty="0" err="1">
                <a:cs typeface="Arial"/>
              </a:rPr>
              <a:t>underlag</a:t>
            </a:r>
            <a:r>
              <a:rPr lang="en-US" dirty="0">
                <a:cs typeface="Arial"/>
              </a:rPr>
              <a:t> till </a:t>
            </a:r>
            <a:r>
              <a:rPr lang="en-US" dirty="0" err="1">
                <a:cs typeface="Arial"/>
              </a:rPr>
              <a:t>färdplanen</a:t>
            </a:r>
            <a:r>
              <a:rPr lang="en-US" dirty="0">
                <a:cs typeface="Arial"/>
              </a:rPr>
              <a:t> för </a:t>
            </a:r>
            <a:r>
              <a:rPr lang="en-US" dirty="0" err="1">
                <a:cs typeface="Arial"/>
              </a:rPr>
              <a:t>gränsvärden</a:t>
            </a:r>
            <a:r>
              <a:rPr lang="en-US" dirty="0">
                <a:cs typeface="Arial"/>
              </a:rPr>
              <a:t> </a:t>
            </a:r>
            <a:r>
              <a:rPr lang="en-US" dirty="0" err="1">
                <a:cs typeface="Arial"/>
              </a:rPr>
              <a:t>enligt</a:t>
            </a:r>
            <a:r>
              <a:rPr lang="en-US" dirty="0">
                <a:cs typeface="Arial"/>
              </a:rPr>
              <a:t> mall </a:t>
            </a:r>
            <a:r>
              <a:rPr lang="en-US" dirty="0" err="1">
                <a:cs typeface="Arial"/>
              </a:rPr>
              <a:t>lämnas</a:t>
            </a:r>
            <a:r>
              <a:rPr lang="en-US" dirty="0">
                <a:cs typeface="Arial"/>
              </a:rPr>
              <a:t> till </a:t>
            </a:r>
            <a:r>
              <a:rPr lang="en-US" dirty="0" err="1">
                <a:cs typeface="Arial"/>
              </a:rPr>
              <a:t>Boverket</a:t>
            </a:r>
            <a:r>
              <a:rPr lang="en-US" dirty="0">
                <a:cs typeface="Arial"/>
              </a:rPr>
              <a:t> i </a:t>
            </a:r>
            <a:r>
              <a:rPr lang="en-US" dirty="0" err="1">
                <a:cs typeface="Arial"/>
              </a:rPr>
              <a:t>oktober</a:t>
            </a:r>
            <a:r>
              <a:rPr lang="en-US" dirty="0">
                <a:cs typeface="Arial"/>
              </a:rPr>
              <a:t> 2025</a:t>
            </a:r>
          </a:p>
          <a:p>
            <a:endParaRPr lang="en-US" dirty="0">
              <a:cs typeface="Arial"/>
            </a:endParaRPr>
          </a:p>
        </p:txBody>
      </p:sp>
    </p:spTree>
    <p:extLst>
      <p:ext uri="{BB962C8B-B14F-4D97-AF65-F5344CB8AC3E}">
        <p14:creationId xmlns:p14="http://schemas.microsoft.com/office/powerpoint/2010/main" val="4080230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BB2C-7E59-14AB-8FE1-6FD7EE99DB3D}"/>
              </a:ext>
            </a:extLst>
          </p:cNvPr>
          <p:cNvSpPr>
            <a:spLocks noGrp="1"/>
          </p:cNvSpPr>
          <p:nvPr>
            <p:ph type="title"/>
          </p:nvPr>
        </p:nvSpPr>
        <p:spPr/>
        <p:txBody>
          <a:bodyPr/>
          <a:lstStyle/>
          <a:p>
            <a:r>
              <a:rPr lang="en-US"/>
              <a:t>Alternativa </a:t>
            </a:r>
            <a:r>
              <a:rPr lang="en-US" err="1"/>
              <a:t>förslag</a:t>
            </a:r>
            <a:r>
              <a:rPr lang="en-US"/>
              <a:t> till </a:t>
            </a:r>
            <a:r>
              <a:rPr lang="en-US" err="1"/>
              <a:t>eliminering</a:t>
            </a:r>
            <a:r>
              <a:rPr lang="en-US"/>
              <a:t> av </a:t>
            </a:r>
            <a:r>
              <a:rPr lang="en-US" err="1"/>
              <a:t>dataluckor</a:t>
            </a:r>
            <a:endParaRPr lang="en-US"/>
          </a:p>
        </p:txBody>
      </p:sp>
      <p:graphicFrame>
        <p:nvGraphicFramePr>
          <p:cNvPr id="4" name="Content Placeholder 3">
            <a:extLst>
              <a:ext uri="{FF2B5EF4-FFF2-40B4-BE49-F238E27FC236}">
                <a16:creationId xmlns:a16="http://schemas.microsoft.com/office/drawing/2014/main" id="{C40EB080-B96A-8E04-92A7-3B194DE40DBD}"/>
              </a:ext>
            </a:extLst>
          </p:cNvPr>
          <p:cNvGraphicFramePr>
            <a:graphicFrameLocks noGrp="1"/>
          </p:cNvGraphicFramePr>
          <p:nvPr>
            <p:ph idx="1"/>
            <p:extLst>
              <p:ext uri="{D42A27DB-BD31-4B8C-83A1-F6EECF244321}">
                <p14:modId xmlns:p14="http://schemas.microsoft.com/office/powerpoint/2010/main" val="1328586851"/>
              </p:ext>
            </p:extLst>
          </p:nvPr>
        </p:nvGraphicFramePr>
        <p:xfrm>
          <a:off x="600075" y="2521732"/>
          <a:ext cx="3337317" cy="2117643"/>
        </p:xfrm>
        <a:graphic>
          <a:graphicData uri="http://schemas.openxmlformats.org/drawingml/2006/table">
            <a:tbl>
              <a:tblPr firstRow="1" bandRow="1">
                <a:tableStyleId>{5C22544A-7EE6-4342-B048-85BDC9FD1C3A}</a:tableStyleId>
              </a:tblPr>
              <a:tblGrid>
                <a:gridCol w="1112439">
                  <a:extLst>
                    <a:ext uri="{9D8B030D-6E8A-4147-A177-3AD203B41FA5}">
                      <a16:colId xmlns:a16="http://schemas.microsoft.com/office/drawing/2014/main" val="957828124"/>
                    </a:ext>
                  </a:extLst>
                </a:gridCol>
                <a:gridCol w="1112439">
                  <a:extLst>
                    <a:ext uri="{9D8B030D-6E8A-4147-A177-3AD203B41FA5}">
                      <a16:colId xmlns:a16="http://schemas.microsoft.com/office/drawing/2014/main" val="3929992141"/>
                    </a:ext>
                  </a:extLst>
                </a:gridCol>
                <a:gridCol w="1112439">
                  <a:extLst>
                    <a:ext uri="{9D8B030D-6E8A-4147-A177-3AD203B41FA5}">
                      <a16:colId xmlns:a16="http://schemas.microsoft.com/office/drawing/2014/main" val="2204280026"/>
                    </a:ext>
                  </a:extLst>
                </a:gridCol>
              </a:tblGrid>
              <a:tr h="705881">
                <a:tc>
                  <a:txBody>
                    <a:bodyPr/>
                    <a:lstStyle/>
                    <a:p>
                      <a:endParaRPr lang="en-US" sz="1100"/>
                    </a:p>
                  </a:txBody>
                  <a:tcPr/>
                </a:tc>
                <a:tc>
                  <a:txBody>
                    <a:bodyPr/>
                    <a:lstStyle/>
                    <a:p>
                      <a:r>
                        <a:rPr lang="en-US" sz="1100" err="1"/>
                        <a:t>Minst</a:t>
                      </a:r>
                      <a:r>
                        <a:rPr lang="en-US" sz="1100"/>
                        <a:t> 80 % </a:t>
                      </a:r>
                      <a:r>
                        <a:rPr lang="en-US" sz="1100" err="1"/>
                        <a:t>täcknings</a:t>
                      </a:r>
                      <a:r>
                        <a:rPr lang="en-US" sz="1100"/>
                        <a:t>-grad</a:t>
                      </a:r>
                    </a:p>
                  </a:txBody>
                  <a:tcPr/>
                </a:tc>
                <a:tc>
                  <a:txBody>
                    <a:bodyPr/>
                    <a:lstStyle/>
                    <a:p>
                      <a:r>
                        <a:rPr lang="en-US" sz="1100" err="1"/>
                        <a:t>Minst</a:t>
                      </a:r>
                      <a:r>
                        <a:rPr lang="en-US" sz="1100"/>
                        <a:t> 90 % </a:t>
                      </a:r>
                      <a:r>
                        <a:rPr lang="en-US" sz="1100" err="1"/>
                        <a:t>täcknings</a:t>
                      </a:r>
                      <a:r>
                        <a:rPr lang="en-US" sz="1100"/>
                        <a:t>-grad</a:t>
                      </a:r>
                    </a:p>
                  </a:txBody>
                  <a:tcPr/>
                </a:tc>
                <a:extLst>
                  <a:ext uri="{0D108BD9-81ED-4DB2-BD59-A6C34878D82A}">
                    <a16:rowId xmlns:a16="http://schemas.microsoft.com/office/drawing/2014/main" val="3221233382"/>
                  </a:ext>
                </a:extLst>
              </a:tr>
              <a:tr h="705881">
                <a:tc>
                  <a:txBody>
                    <a:bodyPr/>
                    <a:lstStyle/>
                    <a:p>
                      <a:r>
                        <a:rPr lang="en-US" sz="1100" err="1"/>
                        <a:t>Schablon-värden</a:t>
                      </a:r>
                      <a:r>
                        <a:rPr lang="en-US" sz="1100"/>
                        <a:t> </a:t>
                      </a:r>
                      <a:r>
                        <a:rPr lang="en-US" sz="1100" err="1"/>
                        <a:t>tillåts</a:t>
                      </a:r>
                      <a:endParaRPr lang="en-US" sz="1100"/>
                    </a:p>
                  </a:txBody>
                  <a:tcPr/>
                </a:tc>
                <a:tc>
                  <a:txBody>
                    <a:bodyPr/>
                    <a:lstStyle/>
                    <a:p>
                      <a:r>
                        <a:rPr lang="en-US" sz="1100" b="1" err="1"/>
                        <a:t>Alternativ</a:t>
                      </a:r>
                      <a:r>
                        <a:rPr lang="en-US" sz="1100" b="1"/>
                        <a:t> 1A</a:t>
                      </a:r>
                    </a:p>
                  </a:txBody>
                  <a:tcPr/>
                </a:tc>
                <a:tc>
                  <a:txBody>
                    <a:bodyPr/>
                    <a:lstStyle/>
                    <a:p>
                      <a:r>
                        <a:rPr lang="en-US" sz="1100" b="1" err="1"/>
                        <a:t>Alternativ</a:t>
                      </a:r>
                      <a:r>
                        <a:rPr lang="en-US" sz="1100" b="1"/>
                        <a:t> 1B</a:t>
                      </a:r>
                    </a:p>
                  </a:txBody>
                  <a:tcPr/>
                </a:tc>
                <a:extLst>
                  <a:ext uri="{0D108BD9-81ED-4DB2-BD59-A6C34878D82A}">
                    <a16:rowId xmlns:a16="http://schemas.microsoft.com/office/drawing/2014/main" val="2894462284"/>
                  </a:ext>
                </a:extLst>
              </a:tr>
              <a:tr h="705881">
                <a:tc>
                  <a:txBody>
                    <a:bodyPr/>
                    <a:lstStyle/>
                    <a:p>
                      <a:r>
                        <a:rPr lang="en-US" sz="1100" err="1"/>
                        <a:t>Schablon-värden</a:t>
                      </a:r>
                      <a:r>
                        <a:rPr lang="en-US" sz="1100"/>
                        <a:t> </a:t>
                      </a:r>
                      <a:r>
                        <a:rPr lang="en-US" sz="1100" err="1"/>
                        <a:t>tillåts</a:t>
                      </a:r>
                      <a:r>
                        <a:rPr lang="en-US" sz="1100"/>
                        <a:t> </a:t>
                      </a:r>
                      <a:r>
                        <a:rPr lang="en-US" sz="1100" err="1"/>
                        <a:t>ej</a:t>
                      </a:r>
                      <a:endParaRPr lang="en-US" sz="1100"/>
                    </a:p>
                  </a:txBody>
                  <a:tcPr/>
                </a:tc>
                <a:tc>
                  <a:txBody>
                    <a:bodyPr/>
                    <a:lstStyle/>
                    <a:p>
                      <a:r>
                        <a:rPr lang="en-US" sz="1100" b="1" err="1"/>
                        <a:t>Alternativ</a:t>
                      </a:r>
                      <a:r>
                        <a:rPr lang="en-US" sz="1100" b="1"/>
                        <a:t> 2A</a:t>
                      </a:r>
                    </a:p>
                  </a:txBody>
                  <a:tcPr/>
                </a:tc>
                <a:tc>
                  <a:txBody>
                    <a:bodyPr/>
                    <a:lstStyle/>
                    <a:p>
                      <a:r>
                        <a:rPr lang="en-US" sz="1100" b="1" dirty="0" err="1"/>
                        <a:t>Alternativ</a:t>
                      </a:r>
                      <a:r>
                        <a:rPr lang="en-US" sz="1100" b="1" dirty="0"/>
                        <a:t> 2B</a:t>
                      </a:r>
                    </a:p>
                  </a:txBody>
                  <a:tcPr/>
                </a:tc>
                <a:extLst>
                  <a:ext uri="{0D108BD9-81ED-4DB2-BD59-A6C34878D82A}">
                    <a16:rowId xmlns:a16="http://schemas.microsoft.com/office/drawing/2014/main" val="1885142758"/>
                  </a:ext>
                </a:extLst>
              </a:tr>
            </a:tbl>
          </a:graphicData>
        </a:graphic>
      </p:graphicFrame>
      <p:graphicFrame>
        <p:nvGraphicFramePr>
          <p:cNvPr id="8" name="Diagram 7" descr="Stapeldiagram som visar 4 olika förslag till eliminering av dataluckor.">
            <a:extLst>
              <a:ext uri="{FF2B5EF4-FFF2-40B4-BE49-F238E27FC236}">
                <a16:creationId xmlns:a16="http://schemas.microsoft.com/office/drawing/2014/main" id="{DE81A39F-5CB1-B10C-A03C-F158C0875556}"/>
              </a:ext>
            </a:extLst>
          </p:cNvPr>
          <p:cNvGraphicFramePr>
            <a:graphicFrameLocks/>
          </p:cNvGraphicFramePr>
          <p:nvPr>
            <p:extLst>
              <p:ext uri="{D42A27DB-BD31-4B8C-83A1-F6EECF244321}">
                <p14:modId xmlns:p14="http://schemas.microsoft.com/office/powerpoint/2010/main" val="1299114265"/>
              </p:ext>
            </p:extLst>
          </p:nvPr>
        </p:nvGraphicFramePr>
        <p:xfrm>
          <a:off x="4746895" y="2417379"/>
          <a:ext cx="6698871" cy="342662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a:extLst>
              <a:ext uri="{FF2B5EF4-FFF2-40B4-BE49-F238E27FC236}">
                <a16:creationId xmlns:a16="http://schemas.microsoft.com/office/drawing/2014/main" id="{D1F7C54B-34FE-C7F2-86B2-4EC116C2827B}"/>
              </a:ext>
              <a:ext uri="{C183D7F6-B498-43B3-948B-1728B52AA6E4}">
                <adec:decorative xmlns:adec="http://schemas.microsoft.com/office/drawing/2017/decorative" val="1"/>
              </a:ext>
            </a:extLst>
          </p:cNvPr>
          <p:cNvSpPr txBox="1"/>
          <p:nvPr/>
        </p:nvSpPr>
        <p:spPr>
          <a:xfrm>
            <a:off x="11363217" y="172655"/>
            <a:ext cx="688009" cy="276999"/>
          </a:xfrm>
          <a:prstGeom prst="rect">
            <a:avLst/>
          </a:prstGeom>
          <a:noFill/>
        </p:spPr>
        <p:txBody>
          <a:bodyPr wrap="none" rtlCol="0">
            <a:spAutoFit/>
          </a:bodyPr>
          <a:lstStyle/>
          <a:p>
            <a:r>
              <a:rPr lang="sv-SE" sz="1200"/>
              <a:t>Bild 2:6</a:t>
            </a:r>
          </a:p>
        </p:txBody>
      </p:sp>
    </p:spTree>
    <p:extLst>
      <p:ext uri="{BB962C8B-B14F-4D97-AF65-F5344CB8AC3E}">
        <p14:creationId xmlns:p14="http://schemas.microsoft.com/office/powerpoint/2010/main" val="4105165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5254F-22E7-0110-E129-4F3698328CCE}"/>
              </a:ext>
            </a:extLst>
          </p:cNvPr>
          <p:cNvSpPr>
            <a:spLocks noGrp="1"/>
          </p:cNvSpPr>
          <p:nvPr>
            <p:ph type="title"/>
          </p:nvPr>
        </p:nvSpPr>
        <p:spPr/>
        <p:txBody>
          <a:bodyPr/>
          <a:lstStyle/>
          <a:p>
            <a:r>
              <a:rPr lang="en-US"/>
              <a:t>3. </a:t>
            </a:r>
            <a:r>
              <a:rPr lang="en-US" err="1"/>
              <a:t>Utökad</a:t>
            </a:r>
            <a:r>
              <a:rPr lang="en-US"/>
              <a:t> klimatdeklaration för </a:t>
            </a:r>
            <a:r>
              <a:rPr lang="en-US" err="1"/>
              <a:t>hel</a:t>
            </a:r>
            <a:r>
              <a:rPr lang="en-US"/>
              <a:t> </a:t>
            </a:r>
            <a:r>
              <a:rPr lang="en-US" err="1"/>
              <a:t>livscykel</a:t>
            </a:r>
            <a:endParaRPr lang="en-US"/>
          </a:p>
        </p:txBody>
      </p:sp>
      <p:sp>
        <p:nvSpPr>
          <p:cNvPr id="3" name="Text Placeholder 2">
            <a:extLst>
              <a:ext uri="{FF2B5EF4-FFF2-40B4-BE49-F238E27FC236}">
                <a16:creationId xmlns:a16="http://schemas.microsoft.com/office/drawing/2014/main" id="{1791C820-1F6B-7FA2-562D-76C636C8F8F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58756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A530E-F67D-FBBC-057F-1D5973B34F7D}"/>
              </a:ext>
            </a:extLst>
          </p:cNvPr>
          <p:cNvSpPr>
            <a:spLocks noGrp="1"/>
          </p:cNvSpPr>
          <p:nvPr>
            <p:ph type="title"/>
          </p:nvPr>
        </p:nvSpPr>
        <p:spPr/>
        <p:txBody>
          <a:bodyPr/>
          <a:lstStyle/>
          <a:p>
            <a:r>
              <a:rPr lang="en-US" err="1"/>
              <a:t>Utökad</a:t>
            </a:r>
            <a:r>
              <a:rPr lang="en-US"/>
              <a:t> klimatdeklaration </a:t>
            </a:r>
            <a:r>
              <a:rPr lang="en-US" err="1"/>
              <a:t>enligt</a:t>
            </a:r>
            <a:r>
              <a:rPr lang="en-US"/>
              <a:t> EPBD</a:t>
            </a:r>
          </a:p>
        </p:txBody>
      </p:sp>
      <p:graphicFrame>
        <p:nvGraphicFramePr>
          <p:cNvPr id="5" name="Platshållare för innehåll 3">
            <a:extLst>
              <a:ext uri="{FF2B5EF4-FFF2-40B4-BE49-F238E27FC236}">
                <a16:creationId xmlns:a16="http://schemas.microsoft.com/office/drawing/2014/main" id="{D2046915-A95A-74B1-04A3-B0ADB79DA3FD}"/>
              </a:ext>
            </a:extLst>
          </p:cNvPr>
          <p:cNvGraphicFramePr>
            <a:graphicFrameLocks/>
          </p:cNvGraphicFramePr>
          <p:nvPr>
            <p:extLst>
              <p:ext uri="{D42A27DB-BD31-4B8C-83A1-F6EECF244321}">
                <p14:modId xmlns:p14="http://schemas.microsoft.com/office/powerpoint/2010/main" val="3657380606"/>
              </p:ext>
            </p:extLst>
          </p:nvPr>
        </p:nvGraphicFramePr>
        <p:xfrm>
          <a:off x="733479" y="2054423"/>
          <a:ext cx="10606138" cy="4404356"/>
        </p:xfrm>
        <a:graphic>
          <a:graphicData uri="http://schemas.openxmlformats.org/drawingml/2006/table">
            <a:tbl>
              <a:tblPr firstRow="1" bandRow="1">
                <a:tableStyleId>{5C22544A-7EE6-4342-B048-85BDC9FD1C3A}</a:tableStyleId>
              </a:tblPr>
              <a:tblGrid>
                <a:gridCol w="2602952">
                  <a:extLst>
                    <a:ext uri="{9D8B030D-6E8A-4147-A177-3AD203B41FA5}">
                      <a16:colId xmlns:a16="http://schemas.microsoft.com/office/drawing/2014/main" val="3164632070"/>
                    </a:ext>
                  </a:extLst>
                </a:gridCol>
                <a:gridCol w="3874576">
                  <a:extLst>
                    <a:ext uri="{9D8B030D-6E8A-4147-A177-3AD203B41FA5}">
                      <a16:colId xmlns:a16="http://schemas.microsoft.com/office/drawing/2014/main" val="2130339381"/>
                    </a:ext>
                  </a:extLst>
                </a:gridCol>
                <a:gridCol w="4128610">
                  <a:extLst>
                    <a:ext uri="{9D8B030D-6E8A-4147-A177-3AD203B41FA5}">
                      <a16:colId xmlns:a16="http://schemas.microsoft.com/office/drawing/2014/main" val="2933164868"/>
                    </a:ext>
                  </a:extLst>
                </a:gridCol>
              </a:tblGrid>
              <a:tr h="370840">
                <a:tc>
                  <a:txBody>
                    <a:bodyPr/>
                    <a:lstStyle/>
                    <a:p>
                      <a:r>
                        <a:rPr lang="sv-SE" sz="1800">
                          <a:effectLst/>
                          <a:latin typeface="Figtree"/>
                        </a:rPr>
                        <a:t>Aspekt</a:t>
                      </a:r>
                    </a:p>
                  </a:txBody>
                  <a:tcPr/>
                </a:tc>
                <a:tc>
                  <a:txBody>
                    <a:bodyPr/>
                    <a:lstStyle/>
                    <a:p>
                      <a:pPr lvl="0">
                        <a:buNone/>
                      </a:pPr>
                      <a:r>
                        <a:rPr lang="sv-SE" sz="1800" kern="1200">
                          <a:effectLst/>
                          <a:latin typeface="Figtree"/>
                        </a:rPr>
                        <a:t>Boverket 2023:20</a:t>
                      </a:r>
                      <a:endParaRPr lang="en-US" sz="1800">
                        <a:latin typeface="Figtree"/>
                      </a:endParaRPr>
                    </a:p>
                  </a:txBody>
                  <a:tcPr/>
                </a:tc>
                <a:tc>
                  <a:txBody>
                    <a:bodyPr/>
                    <a:lstStyle/>
                    <a:p>
                      <a:pPr lvl="0">
                        <a:buNone/>
                      </a:pPr>
                      <a:r>
                        <a:rPr lang="sv-SE" sz="1800">
                          <a:effectLst/>
                          <a:latin typeface="Figtree"/>
                        </a:rPr>
                        <a:t>Nytt förslag</a:t>
                      </a:r>
                      <a:endParaRPr lang="en-US" sz="1600"/>
                    </a:p>
                  </a:txBody>
                  <a:tcPr/>
                </a:tc>
                <a:extLst>
                  <a:ext uri="{0D108BD9-81ED-4DB2-BD59-A6C34878D82A}">
                    <a16:rowId xmlns:a16="http://schemas.microsoft.com/office/drawing/2014/main" val="3274863042"/>
                  </a:ext>
                </a:extLst>
              </a:tr>
              <a:tr h="370840">
                <a:tc>
                  <a:txBody>
                    <a:bodyPr/>
                    <a:lstStyle/>
                    <a:p>
                      <a:r>
                        <a:rPr lang="sv-SE" sz="1600">
                          <a:effectLst/>
                          <a:latin typeface="Figtree"/>
                          <a:ea typeface="Georgia" panose="02040502050405020303" pitchFamily="18" charset="0"/>
                          <a:cs typeface="Times New Roman"/>
                        </a:rPr>
                        <a:t>Introduktion i regelverket</a:t>
                      </a:r>
                    </a:p>
                  </a:txBody>
                  <a:tcPr/>
                </a:tc>
                <a:tc>
                  <a:txBody>
                    <a:bodyPr/>
                    <a:lstStyle/>
                    <a:p>
                      <a:r>
                        <a:rPr lang="sv-SE" sz="1600" kern="1200">
                          <a:solidFill>
                            <a:schemeClr val="dk1"/>
                          </a:solidFill>
                          <a:latin typeface="Figtree"/>
                          <a:ea typeface="+mn-ea"/>
                          <a:cs typeface="+mn-cs"/>
                        </a:rPr>
                        <a:t>2027</a:t>
                      </a:r>
                    </a:p>
                  </a:txBody>
                  <a:tcPr/>
                </a:tc>
                <a:tc>
                  <a:txBody>
                    <a:bodyPr/>
                    <a:lstStyle/>
                    <a:p>
                      <a:pPr lvl="0">
                        <a:buNone/>
                      </a:pPr>
                      <a:r>
                        <a:rPr lang="sv-SE" sz="1600">
                          <a:solidFill>
                            <a:schemeClr val="tx1"/>
                          </a:solidFill>
                          <a:effectLst/>
                          <a:latin typeface="Figtree"/>
                          <a:cs typeface="Times New Roman"/>
                        </a:rPr>
                        <a:t>2028 (byggnader över 1000 kvm) och </a:t>
                      </a:r>
                      <a:r>
                        <a:rPr lang="sv-SE" sz="1600">
                          <a:effectLst/>
                          <a:latin typeface="Figtree"/>
                          <a:cs typeface="Times New Roman"/>
                        </a:rPr>
                        <a:t>2030 (övriga byggnader)</a:t>
                      </a:r>
                      <a:endParaRPr lang="en-US" sz="1600"/>
                    </a:p>
                  </a:txBody>
                  <a:tcPr/>
                </a:tc>
                <a:extLst>
                  <a:ext uri="{0D108BD9-81ED-4DB2-BD59-A6C34878D82A}">
                    <a16:rowId xmlns:a16="http://schemas.microsoft.com/office/drawing/2014/main" val="1069248053"/>
                  </a:ext>
                </a:extLst>
              </a:tr>
              <a:tr h="370839">
                <a:tc>
                  <a:txBody>
                    <a:bodyPr/>
                    <a:lstStyle/>
                    <a:p>
                      <a:pPr lvl="0">
                        <a:buNone/>
                      </a:pPr>
                      <a:r>
                        <a:rPr lang="sv-SE" sz="1600">
                          <a:effectLst/>
                          <a:latin typeface="Figtree"/>
                          <a:ea typeface="Georgia" panose="02040502050405020303" pitchFamily="18" charset="0"/>
                          <a:cs typeface="Times New Roman"/>
                        </a:rPr>
                        <a:t>Systemgräns livscykelmoduler</a:t>
                      </a:r>
                    </a:p>
                  </a:txBody>
                  <a:tcPr/>
                </a:tc>
                <a:tc>
                  <a:txBody>
                    <a:bodyPr/>
                    <a:lstStyle/>
                    <a:p>
                      <a:pPr lvl="0" algn="l">
                        <a:lnSpc>
                          <a:spcPct val="100000"/>
                        </a:lnSpc>
                        <a:spcBef>
                          <a:spcPts val="0"/>
                        </a:spcBef>
                        <a:spcAft>
                          <a:spcPts val="0"/>
                        </a:spcAft>
                        <a:buNone/>
                      </a:pPr>
                      <a:r>
                        <a:rPr lang="sv-SE" sz="1600" b="0" i="0" u="none" strike="noStrike" kern="1200" noProof="0">
                          <a:solidFill>
                            <a:schemeClr val="dk1"/>
                          </a:solidFill>
                          <a:latin typeface="Figtree"/>
                        </a:rPr>
                        <a:t>Modul A1-A5, B2, B4, B6, C1-C4. Men kan behöva anpassas efter EPBD, delegerad akt.</a:t>
                      </a:r>
                    </a:p>
                  </a:txBody>
                  <a:tcPr/>
                </a:tc>
                <a:tc>
                  <a:txBody>
                    <a:bodyPr/>
                    <a:lstStyle/>
                    <a:p>
                      <a:pPr lvl="0">
                        <a:buNone/>
                      </a:pPr>
                      <a:r>
                        <a:rPr lang="sv-SE" sz="1600">
                          <a:effectLst/>
                          <a:latin typeface="Figtree"/>
                          <a:cs typeface="Times New Roman"/>
                        </a:rPr>
                        <a:t>Enligt minimikrav i kommande delegerade akt.</a:t>
                      </a:r>
                      <a:endParaRPr lang="en-US" sz="1600"/>
                    </a:p>
                  </a:txBody>
                  <a:tcPr/>
                </a:tc>
                <a:extLst>
                  <a:ext uri="{0D108BD9-81ED-4DB2-BD59-A6C34878D82A}">
                    <a16:rowId xmlns:a16="http://schemas.microsoft.com/office/drawing/2014/main" val="2912090405"/>
                  </a:ext>
                </a:extLst>
              </a:tr>
              <a:tr h="370838">
                <a:tc>
                  <a:txBody>
                    <a:bodyPr/>
                    <a:lstStyle/>
                    <a:p>
                      <a:pPr lvl="0" algn="l">
                        <a:lnSpc>
                          <a:spcPct val="100000"/>
                        </a:lnSpc>
                        <a:spcBef>
                          <a:spcPts val="0"/>
                        </a:spcBef>
                        <a:spcAft>
                          <a:spcPts val="0"/>
                        </a:spcAft>
                        <a:buNone/>
                      </a:pPr>
                      <a:r>
                        <a:rPr lang="sv-SE" sz="1600" b="0" i="0" u="none" strike="noStrike" noProof="0">
                          <a:solidFill>
                            <a:schemeClr val="dk1"/>
                          </a:solidFill>
                          <a:effectLst/>
                          <a:latin typeface="Figtree"/>
                        </a:rPr>
                        <a:t>Systemgräns byggdelar</a:t>
                      </a:r>
                    </a:p>
                  </a:txBody>
                  <a:tcPr/>
                </a:tc>
                <a:tc>
                  <a:txBody>
                    <a:bodyPr/>
                    <a:lstStyle/>
                    <a:p>
                      <a:pPr lvl="0">
                        <a:buNone/>
                      </a:pPr>
                      <a:r>
                        <a:rPr lang="sv-SE" sz="1600" kern="1200">
                          <a:solidFill>
                            <a:schemeClr val="dk1"/>
                          </a:solidFill>
                          <a:latin typeface="Figtree"/>
                          <a:ea typeface="+mn-ea"/>
                          <a:cs typeface="+mn-cs"/>
                        </a:rPr>
                        <a:t>Samma byggdelar som för gränsvärde.</a:t>
                      </a:r>
                      <a:endParaRPr lang="en-US" sz="1600"/>
                    </a:p>
                    <a:p>
                      <a:pPr lvl="0">
                        <a:buNone/>
                      </a:pPr>
                      <a:endParaRPr lang="sv-SE" sz="1600" kern="1200">
                        <a:solidFill>
                          <a:schemeClr val="dk1"/>
                        </a:solidFill>
                        <a:latin typeface="Figtree"/>
                        <a:ea typeface="+mn-ea"/>
                        <a:cs typeface="+mn-cs"/>
                      </a:endParaRPr>
                    </a:p>
                    <a:p>
                      <a:pPr lvl="0">
                        <a:buNone/>
                      </a:pPr>
                      <a:r>
                        <a:rPr lang="sv-SE" sz="1600" kern="1200">
                          <a:solidFill>
                            <a:schemeClr val="dk1"/>
                          </a:solidFill>
                          <a:latin typeface="Figtree"/>
                          <a:ea typeface="+mn-ea"/>
                          <a:cs typeface="+mn-cs"/>
                        </a:rPr>
                        <a:t>Separat deklaration av markarbeten och markförstärkning samt solceller.</a:t>
                      </a:r>
                      <a:endParaRPr lang="sv-SE" sz="1600"/>
                    </a:p>
                  </a:txBody>
                  <a:tcPr/>
                </a:tc>
                <a:tc>
                  <a:txBody>
                    <a:bodyPr/>
                    <a:lstStyle/>
                    <a:p>
                      <a:pPr lvl="0" algn="l">
                        <a:lnSpc>
                          <a:spcPct val="100000"/>
                        </a:lnSpc>
                        <a:spcBef>
                          <a:spcPts val="0"/>
                        </a:spcBef>
                        <a:spcAft>
                          <a:spcPts val="0"/>
                        </a:spcAft>
                        <a:buNone/>
                      </a:pPr>
                      <a:r>
                        <a:rPr lang="sv-SE" sz="1600" b="0" i="0" u="none" strike="noStrike" noProof="0">
                          <a:solidFill>
                            <a:schemeClr val="dk1"/>
                          </a:solidFill>
                          <a:effectLst/>
                          <a:latin typeface="Figtree"/>
                        </a:rPr>
                        <a:t>Enligt Boverket 2023:20 om det bedöms följa kommande delegerad akt. Se tidigare bilder.</a:t>
                      </a:r>
                      <a:endParaRPr lang="en-US"/>
                    </a:p>
                  </a:txBody>
                  <a:tcPr/>
                </a:tc>
                <a:extLst>
                  <a:ext uri="{0D108BD9-81ED-4DB2-BD59-A6C34878D82A}">
                    <a16:rowId xmlns:a16="http://schemas.microsoft.com/office/drawing/2014/main" val="1799403805"/>
                  </a:ext>
                </a:extLst>
              </a:tr>
              <a:tr h="370838">
                <a:tc>
                  <a:txBody>
                    <a:bodyPr/>
                    <a:lstStyle/>
                    <a:p>
                      <a:pPr lvl="0">
                        <a:buNone/>
                      </a:pPr>
                      <a:r>
                        <a:rPr lang="sv-SE" sz="1600">
                          <a:effectLst/>
                          <a:latin typeface="Figtree"/>
                          <a:ea typeface="Georgia" panose="02040502050405020303" pitchFamily="18" charset="0"/>
                          <a:cs typeface="Times New Roman"/>
                        </a:rPr>
                        <a:t>Referensstudietid</a:t>
                      </a:r>
                    </a:p>
                  </a:txBody>
                  <a:tcPr/>
                </a:tc>
                <a:tc>
                  <a:txBody>
                    <a:bodyPr/>
                    <a:lstStyle/>
                    <a:p>
                      <a:pPr lvl="0">
                        <a:buNone/>
                      </a:pPr>
                      <a:r>
                        <a:rPr lang="sv-SE" sz="1600" kern="1200">
                          <a:solidFill>
                            <a:schemeClr val="dk1"/>
                          </a:solidFill>
                          <a:latin typeface="Figtree"/>
                          <a:ea typeface="+mn-ea"/>
                          <a:cs typeface="+mn-cs"/>
                        </a:rPr>
                        <a:t>50</a:t>
                      </a:r>
                      <a:r>
                        <a:rPr lang="sv-SE" sz="1600" kern="1200" baseline="0">
                          <a:solidFill>
                            <a:schemeClr val="dk1"/>
                          </a:solidFill>
                          <a:latin typeface="Figtree"/>
                          <a:ea typeface="+mn-ea"/>
                          <a:cs typeface="+mn-cs"/>
                        </a:rPr>
                        <a:t> år</a:t>
                      </a:r>
                      <a:endParaRPr lang="sv-SE" sz="1600" kern="1200">
                        <a:solidFill>
                          <a:schemeClr val="dk1"/>
                        </a:solidFill>
                        <a:latin typeface="Figtree"/>
                        <a:ea typeface="+mn-ea"/>
                        <a:cs typeface="+mn-cs"/>
                      </a:endParaRPr>
                    </a:p>
                  </a:txBody>
                  <a:tcPr/>
                </a:tc>
                <a:tc>
                  <a:txBody>
                    <a:bodyPr/>
                    <a:lstStyle/>
                    <a:p>
                      <a:pPr lvl="0">
                        <a:buNone/>
                      </a:pPr>
                      <a:r>
                        <a:rPr lang="sv-SE" sz="1600">
                          <a:effectLst/>
                          <a:latin typeface="Figtree"/>
                          <a:cs typeface="Times New Roman"/>
                        </a:rPr>
                        <a:t>50 år</a:t>
                      </a:r>
                      <a:endParaRPr lang="en-US" sz="1600"/>
                    </a:p>
                  </a:txBody>
                  <a:tcPr/>
                </a:tc>
                <a:extLst>
                  <a:ext uri="{0D108BD9-81ED-4DB2-BD59-A6C34878D82A}">
                    <a16:rowId xmlns:a16="http://schemas.microsoft.com/office/drawing/2014/main" val="3261759626"/>
                  </a:ext>
                </a:extLst>
              </a:tr>
              <a:tr h="370838">
                <a:tc>
                  <a:txBody>
                    <a:bodyPr/>
                    <a:lstStyle/>
                    <a:p>
                      <a:pPr lvl="0">
                        <a:buNone/>
                      </a:pPr>
                      <a:r>
                        <a:rPr lang="sv-SE" sz="1600">
                          <a:effectLst/>
                          <a:latin typeface="Figtree"/>
                          <a:ea typeface="Georgia" panose="02040502050405020303" pitchFamily="18" charset="0"/>
                          <a:cs typeface="Times New Roman"/>
                        </a:rPr>
                        <a:t>GWP-indikator</a:t>
                      </a:r>
                    </a:p>
                  </a:txBody>
                  <a:tcPr/>
                </a:tc>
                <a:tc>
                  <a:txBody>
                    <a:bodyPr/>
                    <a:lstStyle/>
                    <a:p>
                      <a:pPr lvl="0">
                        <a:buNone/>
                      </a:pPr>
                      <a:r>
                        <a:rPr lang="sv-SE" sz="1600" kern="1200">
                          <a:solidFill>
                            <a:schemeClr val="dk1"/>
                          </a:solidFill>
                          <a:latin typeface="Figtree"/>
                          <a:ea typeface="+mn-ea"/>
                          <a:cs typeface="+mn-cs"/>
                        </a:rPr>
                        <a:t>GWP-GHG</a:t>
                      </a:r>
                    </a:p>
                  </a:txBody>
                  <a:tcPr/>
                </a:tc>
                <a:tc>
                  <a:txBody>
                    <a:bodyPr/>
                    <a:lstStyle/>
                    <a:p>
                      <a:pPr lvl="0">
                        <a:buNone/>
                      </a:pPr>
                      <a:r>
                        <a:rPr lang="en-US" sz="1600"/>
                        <a:t>GWP-total </a:t>
                      </a:r>
                      <a:r>
                        <a:rPr lang="en-US" sz="1600" err="1"/>
                        <a:t>och</a:t>
                      </a:r>
                      <a:r>
                        <a:rPr lang="en-US" sz="1600">
                          <a:solidFill>
                            <a:srgbClr val="FF0000"/>
                          </a:solidFill>
                        </a:rPr>
                        <a:t> </a:t>
                      </a:r>
                      <a:r>
                        <a:rPr lang="en-US" sz="1600"/>
                        <a:t>GWP-GHG</a:t>
                      </a:r>
                      <a:endParaRPr lang="en-US"/>
                    </a:p>
                  </a:txBody>
                  <a:tcPr/>
                </a:tc>
                <a:extLst>
                  <a:ext uri="{0D108BD9-81ED-4DB2-BD59-A6C34878D82A}">
                    <a16:rowId xmlns:a16="http://schemas.microsoft.com/office/drawing/2014/main" val="1921875286"/>
                  </a:ext>
                </a:extLst>
              </a:tr>
              <a:tr h="370838">
                <a:tc>
                  <a:txBody>
                    <a:bodyPr/>
                    <a:lstStyle/>
                    <a:p>
                      <a:pPr lvl="0">
                        <a:buNone/>
                      </a:pPr>
                      <a:r>
                        <a:rPr lang="sv-SE" sz="1600">
                          <a:effectLst/>
                          <a:latin typeface="Figtree"/>
                          <a:ea typeface="Georgia" panose="02040502050405020303" pitchFamily="18" charset="0"/>
                          <a:cs typeface="Times New Roman"/>
                        </a:rPr>
                        <a:t>Redovisning av värden</a:t>
                      </a:r>
                    </a:p>
                  </a:txBody>
                  <a:tcPr/>
                </a:tc>
                <a:tc>
                  <a:txBody>
                    <a:bodyPr/>
                    <a:lstStyle/>
                    <a:p>
                      <a:pPr lvl="0">
                        <a:buNone/>
                      </a:pPr>
                      <a:r>
                        <a:rPr lang="sv-SE" sz="1600" kern="1200">
                          <a:solidFill>
                            <a:schemeClr val="dk1"/>
                          </a:solidFill>
                          <a:latin typeface="Figtree"/>
                          <a:ea typeface="+mn-ea"/>
                          <a:cs typeface="+mn-cs"/>
                        </a:rPr>
                        <a:t>-</a:t>
                      </a:r>
                    </a:p>
                  </a:txBody>
                  <a:tcPr/>
                </a:tc>
                <a:tc>
                  <a:txBody>
                    <a:bodyPr/>
                    <a:lstStyle/>
                    <a:p>
                      <a:pPr lvl="0">
                        <a:buNone/>
                      </a:pPr>
                      <a:r>
                        <a:rPr lang="en-US" sz="1600" err="1"/>
                        <a:t>Enligt</a:t>
                      </a:r>
                      <a:r>
                        <a:rPr lang="en-US" sz="1600"/>
                        <a:t> </a:t>
                      </a:r>
                      <a:r>
                        <a:rPr lang="en-US" sz="1600" err="1"/>
                        <a:t>minimikrav</a:t>
                      </a:r>
                      <a:r>
                        <a:rPr lang="en-US" sz="1600"/>
                        <a:t> </a:t>
                      </a:r>
                      <a:r>
                        <a:rPr lang="en-US" sz="1600" err="1"/>
                        <a:t>i</a:t>
                      </a:r>
                      <a:r>
                        <a:rPr lang="en-US" sz="1600"/>
                        <a:t> </a:t>
                      </a:r>
                      <a:r>
                        <a:rPr lang="en-US" sz="1600" err="1"/>
                        <a:t>kommande</a:t>
                      </a:r>
                      <a:r>
                        <a:rPr lang="en-US" sz="1600"/>
                        <a:t> </a:t>
                      </a:r>
                      <a:r>
                        <a:rPr lang="en-US" sz="1600" err="1"/>
                        <a:t>delegerad</a:t>
                      </a:r>
                      <a:r>
                        <a:rPr lang="en-US" sz="1600"/>
                        <a:t> </a:t>
                      </a:r>
                      <a:r>
                        <a:rPr lang="en-US" sz="1600" err="1"/>
                        <a:t>akt</a:t>
                      </a:r>
                      <a:r>
                        <a:rPr lang="en-US" sz="1600"/>
                        <a:t>: </a:t>
                      </a:r>
                      <a:r>
                        <a:rPr lang="en-US" sz="1600" err="1"/>
                        <a:t>preliminärt</a:t>
                      </a:r>
                      <a:r>
                        <a:rPr lang="en-US" sz="1600"/>
                        <a:t> A1-A3; A4-A5; B1+B2+B4; B6; C1-C4; D1-D2</a:t>
                      </a:r>
                      <a:endParaRPr lang="en-US" sz="1600" err="1"/>
                    </a:p>
                  </a:txBody>
                  <a:tcPr/>
                </a:tc>
                <a:extLst>
                  <a:ext uri="{0D108BD9-81ED-4DB2-BD59-A6C34878D82A}">
                    <a16:rowId xmlns:a16="http://schemas.microsoft.com/office/drawing/2014/main" val="3400693659"/>
                  </a:ext>
                </a:extLst>
              </a:tr>
            </a:tbl>
          </a:graphicData>
        </a:graphic>
      </p:graphicFrame>
      <p:sp>
        <p:nvSpPr>
          <p:cNvPr id="3" name="textruta 2">
            <a:extLst>
              <a:ext uri="{FF2B5EF4-FFF2-40B4-BE49-F238E27FC236}">
                <a16:creationId xmlns:a16="http://schemas.microsoft.com/office/drawing/2014/main" id="{7C0F1473-FDCA-E560-8B3A-BC491818273F}"/>
              </a:ext>
              <a:ext uri="{C183D7F6-B498-43B3-948B-1728B52AA6E4}">
                <adec:decorative xmlns:adec="http://schemas.microsoft.com/office/drawing/2017/decorative" val="1"/>
              </a:ext>
            </a:extLst>
          </p:cNvPr>
          <p:cNvSpPr txBox="1"/>
          <p:nvPr/>
        </p:nvSpPr>
        <p:spPr>
          <a:xfrm>
            <a:off x="11363217" y="172655"/>
            <a:ext cx="662361" cy="276999"/>
          </a:xfrm>
          <a:prstGeom prst="rect">
            <a:avLst/>
          </a:prstGeom>
          <a:noFill/>
        </p:spPr>
        <p:txBody>
          <a:bodyPr wrap="none" rtlCol="0">
            <a:spAutoFit/>
          </a:bodyPr>
          <a:lstStyle/>
          <a:p>
            <a:r>
              <a:rPr lang="sv-SE" sz="1200"/>
              <a:t>Bild 3:1</a:t>
            </a:r>
          </a:p>
        </p:txBody>
      </p:sp>
    </p:spTree>
    <p:extLst>
      <p:ext uri="{BB962C8B-B14F-4D97-AF65-F5344CB8AC3E}">
        <p14:creationId xmlns:p14="http://schemas.microsoft.com/office/powerpoint/2010/main" val="1943490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Underlag för beräkningsmetodik</a:t>
            </a:r>
          </a:p>
        </p:txBody>
      </p:sp>
      <p:pic>
        <p:nvPicPr>
          <p:cNvPr id="5" name="Picture 4" descr="Framsida av Boverkets Rapport Utveckling av regler om klimatdeklaration av byggnader."/>
          <p:cNvPicPr>
            <a:picLocks noChangeAspect="1"/>
          </p:cNvPicPr>
          <p:nvPr/>
        </p:nvPicPr>
        <p:blipFill rotWithShape="1">
          <a:blip r:embed="rId3"/>
          <a:srcRect l="1" r="1637"/>
          <a:stretch/>
        </p:blipFill>
        <p:spPr>
          <a:xfrm>
            <a:off x="406974" y="2310022"/>
            <a:ext cx="2037175" cy="3024155"/>
          </a:xfrm>
          <a:prstGeom prst="rect">
            <a:avLst/>
          </a:prstGeom>
          <a:ln w="6350">
            <a:solidFill>
              <a:schemeClr val="tx1"/>
            </a:solidFill>
          </a:ln>
        </p:spPr>
      </p:pic>
      <p:sp>
        <p:nvSpPr>
          <p:cNvPr id="9" name="Rectangle 8"/>
          <p:cNvSpPr/>
          <p:nvPr/>
        </p:nvSpPr>
        <p:spPr>
          <a:xfrm>
            <a:off x="296726" y="5394867"/>
            <a:ext cx="2113079" cy="369332"/>
          </a:xfrm>
          <a:prstGeom prst="rect">
            <a:avLst/>
          </a:prstGeom>
        </p:spPr>
        <p:txBody>
          <a:bodyPr wrap="none">
            <a:spAutoFit/>
          </a:bodyPr>
          <a:lstStyle/>
          <a:p>
            <a:r>
              <a:rPr lang="sv-SE">
                <a:ea typeface="Calibri"/>
                <a:cs typeface="Calibri"/>
              </a:rPr>
              <a:t> </a:t>
            </a:r>
            <a:r>
              <a:rPr lang="sv-SE" u="sng">
                <a:ea typeface="Calibri"/>
                <a:cs typeface="Calibri"/>
                <a:hlinkClick r:id="rId4"/>
              </a:rPr>
              <a:t>Boverket 2020:13</a:t>
            </a:r>
            <a:r>
              <a:rPr lang="sv-SE" u="sng">
                <a:ea typeface="Calibri"/>
                <a:cs typeface="Calibri"/>
              </a:rPr>
              <a:t> </a:t>
            </a:r>
            <a:endParaRPr lang="sv-SE"/>
          </a:p>
        </p:txBody>
      </p:sp>
      <p:sp>
        <p:nvSpPr>
          <p:cNvPr id="6" name="Rectangle 5" descr="Framsida av Boverkets Rapport Gränsvärde för byggnaders klimatpåverkan."/>
          <p:cNvSpPr/>
          <p:nvPr/>
        </p:nvSpPr>
        <p:spPr>
          <a:xfrm>
            <a:off x="3307890" y="2313836"/>
            <a:ext cx="2037175" cy="30241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err="1">
              <a:solidFill>
                <a:schemeClr val="tx1"/>
              </a:solidFill>
            </a:endParaRPr>
          </a:p>
        </p:txBody>
      </p:sp>
      <p:sp>
        <p:nvSpPr>
          <p:cNvPr id="11" name="Rectangle 10"/>
          <p:cNvSpPr/>
          <p:nvPr/>
        </p:nvSpPr>
        <p:spPr>
          <a:xfrm>
            <a:off x="3371638" y="5394867"/>
            <a:ext cx="2089033" cy="369332"/>
          </a:xfrm>
          <a:prstGeom prst="rect">
            <a:avLst/>
          </a:prstGeom>
        </p:spPr>
        <p:txBody>
          <a:bodyPr wrap="none">
            <a:spAutoFit/>
          </a:bodyPr>
          <a:lstStyle/>
          <a:p>
            <a:r>
              <a:rPr lang="sv-SE" u="sng">
                <a:ea typeface="Calibri"/>
                <a:cs typeface="Calibri"/>
                <a:hlinkClick r:id="rId5"/>
              </a:rPr>
              <a:t>Boverket 2023:20</a:t>
            </a:r>
            <a:r>
              <a:rPr lang="sv-SE">
                <a:ea typeface="Calibri"/>
                <a:cs typeface="Calibri"/>
              </a:rPr>
              <a:t> </a:t>
            </a:r>
          </a:p>
        </p:txBody>
      </p:sp>
      <p:pic>
        <p:nvPicPr>
          <p:cNvPr id="7" name="Picture 6" descr="Framsida av IVL:s Rapport Klimatpåverkan från en byggnads hela livstid."/>
          <p:cNvPicPr>
            <a:picLocks noChangeAspect="1"/>
          </p:cNvPicPr>
          <p:nvPr/>
        </p:nvPicPr>
        <p:blipFill>
          <a:blip r:embed="rId6"/>
          <a:stretch>
            <a:fillRect/>
          </a:stretch>
        </p:blipFill>
        <p:spPr>
          <a:xfrm>
            <a:off x="6190025" y="2318117"/>
            <a:ext cx="2131458" cy="3016060"/>
          </a:xfrm>
          <a:prstGeom prst="rect">
            <a:avLst/>
          </a:prstGeom>
        </p:spPr>
      </p:pic>
      <p:sp>
        <p:nvSpPr>
          <p:cNvPr id="12" name="Rectangle 11"/>
          <p:cNvSpPr/>
          <p:nvPr/>
        </p:nvSpPr>
        <p:spPr>
          <a:xfrm>
            <a:off x="6095206" y="5394867"/>
            <a:ext cx="1132041" cy="369332"/>
          </a:xfrm>
          <a:prstGeom prst="rect">
            <a:avLst/>
          </a:prstGeom>
        </p:spPr>
        <p:txBody>
          <a:bodyPr wrap="none">
            <a:spAutoFit/>
          </a:bodyPr>
          <a:lstStyle/>
          <a:p>
            <a:r>
              <a:rPr lang="sv-SE">
                <a:hlinkClick r:id="rId7"/>
              </a:rPr>
              <a:t>IVL 2024</a:t>
            </a:r>
            <a:endParaRPr lang="sv-SE"/>
          </a:p>
        </p:txBody>
      </p:sp>
      <p:pic>
        <p:nvPicPr>
          <p:cNvPr id="8" name="Picture 7" descr="Framsida av Nordic Innovations Rapport Nordic view on data needs and scenario settings for full life cycle building environmental assessment."/>
          <p:cNvPicPr>
            <a:picLocks noChangeAspect="1"/>
          </p:cNvPicPr>
          <p:nvPr/>
        </p:nvPicPr>
        <p:blipFill>
          <a:blip r:embed="rId8"/>
          <a:stretch>
            <a:fillRect/>
          </a:stretch>
        </p:blipFill>
        <p:spPr>
          <a:xfrm>
            <a:off x="9130370" y="2318117"/>
            <a:ext cx="2079497" cy="3016060"/>
          </a:xfrm>
          <a:prstGeom prst="rect">
            <a:avLst/>
          </a:prstGeom>
        </p:spPr>
      </p:pic>
      <p:sp>
        <p:nvSpPr>
          <p:cNvPr id="14" name="Rectangle 13"/>
          <p:cNvSpPr/>
          <p:nvPr/>
        </p:nvSpPr>
        <p:spPr>
          <a:xfrm>
            <a:off x="9059334" y="5394867"/>
            <a:ext cx="6096000" cy="369332"/>
          </a:xfrm>
          <a:prstGeom prst="rect">
            <a:avLst/>
          </a:prstGeom>
        </p:spPr>
        <p:txBody>
          <a:bodyPr>
            <a:spAutoFit/>
          </a:bodyPr>
          <a:lstStyle/>
          <a:p>
            <a:r>
              <a:rPr lang="en-US">
                <a:hlinkClick r:id="rId9"/>
              </a:rPr>
              <a:t>Nordic innovation 2024</a:t>
            </a:r>
            <a:endParaRPr lang="sv-SE"/>
          </a:p>
        </p:txBody>
      </p:sp>
      <p:sp>
        <p:nvSpPr>
          <p:cNvPr id="3" name="textruta 2">
            <a:extLst>
              <a:ext uri="{FF2B5EF4-FFF2-40B4-BE49-F238E27FC236}">
                <a16:creationId xmlns:a16="http://schemas.microsoft.com/office/drawing/2014/main" id="{3B824C0F-AE4D-CDC4-6F9F-67A73654A7EE}"/>
              </a:ext>
              <a:ext uri="{C183D7F6-B498-43B3-948B-1728B52AA6E4}">
                <adec:decorative xmlns:adec="http://schemas.microsoft.com/office/drawing/2017/decorative" val="1"/>
              </a:ext>
            </a:extLst>
          </p:cNvPr>
          <p:cNvSpPr txBox="1"/>
          <p:nvPr/>
        </p:nvSpPr>
        <p:spPr>
          <a:xfrm>
            <a:off x="11363217" y="172655"/>
            <a:ext cx="684803" cy="276999"/>
          </a:xfrm>
          <a:prstGeom prst="rect">
            <a:avLst/>
          </a:prstGeom>
          <a:noFill/>
        </p:spPr>
        <p:txBody>
          <a:bodyPr wrap="none" rtlCol="0">
            <a:spAutoFit/>
          </a:bodyPr>
          <a:lstStyle/>
          <a:p>
            <a:r>
              <a:rPr lang="sv-SE" sz="1200"/>
              <a:t>Bild 3:2</a:t>
            </a:r>
          </a:p>
        </p:txBody>
      </p:sp>
      <p:pic>
        <p:nvPicPr>
          <p:cNvPr id="13" name="Picture 12">
            <a:extLst>
              <a:ext uri="{FF2B5EF4-FFF2-40B4-BE49-F238E27FC236}">
                <a16:creationId xmlns:a16="http://schemas.microsoft.com/office/drawing/2014/main" id="{1CF56DF1-DE93-2113-6E9F-5EF721D14F76}"/>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3371638" y="2345332"/>
            <a:ext cx="1964962" cy="2861845"/>
          </a:xfrm>
          <a:prstGeom prst="rect">
            <a:avLst/>
          </a:prstGeom>
        </p:spPr>
      </p:pic>
    </p:spTree>
    <p:extLst>
      <p:ext uri="{BB962C8B-B14F-4D97-AF65-F5344CB8AC3E}">
        <p14:creationId xmlns:p14="http://schemas.microsoft.com/office/powerpoint/2010/main" val="2363840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3AF9E-971A-38B9-50F2-1D75C268850C}"/>
              </a:ext>
            </a:extLst>
          </p:cNvPr>
          <p:cNvSpPr>
            <a:spLocks noGrp="1"/>
          </p:cNvSpPr>
          <p:nvPr>
            <p:ph type="title"/>
          </p:nvPr>
        </p:nvSpPr>
        <p:spPr/>
        <p:txBody>
          <a:bodyPr/>
          <a:lstStyle/>
          <a:p>
            <a:r>
              <a:rPr lang="en-US" err="1"/>
              <a:t>Förslag</a:t>
            </a:r>
            <a:r>
              <a:rPr lang="en-US"/>
              <a:t> </a:t>
            </a:r>
            <a:r>
              <a:rPr lang="en-US" err="1"/>
              <a:t>på</a:t>
            </a:r>
            <a:r>
              <a:rPr lang="en-US"/>
              <a:t> </a:t>
            </a:r>
            <a:r>
              <a:rPr lang="en-US" err="1"/>
              <a:t>metodförtydliganden</a:t>
            </a:r>
          </a:p>
        </p:txBody>
      </p:sp>
      <p:sp>
        <p:nvSpPr>
          <p:cNvPr id="3" name="Content Placeholder 2">
            <a:extLst>
              <a:ext uri="{FF2B5EF4-FFF2-40B4-BE49-F238E27FC236}">
                <a16:creationId xmlns:a16="http://schemas.microsoft.com/office/drawing/2014/main" id="{AD2CF389-E416-7118-3DEA-C01665A54DEB}"/>
              </a:ext>
            </a:extLst>
          </p:cNvPr>
          <p:cNvSpPr>
            <a:spLocks noGrp="1"/>
          </p:cNvSpPr>
          <p:nvPr>
            <p:ph idx="1"/>
          </p:nvPr>
        </p:nvSpPr>
        <p:spPr/>
        <p:txBody>
          <a:bodyPr vert="horz" lIns="91440" tIns="45720" rIns="91440" bIns="45720" rtlCol="0" anchor="t">
            <a:noAutofit/>
          </a:bodyPr>
          <a:lstStyle/>
          <a:p>
            <a:r>
              <a:rPr lang="en-US" b="1"/>
              <a:t>Modul B2 </a:t>
            </a:r>
            <a:r>
              <a:rPr lang="en-US" b="1" err="1"/>
              <a:t>och</a:t>
            </a:r>
            <a:r>
              <a:rPr lang="en-US" b="1"/>
              <a:t> B4</a:t>
            </a:r>
            <a:r>
              <a:rPr lang="en-US"/>
              <a:t> ska </a:t>
            </a:r>
            <a:r>
              <a:rPr lang="en-US" err="1"/>
              <a:t>beräknas</a:t>
            </a:r>
            <a:r>
              <a:rPr lang="en-US"/>
              <a:t> med </a:t>
            </a:r>
            <a:r>
              <a:rPr lang="en-US" b="1" i="1" err="1"/>
              <a:t>decimalmetoden</a:t>
            </a:r>
            <a:r>
              <a:rPr lang="en-US"/>
              <a:t>, om </a:t>
            </a:r>
            <a:r>
              <a:rPr lang="en-US" err="1"/>
              <a:t>inte</a:t>
            </a:r>
            <a:r>
              <a:rPr lang="en-US"/>
              <a:t> </a:t>
            </a:r>
            <a:r>
              <a:rPr lang="en-US" err="1"/>
              <a:t>detta</a:t>
            </a:r>
            <a:r>
              <a:rPr lang="en-US"/>
              <a:t> </a:t>
            </a:r>
            <a:r>
              <a:rPr lang="en-US" err="1"/>
              <a:t>framgår</a:t>
            </a:r>
            <a:r>
              <a:rPr lang="en-US"/>
              <a:t> av </a:t>
            </a:r>
            <a:r>
              <a:rPr lang="en-US" err="1"/>
              <a:t>kommande</a:t>
            </a:r>
            <a:r>
              <a:rPr lang="en-US"/>
              <a:t> </a:t>
            </a:r>
            <a:r>
              <a:rPr lang="en-US" err="1"/>
              <a:t>delegerad</a:t>
            </a:r>
            <a:r>
              <a:rPr lang="en-US"/>
              <a:t> </a:t>
            </a:r>
            <a:r>
              <a:rPr lang="en-US" err="1"/>
              <a:t>akt</a:t>
            </a:r>
            <a:r>
              <a:rPr lang="en-US"/>
              <a:t>.</a:t>
            </a:r>
          </a:p>
          <a:p>
            <a:r>
              <a:rPr lang="en-US" b="1" err="1"/>
              <a:t>Klimatförbättringsscenarier</a:t>
            </a:r>
            <a:r>
              <a:rPr lang="en-US"/>
              <a:t> </a:t>
            </a:r>
            <a:r>
              <a:rPr lang="en-US" err="1"/>
              <a:t>ansätts</a:t>
            </a:r>
            <a:r>
              <a:rPr lang="en-US"/>
              <a:t> för </a:t>
            </a:r>
            <a:r>
              <a:rPr lang="en-US" err="1"/>
              <a:t>beräkningar</a:t>
            </a:r>
            <a:r>
              <a:rPr lang="en-US"/>
              <a:t> av </a:t>
            </a:r>
            <a:r>
              <a:rPr lang="en-US" b="1" i="1" err="1"/>
              <a:t>modul</a:t>
            </a:r>
            <a:r>
              <a:rPr lang="en-US" b="1" i="1"/>
              <a:t> B2, B4, B6 </a:t>
            </a:r>
            <a:r>
              <a:rPr lang="en-US" b="1" i="1" err="1"/>
              <a:t>samt</a:t>
            </a:r>
            <a:r>
              <a:rPr lang="en-US" b="1" i="1"/>
              <a:t> C1-C4</a:t>
            </a:r>
            <a:r>
              <a:rPr lang="en-US"/>
              <a:t>. Tills </a:t>
            </a:r>
            <a:r>
              <a:rPr lang="en-US" err="1"/>
              <a:t>vidare</a:t>
            </a:r>
            <a:r>
              <a:rPr lang="en-US"/>
              <a:t> </a:t>
            </a:r>
            <a:r>
              <a:rPr lang="en-US" err="1"/>
              <a:t>enligt</a:t>
            </a:r>
            <a:r>
              <a:rPr lang="en-US"/>
              <a:t> IVL:s SBUF-rapport </a:t>
            </a:r>
            <a:r>
              <a:rPr lang="en-US" err="1"/>
              <a:t>från</a:t>
            </a:r>
            <a:r>
              <a:rPr lang="en-US"/>
              <a:t> 2024.</a:t>
            </a:r>
          </a:p>
          <a:p>
            <a:endParaRPr lang="en-US"/>
          </a:p>
          <a:p>
            <a:pPr marL="0" indent="0">
              <a:buNone/>
            </a:pPr>
            <a:r>
              <a:rPr lang="en-US"/>
              <a:t>I </a:t>
            </a:r>
            <a:r>
              <a:rPr lang="en-US" b="1" err="1"/>
              <a:t>modul</a:t>
            </a:r>
            <a:r>
              <a:rPr lang="en-US" b="1"/>
              <a:t> B1 </a:t>
            </a:r>
            <a:r>
              <a:rPr lang="en-US" err="1"/>
              <a:t>föreslår</a:t>
            </a:r>
            <a:r>
              <a:rPr lang="en-US"/>
              <a:t> </a:t>
            </a:r>
            <a:r>
              <a:rPr lang="en-US" err="1"/>
              <a:t>nuvarande</a:t>
            </a:r>
            <a:r>
              <a:rPr lang="en-US"/>
              <a:t> </a:t>
            </a:r>
            <a:r>
              <a:rPr lang="en-US" err="1"/>
              <a:t>utkast</a:t>
            </a:r>
            <a:r>
              <a:rPr lang="en-US"/>
              <a:t> </a:t>
            </a:r>
            <a:r>
              <a:rPr lang="en-US" err="1"/>
              <a:t>på</a:t>
            </a:r>
            <a:r>
              <a:rPr lang="en-US"/>
              <a:t> </a:t>
            </a:r>
            <a:r>
              <a:rPr lang="en-US" err="1"/>
              <a:t>delegerad</a:t>
            </a:r>
            <a:r>
              <a:rPr lang="en-US"/>
              <a:t> </a:t>
            </a:r>
            <a:r>
              <a:rPr lang="en-US" err="1"/>
              <a:t>akt</a:t>
            </a:r>
            <a:r>
              <a:rPr lang="en-US"/>
              <a:t> </a:t>
            </a:r>
            <a:r>
              <a:rPr lang="en-US" err="1"/>
              <a:t>att</a:t>
            </a:r>
            <a:r>
              <a:rPr lang="en-US"/>
              <a:t> </a:t>
            </a:r>
            <a:r>
              <a:rPr lang="en-US" err="1"/>
              <a:t>beräkning</a:t>
            </a:r>
            <a:r>
              <a:rPr lang="en-US"/>
              <a:t> av </a:t>
            </a:r>
            <a:r>
              <a:rPr lang="en-US" b="1" i="1" err="1"/>
              <a:t>karbonatisering</a:t>
            </a:r>
            <a:r>
              <a:rPr lang="en-US" b="1" i="1"/>
              <a:t> av </a:t>
            </a:r>
            <a:r>
              <a:rPr lang="en-US" b="1" i="1" err="1"/>
              <a:t>betong</a:t>
            </a:r>
            <a:r>
              <a:rPr lang="en-US"/>
              <a:t>, </a:t>
            </a:r>
            <a:r>
              <a:rPr lang="en-US" err="1"/>
              <a:t>enbart</a:t>
            </a:r>
            <a:r>
              <a:rPr lang="en-US"/>
              <a:t> ska </a:t>
            </a:r>
            <a:r>
              <a:rPr lang="en-US" err="1"/>
              <a:t>vara</a:t>
            </a:r>
            <a:r>
              <a:rPr lang="en-US"/>
              <a:t> </a:t>
            </a:r>
            <a:r>
              <a:rPr lang="en-US" err="1"/>
              <a:t>en</a:t>
            </a:r>
            <a:r>
              <a:rPr lang="en-US"/>
              <a:t> </a:t>
            </a:r>
            <a:r>
              <a:rPr lang="en-US" err="1"/>
              <a:t>frivillig</a:t>
            </a:r>
            <a:r>
              <a:rPr lang="en-US"/>
              <a:t> </a:t>
            </a:r>
            <a:r>
              <a:rPr lang="en-US" err="1"/>
              <a:t>uppgift</a:t>
            </a:r>
            <a:r>
              <a:rPr lang="en-US"/>
              <a:t>, </a:t>
            </a:r>
            <a:r>
              <a:rPr lang="en-US" err="1"/>
              <a:t>och</a:t>
            </a:r>
            <a:r>
              <a:rPr lang="en-US"/>
              <a:t> </a:t>
            </a:r>
            <a:r>
              <a:rPr lang="en-US" err="1"/>
              <a:t>inkluderas</a:t>
            </a:r>
            <a:r>
              <a:rPr lang="en-US"/>
              <a:t> </a:t>
            </a:r>
            <a:r>
              <a:rPr lang="en-US" err="1"/>
              <a:t>därmed</a:t>
            </a:r>
            <a:r>
              <a:rPr lang="en-US"/>
              <a:t> </a:t>
            </a:r>
            <a:r>
              <a:rPr lang="en-US" err="1"/>
              <a:t>inte</a:t>
            </a:r>
            <a:r>
              <a:rPr lang="en-US"/>
              <a:t> </a:t>
            </a:r>
            <a:r>
              <a:rPr lang="en-US" err="1"/>
              <a:t>på</a:t>
            </a:r>
            <a:r>
              <a:rPr lang="en-US"/>
              <a:t> </a:t>
            </a:r>
            <a:r>
              <a:rPr lang="en-US" err="1"/>
              <a:t>grund</a:t>
            </a:r>
            <a:r>
              <a:rPr lang="en-US"/>
              <a:t> av </a:t>
            </a:r>
            <a:r>
              <a:rPr lang="en-US" err="1"/>
              <a:t>inriktningen</a:t>
            </a:r>
            <a:r>
              <a:rPr lang="en-US"/>
              <a:t> </a:t>
            </a:r>
            <a:r>
              <a:rPr lang="en-US" err="1"/>
              <a:t>att</a:t>
            </a:r>
            <a:r>
              <a:rPr lang="en-US"/>
              <a:t> </a:t>
            </a:r>
            <a:r>
              <a:rPr lang="en-US" err="1"/>
              <a:t>enbart</a:t>
            </a:r>
            <a:r>
              <a:rPr lang="en-US"/>
              <a:t> EPBD:s </a:t>
            </a:r>
            <a:r>
              <a:rPr lang="en-US" err="1"/>
              <a:t>minimikrav</a:t>
            </a:r>
            <a:r>
              <a:rPr lang="en-US"/>
              <a:t> ska </a:t>
            </a:r>
            <a:r>
              <a:rPr lang="en-US" err="1"/>
              <a:t>implementeras</a:t>
            </a:r>
            <a:r>
              <a:rPr lang="en-US"/>
              <a:t> </a:t>
            </a:r>
            <a:r>
              <a:rPr lang="en-US" err="1"/>
              <a:t>i</a:t>
            </a:r>
            <a:r>
              <a:rPr lang="en-US"/>
              <a:t> det </a:t>
            </a:r>
            <a:r>
              <a:rPr lang="en-US" err="1"/>
              <a:t>svenska</a:t>
            </a:r>
            <a:r>
              <a:rPr lang="en-US"/>
              <a:t> </a:t>
            </a:r>
            <a:r>
              <a:rPr lang="en-US" err="1"/>
              <a:t>regelverket</a:t>
            </a:r>
            <a:r>
              <a:rPr lang="en-US"/>
              <a:t>.</a:t>
            </a:r>
          </a:p>
        </p:txBody>
      </p:sp>
      <p:sp>
        <p:nvSpPr>
          <p:cNvPr id="4" name="textruta 3">
            <a:extLst>
              <a:ext uri="{FF2B5EF4-FFF2-40B4-BE49-F238E27FC236}">
                <a16:creationId xmlns:a16="http://schemas.microsoft.com/office/drawing/2014/main" id="{50002466-E876-DED3-4039-CFE2A90EE80F}"/>
              </a:ext>
              <a:ext uri="{C183D7F6-B498-43B3-948B-1728B52AA6E4}">
                <adec:decorative xmlns:adec="http://schemas.microsoft.com/office/drawing/2017/decorative" val="1"/>
              </a:ext>
            </a:extLst>
          </p:cNvPr>
          <p:cNvSpPr txBox="1"/>
          <p:nvPr/>
        </p:nvSpPr>
        <p:spPr>
          <a:xfrm>
            <a:off x="11363217" y="172655"/>
            <a:ext cx="681597" cy="276999"/>
          </a:xfrm>
          <a:prstGeom prst="rect">
            <a:avLst/>
          </a:prstGeom>
          <a:noFill/>
        </p:spPr>
        <p:txBody>
          <a:bodyPr wrap="none" rtlCol="0">
            <a:spAutoFit/>
          </a:bodyPr>
          <a:lstStyle/>
          <a:p>
            <a:r>
              <a:rPr lang="sv-SE" sz="1200"/>
              <a:t>Bild 3:3</a:t>
            </a:r>
          </a:p>
        </p:txBody>
      </p:sp>
    </p:spTree>
    <p:extLst>
      <p:ext uri="{BB962C8B-B14F-4D97-AF65-F5344CB8AC3E}">
        <p14:creationId xmlns:p14="http://schemas.microsoft.com/office/powerpoint/2010/main" val="1093775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60087-0B78-F19C-4D3D-310C7F07EB2F}"/>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F8700457-F488-17E3-2313-7556C5E0C790}"/>
              </a:ext>
            </a:extLst>
          </p:cNvPr>
          <p:cNvSpPr>
            <a:spLocks noGrp="1"/>
          </p:cNvSpPr>
          <p:nvPr>
            <p:ph type="title"/>
          </p:nvPr>
        </p:nvSpPr>
        <p:spPr>
          <a:xfrm>
            <a:off x="600074" y="2218797"/>
            <a:ext cx="8177431" cy="2852737"/>
          </a:xfrm>
        </p:spPr>
        <p:txBody>
          <a:bodyPr anchor="b">
            <a:normAutofit/>
          </a:bodyPr>
          <a:lstStyle/>
          <a:p>
            <a:r>
              <a:rPr lang="sv-SE"/>
              <a:t>4. Gränsvärden för byggnadens klimatpåverkan</a:t>
            </a:r>
          </a:p>
        </p:txBody>
      </p:sp>
      <p:sp>
        <p:nvSpPr>
          <p:cNvPr id="15" name="Text Placeholder 2">
            <a:extLst>
              <a:ext uri="{FF2B5EF4-FFF2-40B4-BE49-F238E27FC236}">
                <a16:creationId xmlns:a16="http://schemas.microsoft.com/office/drawing/2014/main" id="{1210E584-E7B0-BB48-4E78-F1307C4BBAD3}"/>
              </a:ext>
            </a:extLst>
          </p:cNvPr>
          <p:cNvSpPr>
            <a:spLocks noGrp="1"/>
          </p:cNvSpPr>
          <p:nvPr>
            <p:ph type="body" idx="1"/>
          </p:nvPr>
        </p:nvSpPr>
        <p:spPr>
          <a:xfrm>
            <a:off x="600074" y="5226050"/>
            <a:ext cx="7218363" cy="863600"/>
          </a:xfrm>
        </p:spPr>
        <p:txBody>
          <a:bodyPr/>
          <a:lstStyle/>
          <a:p>
            <a:endParaRPr lang="en-US"/>
          </a:p>
        </p:txBody>
      </p:sp>
    </p:spTree>
    <p:extLst>
      <p:ext uri="{BB962C8B-B14F-4D97-AF65-F5344CB8AC3E}">
        <p14:creationId xmlns:p14="http://schemas.microsoft.com/office/powerpoint/2010/main" val="1080460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6C253-3DF6-C6BA-43BD-9FF6F334BB5A}"/>
              </a:ext>
            </a:extLst>
          </p:cNvPr>
          <p:cNvSpPr>
            <a:spLocks noGrp="1"/>
          </p:cNvSpPr>
          <p:nvPr>
            <p:ph type="title"/>
          </p:nvPr>
        </p:nvSpPr>
        <p:spPr/>
        <p:txBody>
          <a:bodyPr/>
          <a:lstStyle/>
          <a:p>
            <a:r>
              <a:rPr lang="en-US" err="1"/>
              <a:t>Uppdraget</a:t>
            </a:r>
            <a:r>
              <a:rPr lang="en-US"/>
              <a:t> - </a:t>
            </a:r>
            <a:r>
              <a:rPr lang="en-US" err="1"/>
              <a:t>gränsvärdesnivåer</a:t>
            </a:r>
          </a:p>
        </p:txBody>
      </p:sp>
      <p:sp>
        <p:nvSpPr>
          <p:cNvPr id="3" name="Content Placeholder 2">
            <a:extLst>
              <a:ext uri="{FF2B5EF4-FFF2-40B4-BE49-F238E27FC236}">
                <a16:creationId xmlns:a16="http://schemas.microsoft.com/office/drawing/2014/main" id="{0C825D09-C704-ABC9-F7F4-EC72DEEF477D}"/>
              </a:ext>
            </a:extLst>
          </p:cNvPr>
          <p:cNvSpPr>
            <a:spLocks noGrp="1"/>
          </p:cNvSpPr>
          <p:nvPr>
            <p:ph idx="1"/>
          </p:nvPr>
        </p:nvSpPr>
        <p:spPr/>
        <p:txBody>
          <a:bodyPr vert="horz" lIns="91440" tIns="45720" rIns="91440" bIns="45720" rtlCol="0" anchor="t">
            <a:noAutofit/>
          </a:bodyPr>
          <a:lstStyle/>
          <a:p>
            <a:pPr marL="0" indent="0">
              <a:buNone/>
            </a:pPr>
            <a:r>
              <a:rPr lang="sv-SE"/>
              <a:t>Utredningsfråga: Vilken nivå bör gränsvärden läggas på?</a:t>
            </a:r>
          </a:p>
          <a:p>
            <a:pPr marL="456565" indent="-456565">
              <a:buAutoNum type="arabicPeriod"/>
            </a:pPr>
            <a:endParaRPr lang="sv-SE"/>
          </a:p>
          <a:p>
            <a:pPr marL="0" indent="0">
              <a:buNone/>
            </a:pPr>
            <a:r>
              <a:rPr lang="sv-SE"/>
              <a:t>Följande delpunkter har utretts:</a:t>
            </a:r>
          </a:p>
          <a:p>
            <a:pPr>
              <a:buFontTx/>
              <a:buChar char="-"/>
            </a:pPr>
            <a:r>
              <a:rPr lang="sv-SE"/>
              <a:t>Indelning i byggnadstyper och uppdatering av referensvärden</a:t>
            </a:r>
          </a:p>
          <a:p>
            <a:pPr>
              <a:buFontTx/>
              <a:buChar char="-"/>
            </a:pPr>
            <a:r>
              <a:rPr lang="sv-SE"/>
              <a:t>Utvecklingen fram till 2030</a:t>
            </a:r>
          </a:p>
          <a:p>
            <a:pPr>
              <a:buFontTx/>
              <a:buChar char="-"/>
            </a:pPr>
            <a:r>
              <a:rPr lang="sv-SE"/>
              <a:t>Gränsvärden för 2030</a:t>
            </a:r>
          </a:p>
          <a:p>
            <a:pPr>
              <a:buFontTx/>
              <a:buChar char="-"/>
            </a:pPr>
            <a:r>
              <a:rPr lang="sv-SE"/>
              <a:t>Gränsvärden efter 2030</a:t>
            </a:r>
          </a:p>
        </p:txBody>
      </p:sp>
      <p:sp>
        <p:nvSpPr>
          <p:cNvPr id="4" name="textruta 3">
            <a:extLst>
              <a:ext uri="{FF2B5EF4-FFF2-40B4-BE49-F238E27FC236}">
                <a16:creationId xmlns:a16="http://schemas.microsoft.com/office/drawing/2014/main" id="{59D4234F-BFB4-F3C1-E8D6-D0D0051ADD3A}"/>
              </a:ext>
              <a:ext uri="{C183D7F6-B498-43B3-948B-1728B52AA6E4}">
                <adec:decorative xmlns:adec="http://schemas.microsoft.com/office/drawing/2017/decorative" val="1"/>
              </a:ext>
            </a:extLst>
          </p:cNvPr>
          <p:cNvSpPr txBox="1"/>
          <p:nvPr/>
        </p:nvSpPr>
        <p:spPr>
          <a:xfrm>
            <a:off x="11363217" y="172655"/>
            <a:ext cx="675185" cy="276999"/>
          </a:xfrm>
          <a:prstGeom prst="rect">
            <a:avLst/>
          </a:prstGeom>
          <a:noFill/>
        </p:spPr>
        <p:txBody>
          <a:bodyPr wrap="none" rtlCol="0">
            <a:spAutoFit/>
          </a:bodyPr>
          <a:lstStyle/>
          <a:p>
            <a:r>
              <a:rPr lang="sv-SE" sz="1200"/>
              <a:t>Bild 4:1</a:t>
            </a:r>
          </a:p>
        </p:txBody>
      </p:sp>
    </p:spTree>
    <p:extLst>
      <p:ext uri="{BB962C8B-B14F-4D97-AF65-F5344CB8AC3E}">
        <p14:creationId xmlns:p14="http://schemas.microsoft.com/office/powerpoint/2010/main" val="1069126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Utredningsförutsättningar från Boverket  </a:t>
            </a:r>
          </a:p>
        </p:txBody>
      </p:sp>
      <p:sp>
        <p:nvSpPr>
          <p:cNvPr id="3" name="Content Placeholder 2"/>
          <p:cNvSpPr>
            <a:spLocks noGrp="1"/>
          </p:cNvSpPr>
          <p:nvPr>
            <p:ph idx="1"/>
          </p:nvPr>
        </p:nvSpPr>
        <p:spPr/>
        <p:txBody>
          <a:bodyPr vert="horz" lIns="91440" tIns="45720" rIns="91440" bIns="45720" rtlCol="0" anchor="t">
            <a:noAutofit/>
          </a:bodyPr>
          <a:lstStyle/>
          <a:p>
            <a:r>
              <a:rPr lang="sv-SE" sz="1800">
                <a:ea typeface="Calibri"/>
                <a:cs typeface="Calibri"/>
              </a:rPr>
              <a:t>Ligger fast från rapport 2023:20:</a:t>
            </a:r>
          </a:p>
          <a:p>
            <a:pPr lvl="1">
              <a:buFont typeface="Courier New" panose="020B0604020202020204" pitchFamily="34" charset="0"/>
              <a:buChar char="o"/>
            </a:pPr>
            <a:r>
              <a:rPr lang="sv-SE" sz="1600">
                <a:ea typeface="Calibri"/>
                <a:cs typeface="Calibri"/>
              </a:rPr>
              <a:t>Gränsvärdet är avgränsat till byggskedet, det vill säga modulerna A1-A5 </a:t>
            </a:r>
            <a:endParaRPr lang="sv-SE"/>
          </a:p>
          <a:p>
            <a:pPr lvl="1">
              <a:buFont typeface="Courier New" panose="020B0604020202020204" pitchFamily="34" charset="0"/>
              <a:buChar char="o"/>
            </a:pPr>
            <a:r>
              <a:rPr lang="sv-SE" sz="1600">
                <a:ea typeface="Calibri"/>
                <a:cs typeface="Calibri"/>
              </a:rPr>
              <a:t>Systemgräns för byggdelar om inte den delegerade akten anger något annat</a:t>
            </a:r>
          </a:p>
          <a:p>
            <a:pPr lvl="1">
              <a:buFont typeface="Courier New" panose="020B0604020202020204" pitchFamily="34" charset="0"/>
              <a:buChar char="o"/>
            </a:pPr>
            <a:r>
              <a:rPr lang="sv-SE" sz="1600">
                <a:ea typeface="Calibri"/>
                <a:cs typeface="Calibri"/>
              </a:rPr>
              <a:t>Gränsvärdet ska omfatta projekt som ansöker om bygglov från det datum då gränsvärde införs</a:t>
            </a:r>
          </a:p>
          <a:p>
            <a:pPr lvl="1">
              <a:buFont typeface="Courier New" panose="020B0604020202020204" pitchFamily="34" charset="0"/>
              <a:buChar char="o"/>
            </a:pPr>
            <a:r>
              <a:rPr lang="sv-SE" sz="1600">
                <a:ea typeface="Calibri"/>
                <a:cs typeface="Calibri"/>
              </a:rPr>
              <a:t>Redovisning av klimatpåverkan sker när byggnaden är färdigställd.</a:t>
            </a:r>
          </a:p>
          <a:p>
            <a:pPr lvl="1">
              <a:buFont typeface="Courier New" panose="020B0604020202020204" pitchFamily="34" charset="0"/>
              <a:buChar char="o"/>
            </a:pPr>
            <a:r>
              <a:rPr lang="sv-SE" sz="1600" err="1">
                <a:ea typeface="Calibri"/>
                <a:cs typeface="Calibri"/>
              </a:rPr>
              <a:t>Gränsvärdesnivå</a:t>
            </a:r>
            <a:r>
              <a:rPr lang="sv-SE" sz="1600">
                <a:ea typeface="Calibri"/>
                <a:cs typeface="Calibri"/>
              </a:rPr>
              <a:t> revideras vart 5:e år</a:t>
            </a:r>
            <a:endParaRPr lang="en-US">
              <a:ea typeface="Calibri"/>
              <a:cs typeface="Calibri"/>
            </a:endParaRPr>
          </a:p>
          <a:p>
            <a:r>
              <a:rPr lang="sv-SE" sz="1800">
                <a:ea typeface="Calibri"/>
                <a:cs typeface="Calibri"/>
              </a:rPr>
              <a:t>Övrigt:</a:t>
            </a:r>
            <a:endParaRPr lang="en-US" sz="1800">
              <a:ea typeface="Calibri"/>
              <a:cs typeface="Calibri"/>
            </a:endParaRPr>
          </a:p>
          <a:p>
            <a:pPr lvl="1">
              <a:buFont typeface="Courier New" panose="020B0604020202020204" pitchFamily="34" charset="0"/>
              <a:buChar char="o"/>
            </a:pPr>
            <a:r>
              <a:rPr lang="sv-SE" sz="1600">
                <a:ea typeface="Calibri"/>
                <a:cs typeface="Calibri"/>
              </a:rPr>
              <a:t>Gränsvärden introduceras år 2030.</a:t>
            </a:r>
          </a:p>
          <a:p>
            <a:pPr lvl="1">
              <a:buFont typeface="Courier New" panose="020B0604020202020204" pitchFamily="34" charset="0"/>
              <a:buChar char="o"/>
            </a:pPr>
            <a:r>
              <a:rPr lang="sv-SE" sz="1600">
                <a:ea typeface="Calibri"/>
                <a:cs typeface="Calibri"/>
              </a:rPr>
              <a:t>75 -percentilen från referensvärdesstudien för respektive byggnadstyp antas utgöra referensnivå för nivå 1990, för att kunna relatera </a:t>
            </a:r>
            <a:r>
              <a:rPr lang="sv-SE" sz="1600" err="1">
                <a:ea typeface="Calibri"/>
                <a:cs typeface="Calibri"/>
              </a:rPr>
              <a:t>gränsvärdesnivåer</a:t>
            </a:r>
            <a:r>
              <a:rPr lang="sv-SE" sz="1600">
                <a:ea typeface="Calibri"/>
                <a:cs typeface="Calibri"/>
              </a:rPr>
              <a:t> mot EU:s klimatmål. </a:t>
            </a:r>
          </a:p>
          <a:p>
            <a:pPr marL="457200" lvl="1" indent="0">
              <a:buNone/>
            </a:pPr>
            <a:endParaRPr lang="sv-SE">
              <a:ea typeface="Calibri"/>
              <a:cs typeface="Calibri"/>
            </a:endParaRPr>
          </a:p>
          <a:p>
            <a:endParaRPr lang="sv-SE"/>
          </a:p>
        </p:txBody>
      </p:sp>
      <p:sp>
        <p:nvSpPr>
          <p:cNvPr id="4" name="textruta 3">
            <a:extLst>
              <a:ext uri="{FF2B5EF4-FFF2-40B4-BE49-F238E27FC236}">
                <a16:creationId xmlns:a16="http://schemas.microsoft.com/office/drawing/2014/main" id="{03D1D6ED-270F-1373-46E7-0D3E94F4B362}"/>
              </a:ext>
              <a:ext uri="{C183D7F6-B498-43B3-948B-1728B52AA6E4}">
                <adec:decorative xmlns:adec="http://schemas.microsoft.com/office/drawing/2017/decorative" val="1"/>
              </a:ext>
            </a:extLst>
          </p:cNvPr>
          <p:cNvSpPr txBox="1"/>
          <p:nvPr/>
        </p:nvSpPr>
        <p:spPr>
          <a:xfrm>
            <a:off x="11363217" y="172655"/>
            <a:ext cx="697627" cy="276999"/>
          </a:xfrm>
          <a:prstGeom prst="rect">
            <a:avLst/>
          </a:prstGeom>
          <a:noFill/>
        </p:spPr>
        <p:txBody>
          <a:bodyPr wrap="none" rtlCol="0">
            <a:spAutoFit/>
          </a:bodyPr>
          <a:lstStyle/>
          <a:p>
            <a:r>
              <a:rPr lang="sv-SE" sz="1200"/>
              <a:t>Bild 4:2</a:t>
            </a:r>
          </a:p>
        </p:txBody>
      </p:sp>
    </p:spTree>
    <p:extLst>
      <p:ext uri="{BB962C8B-B14F-4D97-AF65-F5344CB8AC3E}">
        <p14:creationId xmlns:p14="http://schemas.microsoft.com/office/powerpoint/2010/main" val="3556869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CBCDD-A963-BDFD-FEFC-98EAF7FE98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B8D875-DECE-D570-6C56-CFE5B3BEFF40}"/>
              </a:ext>
            </a:extLst>
          </p:cNvPr>
          <p:cNvSpPr>
            <a:spLocks noGrp="1"/>
          </p:cNvSpPr>
          <p:nvPr>
            <p:ph type="title"/>
          </p:nvPr>
        </p:nvSpPr>
        <p:spPr>
          <a:xfrm>
            <a:off x="1065024" y="785666"/>
            <a:ext cx="10990263" cy="568412"/>
          </a:xfrm>
        </p:spPr>
        <p:txBody>
          <a:bodyPr/>
          <a:lstStyle/>
          <a:p>
            <a:r>
              <a:rPr lang="en-US" err="1"/>
              <a:t>Gränsvärden</a:t>
            </a:r>
            <a:r>
              <a:rPr lang="en-US"/>
              <a:t> - repetition av </a:t>
            </a:r>
            <a:r>
              <a:rPr lang="en-US" err="1"/>
              <a:t>avgränsningar</a:t>
            </a:r>
            <a:endParaRPr lang="en-US"/>
          </a:p>
        </p:txBody>
      </p:sp>
      <p:graphicFrame>
        <p:nvGraphicFramePr>
          <p:cNvPr id="5" name="Platshållare för innehåll 3">
            <a:extLst>
              <a:ext uri="{FF2B5EF4-FFF2-40B4-BE49-F238E27FC236}">
                <a16:creationId xmlns:a16="http://schemas.microsoft.com/office/drawing/2014/main" id="{8FA0E0DA-AB8A-0D3E-5B9E-31FF49ED4219}"/>
              </a:ext>
            </a:extLst>
          </p:cNvPr>
          <p:cNvGraphicFramePr>
            <a:graphicFrameLocks/>
          </p:cNvGraphicFramePr>
          <p:nvPr>
            <p:extLst>
              <p:ext uri="{D42A27DB-BD31-4B8C-83A1-F6EECF244321}">
                <p14:modId xmlns:p14="http://schemas.microsoft.com/office/powerpoint/2010/main" val="3822991609"/>
              </p:ext>
            </p:extLst>
          </p:nvPr>
        </p:nvGraphicFramePr>
        <p:xfrm>
          <a:off x="604326" y="1718626"/>
          <a:ext cx="10543371" cy="4236720"/>
        </p:xfrm>
        <a:graphic>
          <a:graphicData uri="http://schemas.openxmlformats.org/drawingml/2006/table">
            <a:tbl>
              <a:tblPr firstRow="1" bandRow="1">
                <a:tableStyleId>{5C22544A-7EE6-4342-B048-85BDC9FD1C3A}</a:tableStyleId>
              </a:tblPr>
              <a:tblGrid>
                <a:gridCol w="2260595">
                  <a:extLst>
                    <a:ext uri="{9D8B030D-6E8A-4147-A177-3AD203B41FA5}">
                      <a16:colId xmlns:a16="http://schemas.microsoft.com/office/drawing/2014/main" val="3164632070"/>
                    </a:ext>
                  </a:extLst>
                </a:gridCol>
                <a:gridCol w="2260595">
                  <a:extLst>
                    <a:ext uri="{9D8B030D-6E8A-4147-A177-3AD203B41FA5}">
                      <a16:colId xmlns:a16="http://schemas.microsoft.com/office/drawing/2014/main" val="4135800941"/>
                    </a:ext>
                  </a:extLst>
                </a:gridCol>
                <a:gridCol w="6022181">
                  <a:extLst>
                    <a:ext uri="{9D8B030D-6E8A-4147-A177-3AD203B41FA5}">
                      <a16:colId xmlns:a16="http://schemas.microsoft.com/office/drawing/2014/main" val="515500344"/>
                    </a:ext>
                  </a:extLst>
                </a:gridCol>
              </a:tblGrid>
              <a:tr h="370840">
                <a:tc>
                  <a:txBody>
                    <a:bodyPr/>
                    <a:lstStyle/>
                    <a:p>
                      <a:r>
                        <a:rPr lang="sv-SE" sz="2000">
                          <a:effectLst/>
                          <a:latin typeface="Figtree"/>
                        </a:rPr>
                        <a:t>Aspekt</a:t>
                      </a:r>
                    </a:p>
                  </a:txBody>
                  <a:tcPr/>
                </a:tc>
                <a:tc>
                  <a:txBody>
                    <a:bodyPr/>
                    <a:lstStyle/>
                    <a:p>
                      <a:pPr lvl="0">
                        <a:buNone/>
                      </a:pPr>
                      <a:r>
                        <a:rPr lang="sv-SE" sz="2000" kern="1200">
                          <a:effectLst/>
                          <a:latin typeface="Figtree"/>
                        </a:rPr>
                        <a:t>Boverket 2023:20</a:t>
                      </a:r>
                      <a:endParaRPr lang="en-US" sz="2000">
                        <a:latin typeface="Figtree"/>
                      </a:endParaRPr>
                    </a:p>
                  </a:txBody>
                  <a:tcPr/>
                </a:tc>
                <a:tc>
                  <a:txBody>
                    <a:bodyPr/>
                    <a:lstStyle/>
                    <a:p>
                      <a:pPr lvl="0">
                        <a:buNone/>
                      </a:pPr>
                      <a:r>
                        <a:rPr lang="sv-SE" sz="2000">
                          <a:effectLst/>
                          <a:latin typeface="Figtree"/>
                        </a:rPr>
                        <a:t>Nytt förslag</a:t>
                      </a:r>
                      <a:endParaRPr lang="en-US"/>
                    </a:p>
                  </a:txBody>
                  <a:tcPr/>
                </a:tc>
                <a:extLst>
                  <a:ext uri="{0D108BD9-81ED-4DB2-BD59-A6C34878D82A}">
                    <a16:rowId xmlns:a16="http://schemas.microsoft.com/office/drawing/2014/main" val="3274863042"/>
                  </a:ext>
                </a:extLst>
              </a:tr>
              <a:tr h="370840">
                <a:tc>
                  <a:txBody>
                    <a:bodyPr/>
                    <a:lstStyle/>
                    <a:p>
                      <a:r>
                        <a:rPr lang="sv-SE" sz="1600">
                          <a:effectLst/>
                          <a:latin typeface="Figtree"/>
                          <a:ea typeface="Georgia" panose="02040502050405020303" pitchFamily="18" charset="0"/>
                          <a:cs typeface="Times New Roman"/>
                        </a:rPr>
                        <a:t>Introduktion i regelverket</a:t>
                      </a:r>
                    </a:p>
                  </a:txBody>
                  <a:tcPr/>
                </a:tc>
                <a:tc>
                  <a:txBody>
                    <a:bodyPr/>
                    <a:lstStyle/>
                    <a:p>
                      <a:pPr lvl="0">
                        <a:buNone/>
                      </a:pPr>
                      <a:r>
                        <a:rPr lang="sv-SE" sz="1600" kern="1200">
                          <a:solidFill>
                            <a:schemeClr val="dk1"/>
                          </a:solidFill>
                          <a:latin typeface="Figtree"/>
                          <a:ea typeface="+mn-ea"/>
                          <a:cs typeface="+mn-cs"/>
                        </a:rPr>
                        <a:t>2025</a:t>
                      </a:r>
                      <a:endParaRPr lang="en-US"/>
                    </a:p>
                  </a:txBody>
                  <a:tcPr/>
                </a:tc>
                <a:tc>
                  <a:txBody>
                    <a:bodyPr/>
                    <a:lstStyle/>
                    <a:p>
                      <a:pPr lvl="0">
                        <a:buNone/>
                      </a:pPr>
                      <a:r>
                        <a:rPr lang="sv-SE" sz="1600">
                          <a:effectLst/>
                          <a:latin typeface="Figtree"/>
                          <a:cs typeface="Times New Roman"/>
                        </a:rPr>
                        <a:t>2030</a:t>
                      </a:r>
                      <a:endParaRPr lang="en-US" sz="1600"/>
                    </a:p>
                  </a:txBody>
                  <a:tcPr/>
                </a:tc>
                <a:extLst>
                  <a:ext uri="{0D108BD9-81ED-4DB2-BD59-A6C34878D82A}">
                    <a16:rowId xmlns:a16="http://schemas.microsoft.com/office/drawing/2014/main" val="1069248053"/>
                  </a:ext>
                </a:extLst>
              </a:tr>
              <a:tr h="370839">
                <a:tc>
                  <a:txBody>
                    <a:bodyPr/>
                    <a:lstStyle/>
                    <a:p>
                      <a:pPr lvl="0">
                        <a:buNone/>
                      </a:pPr>
                      <a:r>
                        <a:rPr lang="sv-SE" sz="1600">
                          <a:effectLst/>
                          <a:latin typeface="Figtree"/>
                          <a:ea typeface="Georgia" panose="02040502050405020303" pitchFamily="18" charset="0"/>
                          <a:cs typeface="Times New Roman"/>
                        </a:rPr>
                        <a:t>Systemgräns livscykelmoduler</a:t>
                      </a:r>
                    </a:p>
                  </a:txBody>
                  <a:tcPr/>
                </a:tc>
                <a:tc>
                  <a:txBody>
                    <a:bodyPr/>
                    <a:lstStyle/>
                    <a:p>
                      <a:pPr lvl="0" algn="l">
                        <a:lnSpc>
                          <a:spcPct val="100000"/>
                        </a:lnSpc>
                        <a:spcBef>
                          <a:spcPts val="0"/>
                        </a:spcBef>
                        <a:spcAft>
                          <a:spcPts val="0"/>
                        </a:spcAft>
                        <a:buNone/>
                      </a:pPr>
                      <a:r>
                        <a:rPr lang="sv-SE" sz="1600" b="0" i="0" u="none" strike="noStrike" kern="1200" noProof="0">
                          <a:solidFill>
                            <a:schemeClr val="dk1"/>
                          </a:solidFill>
                          <a:latin typeface="Figtree"/>
                        </a:rPr>
                        <a:t>Modul A1-A5</a:t>
                      </a:r>
                      <a:endParaRPr lang="en-US"/>
                    </a:p>
                  </a:txBody>
                  <a:tcPr/>
                </a:tc>
                <a:tc>
                  <a:txBody>
                    <a:bodyPr/>
                    <a:lstStyle/>
                    <a:p>
                      <a:pPr lvl="0">
                        <a:buNone/>
                      </a:pPr>
                      <a:r>
                        <a:rPr lang="en-US" sz="1600"/>
                        <a:t>Modul A1-A5</a:t>
                      </a:r>
                      <a:endParaRPr lang="en-US"/>
                    </a:p>
                  </a:txBody>
                  <a:tcPr/>
                </a:tc>
                <a:extLst>
                  <a:ext uri="{0D108BD9-81ED-4DB2-BD59-A6C34878D82A}">
                    <a16:rowId xmlns:a16="http://schemas.microsoft.com/office/drawing/2014/main" val="2912090405"/>
                  </a:ext>
                </a:extLst>
              </a:tr>
              <a:tr h="370838">
                <a:tc>
                  <a:txBody>
                    <a:bodyPr/>
                    <a:lstStyle/>
                    <a:p>
                      <a:pPr lvl="0" algn="l">
                        <a:lnSpc>
                          <a:spcPct val="100000"/>
                        </a:lnSpc>
                        <a:spcBef>
                          <a:spcPts val="0"/>
                        </a:spcBef>
                        <a:spcAft>
                          <a:spcPts val="0"/>
                        </a:spcAft>
                        <a:buNone/>
                      </a:pPr>
                      <a:r>
                        <a:rPr lang="sv-SE" sz="1600" b="0" i="0" u="none" strike="noStrike" noProof="0">
                          <a:solidFill>
                            <a:schemeClr val="dk1"/>
                          </a:solidFill>
                          <a:effectLst/>
                          <a:latin typeface="Figtree"/>
                        </a:rPr>
                        <a:t>Systemgräns byggdelar</a:t>
                      </a:r>
                    </a:p>
                  </a:txBody>
                  <a:tcPr/>
                </a:tc>
                <a:tc>
                  <a:txBody>
                    <a:bodyPr/>
                    <a:lstStyle/>
                    <a:p>
                      <a:pPr lvl="0">
                        <a:buNone/>
                      </a:pPr>
                      <a:r>
                        <a:rPr lang="sv-SE" sz="1600" b="0"/>
                        <a:t>Samtliga delar av byggnaden, exklusive </a:t>
                      </a:r>
                      <a:endParaRPr lang="sv-SE" sz="1600" b="0" i="0" u="none" strike="noStrike" kern="1200" baseline="0">
                        <a:solidFill>
                          <a:schemeClr val="dk1"/>
                        </a:solidFill>
                        <a:latin typeface="+mn-lt"/>
                        <a:ea typeface="+mn-ea"/>
                        <a:cs typeface="+mn-cs"/>
                      </a:endParaRPr>
                    </a:p>
                    <a:p>
                      <a:pPr marL="285750" lvl="0" indent="-285750">
                        <a:buFontTx/>
                        <a:buChar char="-"/>
                      </a:pPr>
                      <a:r>
                        <a:rPr lang="sv-SE" sz="1600" b="0" i="0" u="none" strike="noStrike" kern="1200" baseline="0">
                          <a:solidFill>
                            <a:schemeClr val="dk1"/>
                          </a:solidFill>
                          <a:latin typeface="+mn-lt"/>
                          <a:ea typeface="+mn-ea"/>
                          <a:cs typeface="+mn-cs"/>
                        </a:rPr>
                        <a:t>Solceller</a:t>
                      </a:r>
                      <a:endParaRPr lang="sv-SE"/>
                    </a:p>
                    <a:p>
                      <a:pPr marL="285750" lvl="0" indent="-285750">
                        <a:buFontTx/>
                        <a:buChar char="-"/>
                      </a:pPr>
                      <a:r>
                        <a:rPr lang="sv-SE" sz="1600" b="0" i="0" u="none" strike="noStrike" kern="1200" baseline="0">
                          <a:solidFill>
                            <a:schemeClr val="dk1"/>
                          </a:solidFill>
                          <a:latin typeface="+mn-lt"/>
                          <a:ea typeface="+mn-ea"/>
                          <a:cs typeface="+mn-cs"/>
                        </a:rPr>
                        <a:t>Fast utrustning (tex vitvaror)</a:t>
                      </a:r>
                      <a:endParaRPr lang="sv-SE"/>
                    </a:p>
                    <a:p>
                      <a:pPr marL="285750" lvl="0" indent="-285750">
                        <a:buFontTx/>
                        <a:buChar char="-"/>
                      </a:pPr>
                      <a:r>
                        <a:rPr lang="sv-SE" sz="1600" b="0" i="0" u="none" strike="noStrike" kern="1200" baseline="0">
                          <a:solidFill>
                            <a:schemeClr val="dk1"/>
                          </a:solidFill>
                          <a:latin typeface="+mn-lt"/>
                          <a:ea typeface="+mn-ea"/>
                          <a:cs typeface="+mn-cs"/>
                        </a:rPr>
                        <a:t>Markarbeten och grundförstärkning</a:t>
                      </a:r>
                      <a:endParaRPr lang="sv-SE" sz="1600"/>
                    </a:p>
                  </a:txBody>
                  <a:tcPr/>
                </a:tc>
                <a:tc>
                  <a:txBody>
                    <a:bodyPr/>
                    <a:lstStyle/>
                    <a:p>
                      <a:pPr lvl="0">
                        <a:buNone/>
                      </a:pPr>
                      <a:r>
                        <a:rPr lang="sv-SE" sz="1600" b="0"/>
                        <a:t>Samtliga delar av byggnaden, exklusive </a:t>
                      </a:r>
                      <a:endParaRPr lang="sv-SE" sz="1600" b="0" i="0" u="none" strike="noStrike" kern="1200" baseline="0">
                        <a:solidFill>
                          <a:schemeClr val="dk1"/>
                        </a:solidFill>
                        <a:latin typeface="+mn-lt"/>
                        <a:ea typeface="+mn-ea"/>
                        <a:cs typeface="+mn-cs"/>
                      </a:endParaRPr>
                    </a:p>
                    <a:p>
                      <a:pPr marL="285750" lvl="0" indent="-285750">
                        <a:buFontTx/>
                        <a:buChar char="-"/>
                      </a:pPr>
                      <a:r>
                        <a:rPr lang="sv-SE" sz="1600" b="0" i="0" u="none" strike="noStrike" kern="1200" baseline="0">
                          <a:solidFill>
                            <a:schemeClr val="dk1"/>
                          </a:solidFill>
                          <a:latin typeface="+mn-lt"/>
                          <a:ea typeface="+mn-ea"/>
                          <a:cs typeface="+mn-cs"/>
                        </a:rPr>
                        <a:t>Solceller</a:t>
                      </a:r>
                      <a:endParaRPr lang="sv-SE"/>
                    </a:p>
                    <a:p>
                      <a:pPr marL="285750" lvl="0" indent="-285750">
                        <a:buFontTx/>
                        <a:buChar char="-"/>
                      </a:pPr>
                      <a:r>
                        <a:rPr lang="sv-SE" sz="1600" b="0" i="0" u="none" strike="noStrike" kern="1200" baseline="0">
                          <a:solidFill>
                            <a:schemeClr val="dk1"/>
                          </a:solidFill>
                          <a:latin typeface="+mn-lt"/>
                          <a:ea typeface="+mn-ea"/>
                          <a:cs typeface="+mn-cs"/>
                        </a:rPr>
                        <a:t>Fast utrustning (tex vitvaror)</a:t>
                      </a:r>
                      <a:endParaRPr lang="sv-SE"/>
                    </a:p>
                    <a:p>
                      <a:pPr marL="285750" lvl="0" indent="-285750">
                        <a:buFontTx/>
                        <a:buChar char="-"/>
                      </a:pPr>
                      <a:r>
                        <a:rPr lang="sv-SE" sz="1600" b="0" i="0" u="none" strike="noStrike" kern="1200" baseline="0">
                          <a:solidFill>
                            <a:schemeClr val="dk1"/>
                          </a:solidFill>
                          <a:latin typeface="+mn-lt"/>
                          <a:ea typeface="+mn-ea"/>
                          <a:cs typeface="+mn-cs"/>
                        </a:rPr>
                        <a:t>Markarbeten och grundförstärkning</a:t>
                      </a:r>
                      <a:endParaRPr lang="sv-SE"/>
                    </a:p>
                    <a:p>
                      <a:pPr marL="0" lvl="0" indent="0">
                        <a:buFontTx/>
                        <a:buNone/>
                      </a:pPr>
                      <a:endParaRPr lang="sv-SE" sz="1600" b="0" i="0" u="none" strike="noStrike" kern="1200" baseline="0">
                        <a:solidFill>
                          <a:schemeClr val="dk1"/>
                        </a:solidFill>
                        <a:latin typeface="+mn-lt"/>
                        <a:ea typeface="+mn-ea"/>
                        <a:cs typeface="+mn-cs"/>
                      </a:endParaRPr>
                    </a:p>
                    <a:p>
                      <a:pPr marL="0" lvl="0" indent="0">
                        <a:buFontTx/>
                        <a:buNone/>
                      </a:pPr>
                      <a:r>
                        <a:rPr lang="sv-SE" sz="1600" b="0" i="0" u="none" strike="noStrike" kern="1200" baseline="0">
                          <a:solidFill>
                            <a:schemeClr val="dk1"/>
                          </a:solidFill>
                          <a:latin typeface="+mn-lt"/>
                          <a:ea typeface="+mn-ea"/>
                          <a:cs typeface="+mn-cs"/>
                        </a:rPr>
                        <a:t>(Förslag till förtydligande av gränsdragningen i annan del av presentationen.)</a:t>
                      </a:r>
                      <a:endParaRPr lang="sv-SE" sz="1600" b="0" i="0" u="none" strike="noStrike" noProof="0">
                        <a:solidFill>
                          <a:schemeClr val="dk1"/>
                        </a:solidFill>
                        <a:effectLst/>
                        <a:latin typeface="Figtree"/>
                      </a:endParaRPr>
                    </a:p>
                  </a:txBody>
                  <a:tcPr/>
                </a:tc>
                <a:extLst>
                  <a:ext uri="{0D108BD9-81ED-4DB2-BD59-A6C34878D82A}">
                    <a16:rowId xmlns:a16="http://schemas.microsoft.com/office/drawing/2014/main" val="1799403805"/>
                  </a:ext>
                </a:extLst>
              </a:tr>
              <a:tr h="370838">
                <a:tc>
                  <a:txBody>
                    <a:bodyPr/>
                    <a:lstStyle/>
                    <a:p>
                      <a:pPr lvl="0">
                        <a:buNone/>
                      </a:pPr>
                      <a:r>
                        <a:rPr lang="sv-SE" sz="1600">
                          <a:effectLst/>
                          <a:latin typeface="Figtree"/>
                          <a:ea typeface="Georgia" panose="02040502050405020303" pitchFamily="18" charset="0"/>
                          <a:cs typeface="Times New Roman"/>
                        </a:rPr>
                        <a:t>GWP-indikator</a:t>
                      </a:r>
                    </a:p>
                  </a:txBody>
                  <a:tcPr/>
                </a:tc>
                <a:tc>
                  <a:txBody>
                    <a:bodyPr/>
                    <a:lstStyle/>
                    <a:p>
                      <a:pPr lvl="0">
                        <a:buNone/>
                      </a:pPr>
                      <a:r>
                        <a:rPr lang="sv-SE" sz="1600" kern="1200">
                          <a:solidFill>
                            <a:schemeClr val="dk1"/>
                          </a:solidFill>
                          <a:latin typeface="Figtree"/>
                          <a:ea typeface="+mn-ea"/>
                          <a:cs typeface="+mn-cs"/>
                        </a:rPr>
                        <a:t>GWP-GHG</a:t>
                      </a:r>
                      <a:endParaRPr lang="en-US"/>
                    </a:p>
                  </a:txBody>
                  <a:tcPr/>
                </a:tc>
                <a:tc>
                  <a:txBody>
                    <a:bodyPr/>
                    <a:lstStyle/>
                    <a:p>
                      <a:pPr marL="0" marR="0" lvl="0" indent="0" algn="l" rtl="0">
                        <a:lnSpc>
                          <a:spcPct val="100000"/>
                        </a:lnSpc>
                        <a:spcBef>
                          <a:spcPts val="0"/>
                        </a:spcBef>
                        <a:spcAft>
                          <a:spcPts val="0"/>
                        </a:spcAft>
                        <a:buClrTx/>
                        <a:buSzTx/>
                        <a:buFontTx/>
                        <a:buNone/>
                      </a:pPr>
                      <a:r>
                        <a:rPr lang="en-US" sz="1600"/>
                        <a:t>"motsvarande GWP-GHG" </a:t>
                      </a:r>
                      <a:r>
                        <a:rPr lang="en-US" sz="1600" err="1"/>
                        <a:t>enligt</a:t>
                      </a:r>
                      <a:r>
                        <a:rPr lang="en-US" sz="1600"/>
                        <a:t> </a:t>
                      </a:r>
                      <a:r>
                        <a:rPr lang="en-US" sz="1600" err="1"/>
                        <a:t>tidigare</a:t>
                      </a:r>
                      <a:r>
                        <a:rPr lang="en-US" sz="1600"/>
                        <a:t> </a:t>
                      </a:r>
                      <a:r>
                        <a:rPr lang="en-US" sz="1600" err="1"/>
                        <a:t>bilder</a:t>
                      </a:r>
                    </a:p>
                    <a:p>
                      <a:pPr lvl="0">
                        <a:buNone/>
                      </a:pPr>
                      <a:endParaRPr lang="en-US" sz="1600"/>
                    </a:p>
                  </a:txBody>
                  <a:tcPr/>
                </a:tc>
                <a:extLst>
                  <a:ext uri="{0D108BD9-81ED-4DB2-BD59-A6C34878D82A}">
                    <a16:rowId xmlns:a16="http://schemas.microsoft.com/office/drawing/2014/main" val="3261759626"/>
                  </a:ext>
                </a:extLst>
              </a:tr>
            </a:tbl>
          </a:graphicData>
        </a:graphic>
      </p:graphicFrame>
      <p:sp>
        <p:nvSpPr>
          <p:cNvPr id="3" name="textruta 2">
            <a:extLst>
              <a:ext uri="{FF2B5EF4-FFF2-40B4-BE49-F238E27FC236}">
                <a16:creationId xmlns:a16="http://schemas.microsoft.com/office/drawing/2014/main" id="{1108B394-C377-AECD-31C2-868EF8F9E85E}"/>
              </a:ext>
              <a:ext uri="{C183D7F6-B498-43B3-948B-1728B52AA6E4}">
                <adec:decorative xmlns:adec="http://schemas.microsoft.com/office/drawing/2017/decorative" val="1"/>
              </a:ext>
            </a:extLst>
          </p:cNvPr>
          <p:cNvSpPr txBox="1"/>
          <p:nvPr/>
        </p:nvSpPr>
        <p:spPr>
          <a:xfrm>
            <a:off x="11363217" y="172655"/>
            <a:ext cx="694421" cy="276999"/>
          </a:xfrm>
          <a:prstGeom prst="rect">
            <a:avLst/>
          </a:prstGeom>
          <a:noFill/>
        </p:spPr>
        <p:txBody>
          <a:bodyPr wrap="none" rtlCol="0">
            <a:spAutoFit/>
          </a:bodyPr>
          <a:lstStyle/>
          <a:p>
            <a:r>
              <a:rPr lang="sv-SE" sz="1200"/>
              <a:t>Bild 4:3</a:t>
            </a:r>
          </a:p>
        </p:txBody>
      </p:sp>
    </p:spTree>
    <p:extLst>
      <p:ext uri="{BB962C8B-B14F-4D97-AF65-F5344CB8AC3E}">
        <p14:creationId xmlns:p14="http://schemas.microsoft.com/office/powerpoint/2010/main" val="250986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3A3D8-C085-15B0-24E9-BEEC71153863}"/>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5827ACBE-E30F-71F5-1899-CD297F9AE395}"/>
              </a:ext>
            </a:extLst>
          </p:cNvPr>
          <p:cNvSpPr>
            <a:spLocks noGrp="1"/>
          </p:cNvSpPr>
          <p:nvPr>
            <p:ph type="title"/>
          </p:nvPr>
        </p:nvSpPr>
        <p:spPr/>
        <p:txBody>
          <a:bodyPr anchor="b">
            <a:normAutofit fontScale="90000"/>
          </a:bodyPr>
          <a:lstStyle/>
          <a:p>
            <a:r>
              <a:rPr lang="sv-SE"/>
              <a:t>Indelning i byggnadstyper och uppdaterade referensvärden</a:t>
            </a:r>
          </a:p>
        </p:txBody>
      </p:sp>
      <p:sp>
        <p:nvSpPr>
          <p:cNvPr id="2" name="Platshållare för text 1">
            <a:extLst>
              <a:ext uri="{FF2B5EF4-FFF2-40B4-BE49-F238E27FC236}">
                <a16:creationId xmlns:a16="http://schemas.microsoft.com/office/drawing/2014/main" id="{55D86B53-316D-EBB3-FC31-144F5EDADEA6}"/>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2957394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Huvudsakliga utredningsfrågor</a:t>
            </a:r>
            <a:endParaRPr lang="en-US"/>
          </a:p>
        </p:txBody>
      </p:sp>
      <p:sp>
        <p:nvSpPr>
          <p:cNvPr id="3" name="Content Placeholder 2"/>
          <p:cNvSpPr>
            <a:spLocks noGrp="1"/>
          </p:cNvSpPr>
          <p:nvPr>
            <p:ph idx="1"/>
          </p:nvPr>
        </p:nvSpPr>
        <p:spPr>
          <a:xfrm>
            <a:off x="675025" y="2197130"/>
            <a:ext cx="10915313" cy="4129022"/>
          </a:xfrm>
          <a:noFill/>
        </p:spPr>
        <p:txBody>
          <a:bodyPr vert="horz" lIns="0" tIns="0" rIns="0" bIns="0" rtlCol="0" anchor="t">
            <a:normAutofit/>
          </a:bodyPr>
          <a:lstStyle/>
          <a:p>
            <a:pPr>
              <a:buFont typeface="Arial" panose="020F0302020204030204"/>
              <a:buChar char="•"/>
            </a:pPr>
            <a:r>
              <a:rPr lang="sv-SE" b="1"/>
              <a:t>Vilken nivå bör gränsvärden läggas på?</a:t>
            </a:r>
            <a:endParaRPr lang="en-US" b="1"/>
          </a:p>
          <a:p>
            <a:pPr>
              <a:buFont typeface="Arial" panose="020F0302020204030204"/>
              <a:buChar char="•"/>
            </a:pPr>
            <a:r>
              <a:rPr lang="sv-SE"/>
              <a:t>Hur bör utökad klimatdeklaration se ut?</a:t>
            </a:r>
          </a:p>
          <a:p>
            <a:pPr>
              <a:buFont typeface="Arial" panose="020F0302020204030204"/>
              <a:buChar char="•"/>
            </a:pPr>
            <a:r>
              <a:rPr lang="sv-SE"/>
              <a:t>Hur kan indikatorn GWP-GHG anpassas till GWP-indikatorerna som preciseras i den delegerade akten?</a:t>
            </a:r>
          </a:p>
          <a:p>
            <a:pPr>
              <a:buFont typeface="Arial" panose="020F0302020204030204"/>
              <a:buChar char="•"/>
            </a:pPr>
            <a:r>
              <a:rPr lang="sv-SE"/>
              <a:t>Hur bör eventuella dataluckor hanteras i klimatdeklarationen?</a:t>
            </a:r>
          </a:p>
          <a:p>
            <a:pPr>
              <a:buFont typeface="Arial" panose="020F0302020204030204"/>
              <a:buChar char="•"/>
            </a:pPr>
            <a:r>
              <a:rPr lang="sv-SE"/>
              <a:t>Vilken yttre systemgräns för byggnaden är mest lämplig?</a:t>
            </a:r>
          </a:p>
          <a:p>
            <a:r>
              <a:rPr lang="sv-SE"/>
              <a:t>Hur kan lagring av biogent kol redovisas för byggnader?</a:t>
            </a:r>
          </a:p>
          <a:p>
            <a:endParaRPr lang="sv-SE"/>
          </a:p>
          <a:p>
            <a:endParaRPr lang="sv-SE"/>
          </a:p>
        </p:txBody>
      </p:sp>
    </p:spTree>
    <p:extLst>
      <p:ext uri="{BB962C8B-B14F-4D97-AF65-F5344CB8AC3E}">
        <p14:creationId xmlns:p14="http://schemas.microsoft.com/office/powerpoint/2010/main" val="256618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Indelning i byggnadstyper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3266709"/>
              </p:ext>
            </p:extLst>
          </p:nvPr>
        </p:nvGraphicFramePr>
        <p:xfrm>
          <a:off x="600075" y="1871663"/>
          <a:ext cx="10990264" cy="4575810"/>
        </p:xfrm>
        <a:graphic>
          <a:graphicData uri="http://schemas.openxmlformats.org/drawingml/2006/table">
            <a:tbl>
              <a:tblPr firstRow="1" bandRow="1">
                <a:tableStyleId>{5C22544A-7EE6-4342-B048-85BDC9FD1C3A}</a:tableStyleId>
              </a:tblPr>
              <a:tblGrid>
                <a:gridCol w="5495132">
                  <a:extLst>
                    <a:ext uri="{9D8B030D-6E8A-4147-A177-3AD203B41FA5}">
                      <a16:colId xmlns:a16="http://schemas.microsoft.com/office/drawing/2014/main" val="1046912890"/>
                    </a:ext>
                  </a:extLst>
                </a:gridCol>
                <a:gridCol w="5495132">
                  <a:extLst>
                    <a:ext uri="{9D8B030D-6E8A-4147-A177-3AD203B41FA5}">
                      <a16:colId xmlns:a16="http://schemas.microsoft.com/office/drawing/2014/main" val="780770232"/>
                    </a:ext>
                  </a:extLst>
                </a:gridCol>
              </a:tblGrid>
              <a:tr h="370840">
                <a:tc>
                  <a:txBody>
                    <a:bodyPr/>
                    <a:lstStyle/>
                    <a:p>
                      <a:pPr algn="l" fontAlgn="ctr"/>
                      <a:r>
                        <a:rPr lang="sv-SE" sz="2000" kern="1200">
                          <a:solidFill>
                            <a:schemeClr val="bg1"/>
                          </a:solidFill>
                          <a:latin typeface="+mn-lt"/>
                          <a:ea typeface="+mn-ea"/>
                          <a:cs typeface="+mn-cs"/>
                        </a:rPr>
                        <a:t>Boverket</a:t>
                      </a:r>
                      <a:r>
                        <a:rPr lang="sv-SE" sz="2000" kern="1200" baseline="0">
                          <a:solidFill>
                            <a:schemeClr val="bg1"/>
                          </a:solidFill>
                          <a:latin typeface="+mn-lt"/>
                          <a:ea typeface="+mn-ea"/>
                          <a:cs typeface="+mn-cs"/>
                        </a:rPr>
                        <a:t> 2023:20</a:t>
                      </a:r>
                      <a:endParaRPr lang="sv-SE" sz="2000" kern="1200">
                        <a:solidFill>
                          <a:schemeClr val="bg1"/>
                        </a:solidFill>
                        <a:latin typeface="+mn-lt"/>
                        <a:ea typeface="+mn-ea"/>
                        <a:cs typeface="+mn-cs"/>
                      </a:endParaRPr>
                    </a:p>
                  </a:txBody>
                  <a:tcPr marL="9525" marR="9525" marT="9525" marB="0" anchor="ctr"/>
                </a:tc>
                <a:tc>
                  <a:txBody>
                    <a:bodyPr/>
                    <a:lstStyle/>
                    <a:p>
                      <a:pPr algn="l" fontAlgn="ctr"/>
                      <a:r>
                        <a:rPr lang="sv-SE" sz="2000" kern="1200">
                          <a:solidFill>
                            <a:schemeClr val="bg1"/>
                          </a:solidFill>
                          <a:latin typeface="+mn-lt"/>
                          <a:ea typeface="+mn-ea"/>
                          <a:cs typeface="+mn-cs"/>
                        </a:rPr>
                        <a:t>Nytt förslag </a:t>
                      </a:r>
                      <a:endParaRPr lang="en-US"/>
                    </a:p>
                  </a:txBody>
                  <a:tcPr marL="9525" marR="9525" marT="9525" marB="0" anchor="ctr"/>
                </a:tc>
                <a:extLst>
                  <a:ext uri="{0D108BD9-81ED-4DB2-BD59-A6C34878D82A}">
                    <a16:rowId xmlns:a16="http://schemas.microsoft.com/office/drawing/2014/main" val="4155597090"/>
                  </a:ext>
                </a:extLst>
              </a:tr>
              <a:tr h="370840">
                <a:tc>
                  <a:txBody>
                    <a:bodyPr/>
                    <a:lstStyle/>
                    <a:p>
                      <a:pPr algn="l" fontAlgn="ctr"/>
                      <a:r>
                        <a:rPr lang="sv-SE" sz="2000" b="1" kern="1200">
                          <a:solidFill>
                            <a:schemeClr val="tx1"/>
                          </a:solidFill>
                          <a:latin typeface="+mn-lt"/>
                          <a:ea typeface="+mn-ea"/>
                          <a:cs typeface="+mn-cs"/>
                        </a:rPr>
                        <a:t>Grupp 1</a:t>
                      </a:r>
                    </a:p>
                  </a:txBody>
                  <a:tcPr marL="9525" marR="9525" marT="9525" marB="0" anchor="ctr"/>
                </a:tc>
                <a:tc>
                  <a:txBody>
                    <a:bodyPr/>
                    <a:lstStyle/>
                    <a:p>
                      <a:pPr algn="l" fontAlgn="ctr"/>
                      <a:r>
                        <a:rPr lang="sv-SE" sz="2000" b="1" kern="1200">
                          <a:solidFill>
                            <a:schemeClr val="tx1"/>
                          </a:solidFill>
                          <a:latin typeface="+mn-lt"/>
                          <a:ea typeface="+mn-ea"/>
                          <a:cs typeface="+mn-cs"/>
                        </a:rPr>
                        <a:t>Grupp 1</a:t>
                      </a:r>
                      <a:endParaRPr lang="en-US"/>
                    </a:p>
                  </a:txBody>
                  <a:tcPr marL="9525" marR="9525" marT="9525" marB="0" anchor="ctr"/>
                </a:tc>
                <a:extLst>
                  <a:ext uri="{0D108BD9-81ED-4DB2-BD59-A6C34878D82A}">
                    <a16:rowId xmlns:a16="http://schemas.microsoft.com/office/drawing/2014/main" val="3659574150"/>
                  </a:ext>
                </a:extLst>
              </a:tr>
              <a:tr h="370840">
                <a:tc>
                  <a:txBody>
                    <a:bodyPr/>
                    <a:lstStyle/>
                    <a:p>
                      <a:pPr lvl="0" algn="l">
                        <a:buNone/>
                      </a:pPr>
                      <a:r>
                        <a:rPr lang="sv-SE" sz="2000" b="0" i="0" kern="1200">
                          <a:solidFill>
                            <a:schemeClr val="dk1"/>
                          </a:solidFill>
                          <a:effectLst/>
                          <a:latin typeface="+mn-lt"/>
                          <a:ea typeface="+mn-ea"/>
                          <a:cs typeface="+mn-cs"/>
                        </a:rPr>
                        <a:t>Småhus</a:t>
                      </a:r>
                      <a:endParaRPr lang="en-US" sz="2000"/>
                    </a:p>
                  </a:txBody>
                  <a:tcPr marL="9524" marR="9524" marT="9524" marB="0" anchor="ctr"/>
                </a:tc>
                <a:tc>
                  <a:txBody>
                    <a:bodyPr/>
                    <a:lstStyle/>
                    <a:p>
                      <a:pPr lvl="0" algn="l">
                        <a:buNone/>
                      </a:pPr>
                      <a:r>
                        <a:rPr lang="sv-SE" sz="2000" b="0" i="0" u="none" strike="noStrike" kern="1200" noProof="0">
                          <a:solidFill>
                            <a:schemeClr val="tx1"/>
                          </a:solidFill>
                          <a:latin typeface="Figtree"/>
                        </a:rPr>
                        <a:t>Småhus, </a:t>
                      </a:r>
                      <a:r>
                        <a:rPr lang="sv-SE" sz="2000" b="0" i="0" u="none" strike="noStrike" kern="1200" noProof="0" err="1">
                          <a:solidFill>
                            <a:schemeClr val="tx1"/>
                          </a:solidFill>
                          <a:latin typeface="Figtree"/>
                        </a:rPr>
                        <a:t>Atemp</a:t>
                      </a:r>
                      <a:r>
                        <a:rPr lang="sv-SE" sz="2000" b="0" i="0" u="none" strike="noStrike" kern="1200" noProof="0">
                          <a:solidFill>
                            <a:schemeClr val="tx1"/>
                          </a:solidFill>
                          <a:latin typeface="Figtree"/>
                        </a:rPr>
                        <a:t> &lt; 130 m2 </a:t>
                      </a:r>
                      <a:r>
                        <a:rPr lang="sv-SE" sz="2000" b="0" i="0" u="none" strike="noStrike" kern="1200" noProof="0" err="1">
                          <a:solidFill>
                            <a:schemeClr val="tx1"/>
                          </a:solidFill>
                          <a:latin typeface="Figtree"/>
                        </a:rPr>
                        <a:t>Atemp</a:t>
                      </a:r>
                      <a:endParaRPr lang="en-US"/>
                    </a:p>
                  </a:txBody>
                  <a:tcPr marL="9524" marR="9524" marT="9524" marB="0" anchor="ctr"/>
                </a:tc>
                <a:extLst>
                  <a:ext uri="{0D108BD9-81ED-4DB2-BD59-A6C34878D82A}">
                    <a16:rowId xmlns:a16="http://schemas.microsoft.com/office/drawing/2014/main" val="2249185724"/>
                  </a:ext>
                </a:extLst>
              </a:tr>
              <a:tr h="370840">
                <a:tc>
                  <a:txBody>
                    <a:bodyPr/>
                    <a:lstStyle/>
                    <a:p>
                      <a:pPr algn="l" fontAlgn="ctr"/>
                      <a:endParaRPr lang="sv-SE" sz="2000" kern="1200">
                        <a:solidFill>
                          <a:schemeClr val="tx1"/>
                        </a:solidFill>
                        <a:latin typeface="+mn-lt"/>
                        <a:ea typeface="+mn-ea"/>
                        <a:cs typeface="+mn-cs"/>
                      </a:endParaRPr>
                    </a:p>
                  </a:txBody>
                  <a:tcPr marL="9525" marR="9525" marT="9525" marB="0" anchor="ctr"/>
                </a:tc>
                <a:tc>
                  <a:txBody>
                    <a:bodyPr/>
                    <a:lstStyle/>
                    <a:p>
                      <a:pPr algn="l" fontAlgn="ctr"/>
                      <a:r>
                        <a:rPr lang="sv-SE" sz="2000" kern="1200">
                          <a:solidFill>
                            <a:schemeClr val="tx1"/>
                          </a:solidFill>
                          <a:latin typeface="+mn-lt"/>
                          <a:ea typeface="+mn-ea"/>
                          <a:cs typeface="+mn-cs"/>
                        </a:rPr>
                        <a:t>Småhus, </a:t>
                      </a:r>
                      <a:r>
                        <a:rPr lang="sv-SE" sz="2000" kern="1200" err="1">
                          <a:solidFill>
                            <a:schemeClr val="tx1"/>
                          </a:solidFill>
                          <a:latin typeface="+mn-lt"/>
                          <a:ea typeface="+mn-ea"/>
                          <a:cs typeface="+mn-cs"/>
                        </a:rPr>
                        <a:t>Atemp</a:t>
                      </a:r>
                      <a:r>
                        <a:rPr lang="sv-SE" sz="2000" kern="1200">
                          <a:solidFill>
                            <a:schemeClr val="tx1"/>
                          </a:solidFill>
                          <a:latin typeface="+mn-lt"/>
                          <a:ea typeface="+mn-ea"/>
                          <a:cs typeface="+mn-cs"/>
                        </a:rPr>
                        <a:t> &gt; 130 m2 </a:t>
                      </a:r>
                      <a:r>
                        <a:rPr lang="sv-SE" sz="2000" kern="1200" err="1">
                          <a:solidFill>
                            <a:schemeClr val="tx1"/>
                          </a:solidFill>
                          <a:latin typeface="+mn-lt"/>
                          <a:ea typeface="+mn-ea"/>
                          <a:cs typeface="+mn-cs"/>
                        </a:rPr>
                        <a:t>Atemp</a:t>
                      </a:r>
                      <a:endParaRPr lang="en-US" err="1"/>
                    </a:p>
                  </a:txBody>
                  <a:tcPr marL="9525" marR="9525" marT="9525" marB="0" anchor="ctr"/>
                </a:tc>
                <a:extLst>
                  <a:ext uri="{0D108BD9-81ED-4DB2-BD59-A6C34878D82A}">
                    <a16:rowId xmlns:a16="http://schemas.microsoft.com/office/drawing/2014/main" val="500523982"/>
                  </a:ext>
                </a:extLst>
              </a:tr>
              <a:tr h="370840">
                <a:tc>
                  <a:txBody>
                    <a:bodyPr/>
                    <a:lstStyle/>
                    <a:p>
                      <a:pPr algn="l" fontAlgn="ctr"/>
                      <a:r>
                        <a:rPr lang="sv-SE" sz="2000" kern="1200">
                          <a:solidFill>
                            <a:schemeClr val="tx1"/>
                          </a:solidFill>
                          <a:latin typeface="+mn-lt"/>
                          <a:ea typeface="+mn-ea"/>
                          <a:cs typeface="+mn-cs"/>
                        </a:rPr>
                        <a:t>Flerbostadshus</a:t>
                      </a:r>
                    </a:p>
                  </a:txBody>
                  <a:tcPr marL="9525" marR="9525" marT="9525" marB="0" anchor="ctr"/>
                </a:tc>
                <a:tc>
                  <a:txBody>
                    <a:bodyPr/>
                    <a:lstStyle/>
                    <a:p>
                      <a:pPr algn="l" fontAlgn="ctr"/>
                      <a:r>
                        <a:rPr lang="sv-SE" sz="2000" kern="1200">
                          <a:solidFill>
                            <a:schemeClr val="tx1"/>
                          </a:solidFill>
                          <a:latin typeface="+mn-lt"/>
                          <a:ea typeface="+mn-ea"/>
                          <a:cs typeface="+mn-cs"/>
                        </a:rPr>
                        <a:t>Flerbostadshus</a:t>
                      </a:r>
                      <a:endParaRPr lang="en-US"/>
                    </a:p>
                  </a:txBody>
                  <a:tcPr marL="9525" marR="9525" marT="9525" marB="0" anchor="ctr"/>
                </a:tc>
                <a:extLst>
                  <a:ext uri="{0D108BD9-81ED-4DB2-BD59-A6C34878D82A}">
                    <a16:rowId xmlns:a16="http://schemas.microsoft.com/office/drawing/2014/main" val="2978561883"/>
                  </a:ext>
                </a:extLst>
              </a:tr>
              <a:tr h="370840">
                <a:tc>
                  <a:txBody>
                    <a:bodyPr/>
                    <a:lstStyle/>
                    <a:p>
                      <a:pPr algn="l" fontAlgn="ctr"/>
                      <a:r>
                        <a:rPr lang="sv-SE" sz="2000" kern="1200">
                          <a:solidFill>
                            <a:schemeClr val="tx1"/>
                          </a:solidFill>
                          <a:latin typeface="+mn-lt"/>
                          <a:ea typeface="+mn-ea"/>
                          <a:cs typeface="+mn-cs"/>
                        </a:rPr>
                        <a:t>Kontorsbyggnader</a:t>
                      </a:r>
                    </a:p>
                  </a:txBody>
                  <a:tcPr marL="9525" marR="9525" marT="9525" marB="0" anchor="ctr"/>
                </a:tc>
                <a:tc>
                  <a:txBody>
                    <a:bodyPr/>
                    <a:lstStyle/>
                    <a:p>
                      <a:pPr algn="l" fontAlgn="ctr"/>
                      <a:r>
                        <a:rPr lang="sv-SE" sz="2000" kern="1200">
                          <a:solidFill>
                            <a:schemeClr val="tx1"/>
                          </a:solidFill>
                          <a:latin typeface="+mn-lt"/>
                          <a:ea typeface="+mn-ea"/>
                          <a:cs typeface="+mn-cs"/>
                        </a:rPr>
                        <a:t>Kontorsbyggnader och byggnader för primärvård</a:t>
                      </a:r>
                    </a:p>
                  </a:txBody>
                  <a:tcPr marL="9525" marR="9525" marT="9525" marB="0" anchor="ctr"/>
                </a:tc>
                <a:extLst>
                  <a:ext uri="{0D108BD9-81ED-4DB2-BD59-A6C34878D82A}">
                    <a16:rowId xmlns:a16="http://schemas.microsoft.com/office/drawing/2014/main" val="2738267390"/>
                  </a:ext>
                </a:extLst>
              </a:tr>
              <a:tr h="370840">
                <a:tc>
                  <a:txBody>
                    <a:bodyPr/>
                    <a:lstStyle/>
                    <a:p>
                      <a:pPr algn="l" fontAlgn="ctr"/>
                      <a:r>
                        <a:rPr lang="sv-SE" sz="2000" kern="1200">
                          <a:solidFill>
                            <a:schemeClr val="tx1"/>
                          </a:solidFill>
                          <a:latin typeface="+mn-lt"/>
                          <a:ea typeface="+mn-ea"/>
                          <a:cs typeface="+mn-cs"/>
                        </a:rPr>
                        <a:t>Skolor</a:t>
                      </a:r>
                    </a:p>
                  </a:txBody>
                  <a:tcPr marL="9525" marR="9525" marT="9525" marB="0" anchor="ctr"/>
                </a:tc>
                <a:tc>
                  <a:txBody>
                    <a:bodyPr/>
                    <a:lstStyle/>
                    <a:p>
                      <a:pPr algn="l" fontAlgn="ctr"/>
                      <a:r>
                        <a:rPr lang="sv-SE" sz="2000" kern="1200">
                          <a:solidFill>
                            <a:schemeClr val="tx1"/>
                          </a:solidFill>
                          <a:latin typeface="+mn-lt"/>
                          <a:ea typeface="+mn-ea"/>
                          <a:cs typeface="+mn-cs"/>
                        </a:rPr>
                        <a:t>Utbildningslokaler</a:t>
                      </a:r>
                      <a:endParaRPr lang="en-US"/>
                    </a:p>
                  </a:txBody>
                  <a:tcPr marL="9525" marR="9525" marT="9525" marB="0" anchor="ctr"/>
                </a:tc>
                <a:extLst>
                  <a:ext uri="{0D108BD9-81ED-4DB2-BD59-A6C34878D82A}">
                    <a16:rowId xmlns:a16="http://schemas.microsoft.com/office/drawing/2014/main" val="715287841"/>
                  </a:ext>
                </a:extLst>
              </a:tr>
              <a:tr h="370840">
                <a:tc>
                  <a:txBody>
                    <a:bodyPr/>
                    <a:lstStyle/>
                    <a:p>
                      <a:pPr algn="l" fontAlgn="ctr"/>
                      <a:r>
                        <a:rPr lang="sv-SE" sz="2000" kern="1200">
                          <a:solidFill>
                            <a:schemeClr val="tx1"/>
                          </a:solidFill>
                          <a:latin typeface="+mn-lt"/>
                          <a:ea typeface="+mn-ea"/>
                          <a:cs typeface="+mn-cs"/>
                        </a:rPr>
                        <a:t>Förskolor</a:t>
                      </a:r>
                    </a:p>
                  </a:txBody>
                  <a:tcPr marL="9525" marR="9525" marT="9525" marB="0" anchor="ctr"/>
                </a:tc>
                <a:tc>
                  <a:txBody>
                    <a:bodyPr/>
                    <a:lstStyle/>
                    <a:p>
                      <a:pPr algn="l" fontAlgn="ctr"/>
                      <a:endParaRPr lang="sv-SE" sz="2000" kern="120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4008301218"/>
                  </a:ext>
                </a:extLst>
              </a:tr>
              <a:tr h="370840">
                <a:tc>
                  <a:txBody>
                    <a:bodyPr/>
                    <a:lstStyle/>
                    <a:p>
                      <a:pPr algn="l" fontAlgn="ctr"/>
                      <a:r>
                        <a:rPr lang="sv-SE" sz="2000" kern="1200">
                          <a:solidFill>
                            <a:schemeClr val="tx1"/>
                          </a:solidFill>
                          <a:latin typeface="+mn-lt"/>
                          <a:ea typeface="+mn-ea"/>
                          <a:cs typeface="+mn-cs"/>
                        </a:rPr>
                        <a:t>Specialbostäder</a:t>
                      </a:r>
                    </a:p>
                  </a:txBody>
                  <a:tcPr marL="9525" marR="9525" marT="9525" marB="0" anchor="ctr"/>
                </a:tc>
                <a:tc>
                  <a:txBody>
                    <a:bodyPr/>
                    <a:lstStyle/>
                    <a:p>
                      <a:pPr algn="l" fontAlgn="ctr"/>
                      <a:r>
                        <a:rPr lang="sv-SE" sz="2000" kern="1200">
                          <a:solidFill>
                            <a:schemeClr val="tx1"/>
                          </a:solidFill>
                          <a:latin typeface="+mn-lt"/>
                          <a:ea typeface="+mn-ea"/>
                          <a:cs typeface="+mn-cs"/>
                        </a:rPr>
                        <a:t>Specialbostäder, logi och restaurang</a:t>
                      </a:r>
                      <a:endParaRPr lang="en-US"/>
                    </a:p>
                  </a:txBody>
                  <a:tcPr marL="9525" marR="9525" marT="9525" marB="0" anchor="ctr"/>
                </a:tc>
                <a:extLst>
                  <a:ext uri="{0D108BD9-81ED-4DB2-BD59-A6C34878D82A}">
                    <a16:rowId xmlns:a16="http://schemas.microsoft.com/office/drawing/2014/main" val="2853255495"/>
                  </a:ext>
                </a:extLst>
              </a:tr>
              <a:tr h="370840">
                <a:tc>
                  <a:txBody>
                    <a:bodyPr/>
                    <a:lstStyle/>
                    <a:p>
                      <a:pPr algn="l" fontAlgn="ctr"/>
                      <a:endParaRPr lang="sv-SE" sz="2000" kern="1200">
                        <a:solidFill>
                          <a:schemeClr val="tx1"/>
                        </a:solidFill>
                        <a:latin typeface="+mn-lt"/>
                        <a:ea typeface="+mn-ea"/>
                        <a:cs typeface="+mn-cs"/>
                      </a:endParaRPr>
                    </a:p>
                  </a:txBody>
                  <a:tcPr marL="9525" marR="9525" marT="9525" marB="0" anchor="ctr"/>
                </a:tc>
                <a:tc>
                  <a:txBody>
                    <a:bodyPr/>
                    <a:lstStyle/>
                    <a:p>
                      <a:pPr algn="l" fontAlgn="ctr"/>
                      <a:r>
                        <a:rPr lang="sv-SE" sz="2000" kern="1200">
                          <a:solidFill>
                            <a:schemeClr val="tx1"/>
                          </a:solidFill>
                          <a:latin typeface="+mn-lt"/>
                          <a:ea typeface="+mn-ea"/>
                          <a:cs typeface="+mn-cs"/>
                        </a:rPr>
                        <a:t>Hallbyggnader (för tex logistik, lager och handel) över 1000 m2</a:t>
                      </a:r>
                      <a:endParaRPr lang="en-US"/>
                    </a:p>
                  </a:txBody>
                  <a:tcPr marL="9525" marR="9525" marT="9525" marB="0" anchor="ctr"/>
                </a:tc>
                <a:extLst>
                  <a:ext uri="{0D108BD9-81ED-4DB2-BD59-A6C34878D82A}">
                    <a16:rowId xmlns:a16="http://schemas.microsoft.com/office/drawing/2014/main" val="2876734985"/>
                  </a:ext>
                </a:extLst>
              </a:tr>
              <a:tr h="3708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2000" b="1" kern="1200">
                          <a:solidFill>
                            <a:schemeClr val="tx1"/>
                          </a:solidFill>
                          <a:latin typeface="+mn-lt"/>
                          <a:ea typeface="+mn-ea"/>
                          <a:cs typeface="+mn-cs"/>
                        </a:rPr>
                        <a:t>Grupp 2, Övriga byggnader</a:t>
                      </a:r>
                    </a:p>
                  </a:txBody>
                  <a:tcPr marL="9525" marR="9525" marT="9525" marB="0" anchor="ctr"/>
                </a:tc>
                <a:tc>
                  <a:txBody>
                    <a:bodyPr/>
                    <a:lstStyle/>
                    <a:p>
                      <a:pPr algn="l" fontAlgn="ctr"/>
                      <a:r>
                        <a:rPr lang="sv-SE" sz="2000" b="1" kern="1200">
                          <a:solidFill>
                            <a:schemeClr val="tx1"/>
                          </a:solidFill>
                          <a:latin typeface="+mn-lt"/>
                          <a:ea typeface="+mn-ea"/>
                          <a:cs typeface="+mn-cs"/>
                        </a:rPr>
                        <a:t>Grupp 2, Övriga byggnader</a:t>
                      </a:r>
                      <a:endParaRPr lang="en-US"/>
                    </a:p>
                  </a:txBody>
                  <a:tcPr marL="9525" marR="9525" marT="9525" marB="0" anchor="ctr"/>
                </a:tc>
                <a:extLst>
                  <a:ext uri="{0D108BD9-81ED-4DB2-BD59-A6C34878D82A}">
                    <a16:rowId xmlns:a16="http://schemas.microsoft.com/office/drawing/2014/main" val="3042315715"/>
                  </a:ext>
                </a:extLst>
              </a:tr>
            </a:tbl>
          </a:graphicData>
        </a:graphic>
      </p:graphicFrame>
      <p:sp>
        <p:nvSpPr>
          <p:cNvPr id="5" name="textruta 2">
            <a:extLst>
              <a:ext uri="{FF2B5EF4-FFF2-40B4-BE49-F238E27FC236}">
                <a16:creationId xmlns:a16="http://schemas.microsoft.com/office/drawing/2014/main" id="{6F95E539-49B5-265C-E345-2639E8AA6D66}"/>
              </a:ext>
              <a:ext uri="{C183D7F6-B498-43B3-948B-1728B52AA6E4}">
                <adec:decorative xmlns:adec="http://schemas.microsoft.com/office/drawing/2017/decorative" val="1"/>
              </a:ext>
            </a:extLst>
          </p:cNvPr>
          <p:cNvSpPr txBox="1"/>
          <p:nvPr/>
        </p:nvSpPr>
        <p:spPr>
          <a:xfrm>
            <a:off x="11363217" y="172655"/>
            <a:ext cx="707245" cy="276999"/>
          </a:xfrm>
          <a:prstGeom prst="rect">
            <a:avLst/>
          </a:prstGeom>
          <a:noFill/>
        </p:spPr>
        <p:txBody>
          <a:bodyPr wrap="none" lIns="91440" tIns="45720" rIns="91440" bIns="45720" rtlCol="0" anchor="t">
            <a:spAutoFit/>
          </a:bodyPr>
          <a:lstStyle/>
          <a:p>
            <a:r>
              <a:rPr lang="sv-SE" sz="1200"/>
              <a:t>Bild 4:4</a:t>
            </a:r>
          </a:p>
        </p:txBody>
      </p:sp>
    </p:spTree>
    <p:extLst>
      <p:ext uri="{BB962C8B-B14F-4D97-AF65-F5344CB8AC3E}">
        <p14:creationId xmlns:p14="http://schemas.microsoft.com/office/powerpoint/2010/main" val="2149587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Två alternativ för lokalbyggnader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8849000"/>
              </p:ext>
            </p:extLst>
          </p:nvPr>
        </p:nvGraphicFramePr>
        <p:xfrm>
          <a:off x="600074" y="2310022"/>
          <a:ext cx="10990264" cy="3708400"/>
        </p:xfrm>
        <a:graphic>
          <a:graphicData uri="http://schemas.openxmlformats.org/drawingml/2006/table">
            <a:tbl>
              <a:tblPr firstRow="1" bandRow="1">
                <a:tableStyleId>{5C22544A-7EE6-4342-B048-85BDC9FD1C3A}</a:tableStyleId>
              </a:tblPr>
              <a:tblGrid>
                <a:gridCol w="5495132">
                  <a:extLst>
                    <a:ext uri="{9D8B030D-6E8A-4147-A177-3AD203B41FA5}">
                      <a16:colId xmlns:a16="http://schemas.microsoft.com/office/drawing/2014/main" val="1188749193"/>
                    </a:ext>
                  </a:extLst>
                </a:gridCol>
                <a:gridCol w="5495132">
                  <a:extLst>
                    <a:ext uri="{9D8B030D-6E8A-4147-A177-3AD203B41FA5}">
                      <a16:colId xmlns:a16="http://schemas.microsoft.com/office/drawing/2014/main" val="2406757131"/>
                    </a:ext>
                  </a:extLst>
                </a:gridCol>
              </a:tblGrid>
              <a:tr h="370840">
                <a:tc>
                  <a:txBody>
                    <a:bodyPr/>
                    <a:lstStyle/>
                    <a:p>
                      <a:pPr algn="l" fontAlgn="ctr"/>
                      <a:r>
                        <a:rPr lang="sv-SE" sz="1800" kern="1200">
                          <a:solidFill>
                            <a:schemeClr val="bg1"/>
                          </a:solidFill>
                          <a:latin typeface="+mn-lt"/>
                          <a:ea typeface="+mn-ea"/>
                          <a:cs typeface="+mn-cs"/>
                        </a:rPr>
                        <a:t>Nytt förslag – alt.</a:t>
                      </a:r>
                      <a:r>
                        <a:rPr lang="sv-SE" sz="1800" kern="1200" baseline="0">
                          <a:solidFill>
                            <a:schemeClr val="bg1"/>
                          </a:solidFill>
                          <a:latin typeface="+mn-lt"/>
                          <a:ea typeface="+mn-ea"/>
                          <a:cs typeface="+mn-cs"/>
                        </a:rPr>
                        <a:t> 1</a:t>
                      </a:r>
                      <a:endParaRPr lang="sv-SE" sz="1800" kern="1200">
                        <a:solidFill>
                          <a:schemeClr val="bg1"/>
                        </a:solidFill>
                        <a:latin typeface="+mn-lt"/>
                        <a:ea typeface="+mn-ea"/>
                        <a:cs typeface="+mn-cs"/>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800" kern="1200">
                          <a:solidFill>
                            <a:schemeClr val="bg1"/>
                          </a:solidFill>
                          <a:latin typeface="+mn-lt"/>
                          <a:ea typeface="+mn-ea"/>
                          <a:cs typeface="+mn-cs"/>
                        </a:rPr>
                        <a:t>Nytt förslag – alt.</a:t>
                      </a:r>
                      <a:r>
                        <a:rPr lang="sv-SE" sz="1800" kern="1200" baseline="0">
                          <a:solidFill>
                            <a:schemeClr val="bg1"/>
                          </a:solidFill>
                          <a:latin typeface="+mn-lt"/>
                          <a:ea typeface="+mn-ea"/>
                          <a:cs typeface="+mn-cs"/>
                        </a:rPr>
                        <a:t> 2</a:t>
                      </a:r>
                      <a:endParaRPr lang="sv-SE" sz="1800" kern="1200">
                        <a:solidFill>
                          <a:schemeClr val="bg1"/>
                        </a:solidFill>
                        <a:latin typeface="+mn-lt"/>
                        <a:ea typeface="+mn-ea"/>
                        <a:cs typeface="+mn-cs"/>
                      </a:endParaRPr>
                    </a:p>
                  </a:txBody>
                  <a:tcPr marL="9525" marR="9525" marT="9525" marB="0" anchor="ctr"/>
                </a:tc>
                <a:extLst>
                  <a:ext uri="{0D108BD9-81ED-4DB2-BD59-A6C34878D82A}">
                    <a16:rowId xmlns:a16="http://schemas.microsoft.com/office/drawing/2014/main" val="3645939802"/>
                  </a:ext>
                </a:extLst>
              </a:tr>
              <a:tr h="370840">
                <a:tc>
                  <a:txBody>
                    <a:bodyPr/>
                    <a:lstStyle/>
                    <a:p>
                      <a:pPr algn="l" fontAlgn="ctr"/>
                      <a:r>
                        <a:rPr lang="sv-SE" sz="1800" b="1" kern="1200">
                          <a:solidFill>
                            <a:schemeClr val="tx1"/>
                          </a:solidFill>
                          <a:latin typeface="+mn-lt"/>
                          <a:ea typeface="+mn-ea"/>
                          <a:cs typeface="+mn-cs"/>
                        </a:rPr>
                        <a:t>Grupp 1</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800" b="1" kern="1200">
                          <a:solidFill>
                            <a:schemeClr val="tx1"/>
                          </a:solidFill>
                          <a:latin typeface="+mn-lt"/>
                          <a:ea typeface="+mn-ea"/>
                          <a:cs typeface="+mn-cs"/>
                        </a:rPr>
                        <a:t>Grupp 1</a:t>
                      </a:r>
                    </a:p>
                  </a:txBody>
                  <a:tcPr marL="9525" marR="9525" marT="9525" marB="0" anchor="ctr"/>
                </a:tc>
                <a:extLst>
                  <a:ext uri="{0D108BD9-81ED-4DB2-BD59-A6C34878D82A}">
                    <a16:rowId xmlns:a16="http://schemas.microsoft.com/office/drawing/2014/main" val="2762552092"/>
                  </a:ext>
                </a:extLst>
              </a:tr>
              <a:tr h="370840">
                <a:tc>
                  <a:txBody>
                    <a:bodyPr/>
                    <a:lstStyle/>
                    <a:p>
                      <a:pPr lvl="0" algn="l">
                        <a:buNone/>
                      </a:pPr>
                      <a:r>
                        <a:rPr lang="sv-SE" sz="1800" b="0" i="0" u="none" strike="noStrike" kern="1200" noProof="0">
                          <a:solidFill>
                            <a:schemeClr val="tx1"/>
                          </a:solidFill>
                          <a:latin typeface="Figtree"/>
                        </a:rPr>
                        <a:t>Småhus, </a:t>
                      </a:r>
                      <a:r>
                        <a:rPr lang="sv-SE" sz="1800" b="0" i="0" u="none" strike="noStrike" kern="1200" noProof="0" err="1">
                          <a:solidFill>
                            <a:schemeClr val="tx1"/>
                          </a:solidFill>
                          <a:latin typeface="Figtree"/>
                        </a:rPr>
                        <a:t>Atemp</a:t>
                      </a:r>
                      <a:r>
                        <a:rPr lang="sv-SE" sz="1800" b="0" i="0" u="none" strike="noStrike" kern="1200" noProof="0">
                          <a:solidFill>
                            <a:schemeClr val="tx1"/>
                          </a:solidFill>
                          <a:latin typeface="Figtree"/>
                        </a:rPr>
                        <a:t> &lt; 130 m2 </a:t>
                      </a:r>
                      <a:r>
                        <a:rPr lang="sv-SE" sz="1800" b="0" i="0" u="none" strike="noStrike" kern="1200" noProof="0" err="1">
                          <a:solidFill>
                            <a:schemeClr val="tx1"/>
                          </a:solidFill>
                          <a:latin typeface="Figtree"/>
                        </a:rPr>
                        <a:t>Atemp</a:t>
                      </a:r>
                      <a:endParaRPr lang="en-US" sz="1600"/>
                    </a:p>
                  </a:txBody>
                  <a:tcPr marL="9524" marR="9524" marT="9524" marB="0" anchor="ctr"/>
                </a:tc>
                <a:tc>
                  <a:txBody>
                    <a:bodyPr/>
                    <a:lstStyle/>
                    <a:p>
                      <a:pPr lvl="0" algn="l">
                        <a:buNone/>
                      </a:pPr>
                      <a:r>
                        <a:rPr lang="sv-SE" sz="1800" b="0" i="0" u="none" strike="noStrike" kern="1200" noProof="0">
                          <a:solidFill>
                            <a:schemeClr val="tx1"/>
                          </a:solidFill>
                          <a:latin typeface="Figtree"/>
                        </a:rPr>
                        <a:t>Småhus, </a:t>
                      </a:r>
                      <a:r>
                        <a:rPr lang="sv-SE" sz="1800" b="0" i="0" u="none" strike="noStrike" kern="1200" noProof="0" err="1">
                          <a:solidFill>
                            <a:schemeClr val="tx1"/>
                          </a:solidFill>
                          <a:latin typeface="Figtree"/>
                        </a:rPr>
                        <a:t>Atemp</a:t>
                      </a:r>
                      <a:r>
                        <a:rPr lang="sv-SE" sz="1800" b="0" i="0" u="none" strike="noStrike" kern="1200" noProof="0">
                          <a:solidFill>
                            <a:schemeClr val="tx1"/>
                          </a:solidFill>
                          <a:latin typeface="Figtree"/>
                        </a:rPr>
                        <a:t> &lt; 130 m2 </a:t>
                      </a:r>
                      <a:r>
                        <a:rPr lang="sv-SE" sz="1800" b="0" i="0" u="none" strike="noStrike" kern="1200" noProof="0" err="1">
                          <a:solidFill>
                            <a:schemeClr val="tx1"/>
                          </a:solidFill>
                          <a:latin typeface="Figtree"/>
                        </a:rPr>
                        <a:t>Atemp</a:t>
                      </a:r>
                      <a:endParaRPr lang="en-US" sz="1600"/>
                    </a:p>
                  </a:txBody>
                  <a:tcPr marL="9524" marR="9524" marT="9524" marB="0" anchor="ctr"/>
                </a:tc>
                <a:extLst>
                  <a:ext uri="{0D108BD9-81ED-4DB2-BD59-A6C34878D82A}">
                    <a16:rowId xmlns:a16="http://schemas.microsoft.com/office/drawing/2014/main" val="693978032"/>
                  </a:ext>
                </a:extLst>
              </a:tr>
              <a:tr h="370840">
                <a:tc>
                  <a:txBody>
                    <a:bodyPr/>
                    <a:lstStyle/>
                    <a:p>
                      <a:pPr algn="l" fontAlgn="ctr"/>
                      <a:r>
                        <a:rPr lang="sv-SE" sz="1800" kern="1200">
                          <a:solidFill>
                            <a:schemeClr val="tx1"/>
                          </a:solidFill>
                          <a:latin typeface="+mn-lt"/>
                          <a:ea typeface="+mn-ea"/>
                          <a:cs typeface="+mn-cs"/>
                        </a:rPr>
                        <a:t>Småhus, Atemp &gt; 130 m2 Atemp</a:t>
                      </a:r>
                    </a:p>
                  </a:txBody>
                  <a:tcPr marL="9525" marR="9525" marT="9525" marB="0" anchor="ctr"/>
                </a:tc>
                <a:tc>
                  <a:txBody>
                    <a:bodyPr/>
                    <a:lstStyle/>
                    <a:p>
                      <a:pPr algn="l" fontAlgn="ctr"/>
                      <a:r>
                        <a:rPr lang="sv-SE" sz="1800" kern="1200">
                          <a:solidFill>
                            <a:schemeClr val="tx1"/>
                          </a:solidFill>
                          <a:latin typeface="+mn-lt"/>
                          <a:ea typeface="+mn-ea"/>
                          <a:cs typeface="+mn-cs"/>
                        </a:rPr>
                        <a:t>Småhus, </a:t>
                      </a:r>
                      <a:r>
                        <a:rPr lang="sv-SE" sz="1800" kern="1200" err="1">
                          <a:solidFill>
                            <a:schemeClr val="tx1"/>
                          </a:solidFill>
                          <a:latin typeface="+mn-lt"/>
                          <a:ea typeface="+mn-ea"/>
                          <a:cs typeface="+mn-cs"/>
                        </a:rPr>
                        <a:t>Atemp</a:t>
                      </a:r>
                      <a:r>
                        <a:rPr lang="sv-SE" sz="1800" kern="1200">
                          <a:solidFill>
                            <a:schemeClr val="tx1"/>
                          </a:solidFill>
                          <a:latin typeface="+mn-lt"/>
                          <a:ea typeface="+mn-ea"/>
                          <a:cs typeface="+mn-cs"/>
                        </a:rPr>
                        <a:t> &gt; 130 m2 </a:t>
                      </a:r>
                      <a:r>
                        <a:rPr lang="sv-SE" sz="1800" kern="1200" err="1">
                          <a:solidFill>
                            <a:schemeClr val="tx1"/>
                          </a:solidFill>
                          <a:latin typeface="+mn-lt"/>
                          <a:ea typeface="+mn-ea"/>
                          <a:cs typeface="+mn-cs"/>
                        </a:rPr>
                        <a:t>Atemp</a:t>
                      </a:r>
                      <a:endParaRPr lang="sv-SE" sz="1800" kern="120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3018175831"/>
                  </a:ext>
                </a:extLst>
              </a:tr>
              <a:tr h="370840">
                <a:tc>
                  <a:txBody>
                    <a:bodyPr/>
                    <a:lstStyle/>
                    <a:p>
                      <a:pPr algn="l" fontAlgn="ctr"/>
                      <a:r>
                        <a:rPr lang="sv-SE" sz="1800" kern="1200">
                          <a:solidFill>
                            <a:schemeClr val="tx1"/>
                          </a:solidFill>
                          <a:latin typeface="+mn-lt"/>
                          <a:ea typeface="+mn-ea"/>
                          <a:cs typeface="+mn-cs"/>
                        </a:rPr>
                        <a:t>Flerbostadshus</a:t>
                      </a:r>
                    </a:p>
                  </a:txBody>
                  <a:tcPr marL="9525" marR="9525" marT="9525" marB="0" anchor="ctr"/>
                </a:tc>
                <a:tc>
                  <a:txBody>
                    <a:bodyPr/>
                    <a:lstStyle/>
                    <a:p>
                      <a:pPr algn="l" fontAlgn="ctr"/>
                      <a:r>
                        <a:rPr lang="sv-SE" sz="1800" kern="1200">
                          <a:solidFill>
                            <a:schemeClr val="tx1"/>
                          </a:solidFill>
                          <a:latin typeface="+mn-lt"/>
                          <a:ea typeface="+mn-ea"/>
                          <a:cs typeface="+mn-cs"/>
                        </a:rPr>
                        <a:t>Flerbostadshus</a:t>
                      </a:r>
                    </a:p>
                  </a:txBody>
                  <a:tcPr marL="9525" marR="9525" marT="9525" marB="0" anchor="ctr"/>
                </a:tc>
                <a:extLst>
                  <a:ext uri="{0D108BD9-81ED-4DB2-BD59-A6C34878D82A}">
                    <a16:rowId xmlns:a16="http://schemas.microsoft.com/office/drawing/2014/main" val="3664059382"/>
                  </a:ext>
                </a:extLst>
              </a:tr>
              <a:tr h="370840">
                <a:tc>
                  <a:txBody>
                    <a:bodyPr/>
                    <a:lstStyle/>
                    <a:p>
                      <a:pPr algn="l" fontAlgn="ctr"/>
                      <a:r>
                        <a:rPr lang="sv-SE" sz="1800" kern="1200">
                          <a:solidFill>
                            <a:schemeClr val="tx1"/>
                          </a:solidFill>
                          <a:latin typeface="+mn-lt"/>
                          <a:ea typeface="+mn-ea"/>
                          <a:cs typeface="+mn-cs"/>
                        </a:rPr>
                        <a:t>Kontorsbyggnader och vårdcentraler</a:t>
                      </a:r>
                    </a:p>
                  </a:txBody>
                  <a:tcPr marL="9525" marR="9525" marT="9525" marB="0" anchor="ctr"/>
                </a:tc>
                <a:tc rowSpan="3">
                  <a:txBody>
                    <a:bodyPr/>
                    <a:lstStyle/>
                    <a:p>
                      <a:pPr algn="l" fontAlgn="ctr"/>
                      <a:r>
                        <a:rPr lang="sv-SE" sz="1800" kern="1200">
                          <a:solidFill>
                            <a:schemeClr val="tx1"/>
                          </a:solidFill>
                          <a:latin typeface="+mn-lt"/>
                          <a:ea typeface="+mn-ea"/>
                          <a:cs typeface="+mn-cs"/>
                        </a:rPr>
                        <a:t>Kontorsbyggnader och vårdcentraler</a:t>
                      </a:r>
                    </a:p>
                    <a:p>
                      <a:pPr algn="l" fontAlgn="ctr"/>
                      <a:r>
                        <a:rPr lang="sv-SE" sz="1800" kern="1200">
                          <a:solidFill>
                            <a:schemeClr val="tx1"/>
                          </a:solidFill>
                          <a:latin typeface="+mn-lt"/>
                          <a:ea typeface="+mn-ea"/>
                          <a:cs typeface="+mn-cs"/>
                        </a:rPr>
                        <a:t>Utbildningslokaler</a:t>
                      </a:r>
                    </a:p>
                    <a:p>
                      <a:pPr algn="l" fontAlgn="ctr"/>
                      <a:r>
                        <a:rPr lang="sv-SE" sz="1800" kern="1200">
                          <a:solidFill>
                            <a:schemeClr val="tx1"/>
                          </a:solidFill>
                          <a:latin typeface="+mn-lt"/>
                          <a:ea typeface="+mn-ea"/>
                          <a:cs typeface="+mn-cs"/>
                        </a:rPr>
                        <a:t>Specialbostäder, logi och restaurang</a:t>
                      </a:r>
                    </a:p>
                  </a:txBody>
                  <a:tcPr marL="9525" marR="9525" marT="9525" marB="0" anchor="ctr"/>
                </a:tc>
                <a:extLst>
                  <a:ext uri="{0D108BD9-81ED-4DB2-BD59-A6C34878D82A}">
                    <a16:rowId xmlns:a16="http://schemas.microsoft.com/office/drawing/2014/main" val="4232078291"/>
                  </a:ext>
                </a:extLst>
              </a:tr>
              <a:tr h="370840">
                <a:tc>
                  <a:txBody>
                    <a:bodyPr/>
                    <a:lstStyle/>
                    <a:p>
                      <a:pPr algn="l" fontAlgn="ctr"/>
                      <a:r>
                        <a:rPr lang="sv-SE" sz="1800" kern="1200">
                          <a:solidFill>
                            <a:schemeClr val="tx1"/>
                          </a:solidFill>
                          <a:latin typeface="+mn-lt"/>
                          <a:ea typeface="+mn-ea"/>
                          <a:cs typeface="+mn-cs"/>
                        </a:rPr>
                        <a:t>Utbildningslokaler</a:t>
                      </a:r>
                    </a:p>
                  </a:txBody>
                  <a:tcPr marL="9525" marR="9525" marT="9525" marB="0" anchor="ctr"/>
                </a:tc>
                <a:tc vMerge="1">
                  <a:txBody>
                    <a:bodyPr/>
                    <a:lstStyle/>
                    <a:p>
                      <a:endParaRPr lang="en-US"/>
                    </a:p>
                  </a:txBody>
                  <a:tcPr marL="9525" marR="9525" marT="9525" marB="0" anchor="ctr"/>
                </a:tc>
                <a:extLst>
                  <a:ext uri="{0D108BD9-81ED-4DB2-BD59-A6C34878D82A}">
                    <a16:rowId xmlns:a16="http://schemas.microsoft.com/office/drawing/2014/main" val="4212781126"/>
                  </a:ext>
                </a:extLst>
              </a:tr>
              <a:tr h="370840">
                <a:tc>
                  <a:txBody>
                    <a:bodyPr/>
                    <a:lstStyle/>
                    <a:p>
                      <a:pPr algn="l" fontAlgn="ctr"/>
                      <a:r>
                        <a:rPr lang="sv-SE" sz="1800" kern="1200">
                          <a:solidFill>
                            <a:schemeClr val="tx1"/>
                          </a:solidFill>
                          <a:latin typeface="+mn-lt"/>
                          <a:ea typeface="+mn-ea"/>
                          <a:cs typeface="+mn-cs"/>
                        </a:rPr>
                        <a:t>Specialbostäder, logi och restaurang</a:t>
                      </a:r>
                    </a:p>
                  </a:txBody>
                  <a:tcPr marL="9525" marR="9525" marT="9525" marB="0" anchor="ctr"/>
                </a:tc>
                <a:tc vMerge="1">
                  <a:txBody>
                    <a:bodyPr/>
                    <a:lstStyle/>
                    <a:p>
                      <a:endParaRPr lang="en-US"/>
                    </a:p>
                  </a:txBody>
                  <a:tcPr marL="9525" marR="9525" marT="9525" marB="0" anchor="ctr"/>
                </a:tc>
                <a:extLst>
                  <a:ext uri="{0D108BD9-81ED-4DB2-BD59-A6C34878D82A}">
                    <a16:rowId xmlns:a16="http://schemas.microsoft.com/office/drawing/2014/main" val="1741338192"/>
                  </a:ext>
                </a:extLst>
              </a:tr>
              <a:tr h="370840">
                <a:tc>
                  <a:txBody>
                    <a:bodyPr/>
                    <a:lstStyle/>
                    <a:p>
                      <a:pPr algn="l" fontAlgn="ctr"/>
                      <a:r>
                        <a:rPr lang="sv-SE" sz="1800" kern="1200">
                          <a:solidFill>
                            <a:schemeClr val="tx1"/>
                          </a:solidFill>
                          <a:latin typeface="+mn-lt"/>
                          <a:ea typeface="+mn-ea"/>
                          <a:cs typeface="+mn-cs"/>
                        </a:rPr>
                        <a:t>Hallbyggnader, tex logistik och handel, över 1000 m2</a:t>
                      </a:r>
                    </a:p>
                  </a:txBody>
                  <a:tcPr marL="9525" marR="9525" marT="9525" marB="0" anchor="ctr"/>
                </a:tc>
                <a:tc>
                  <a:txBody>
                    <a:bodyPr/>
                    <a:lstStyle/>
                    <a:p>
                      <a:pPr algn="l" fontAlgn="ctr"/>
                      <a:r>
                        <a:rPr lang="sv-SE" sz="1800" kern="1200">
                          <a:solidFill>
                            <a:schemeClr val="tx1"/>
                          </a:solidFill>
                          <a:latin typeface="+mn-lt"/>
                          <a:ea typeface="+mn-ea"/>
                          <a:cs typeface="+mn-cs"/>
                        </a:rPr>
                        <a:t>Hallbyggnader, tex logistik och handel, över 1000 m2</a:t>
                      </a:r>
                    </a:p>
                  </a:txBody>
                  <a:tcPr marL="9525" marR="9525" marT="9525" marB="0" anchor="ctr"/>
                </a:tc>
                <a:extLst>
                  <a:ext uri="{0D108BD9-81ED-4DB2-BD59-A6C34878D82A}">
                    <a16:rowId xmlns:a16="http://schemas.microsoft.com/office/drawing/2014/main" val="1671538246"/>
                  </a:ext>
                </a:extLst>
              </a:tr>
              <a:tr h="370840">
                <a:tc>
                  <a:txBody>
                    <a:bodyPr/>
                    <a:lstStyle/>
                    <a:p>
                      <a:pPr algn="l" fontAlgn="ctr"/>
                      <a:r>
                        <a:rPr lang="sv-SE" sz="1800" b="1" kern="1200">
                          <a:solidFill>
                            <a:schemeClr val="tx1"/>
                          </a:solidFill>
                          <a:latin typeface="+mn-lt"/>
                          <a:ea typeface="+mn-ea"/>
                          <a:cs typeface="+mn-cs"/>
                        </a:rPr>
                        <a:t>Grupp 2, Övriga byggnader</a:t>
                      </a:r>
                    </a:p>
                  </a:txBody>
                  <a:tcPr marL="9525" marR="9525" marT="9525" marB="0" anchor="ctr"/>
                </a:tc>
                <a:tc>
                  <a:txBody>
                    <a:bodyPr/>
                    <a:lstStyle/>
                    <a:p>
                      <a:pPr algn="l" fontAlgn="ctr"/>
                      <a:r>
                        <a:rPr lang="sv-SE" sz="1800" b="1" kern="1200" dirty="0">
                          <a:solidFill>
                            <a:schemeClr val="tx1"/>
                          </a:solidFill>
                          <a:latin typeface="+mn-lt"/>
                          <a:ea typeface="+mn-ea"/>
                          <a:cs typeface="+mn-cs"/>
                        </a:rPr>
                        <a:t>Grupp 2, Övriga byggnader</a:t>
                      </a:r>
                    </a:p>
                  </a:txBody>
                  <a:tcPr marL="9525" marR="9525" marT="9525" marB="0" anchor="ctr"/>
                </a:tc>
                <a:extLst>
                  <a:ext uri="{0D108BD9-81ED-4DB2-BD59-A6C34878D82A}">
                    <a16:rowId xmlns:a16="http://schemas.microsoft.com/office/drawing/2014/main" val="1164747415"/>
                  </a:ext>
                </a:extLst>
              </a:tr>
            </a:tbl>
          </a:graphicData>
        </a:graphic>
      </p:graphicFrame>
      <p:sp>
        <p:nvSpPr>
          <p:cNvPr id="5" name="textruta 2">
            <a:extLst>
              <a:ext uri="{FF2B5EF4-FFF2-40B4-BE49-F238E27FC236}">
                <a16:creationId xmlns:a16="http://schemas.microsoft.com/office/drawing/2014/main" id="{12B4F913-D65D-AFC7-65E7-A6345D286D65}"/>
              </a:ext>
            </a:extLst>
          </p:cNvPr>
          <p:cNvSpPr txBox="1"/>
          <p:nvPr/>
        </p:nvSpPr>
        <p:spPr>
          <a:xfrm>
            <a:off x="11276953" y="172655"/>
            <a:ext cx="780685" cy="276999"/>
          </a:xfrm>
          <a:prstGeom prst="rect">
            <a:avLst/>
          </a:prstGeom>
          <a:noFill/>
        </p:spPr>
        <p:txBody>
          <a:bodyPr wrap="square" lIns="91440" tIns="45720" rIns="91440" bIns="45720" rtlCol="0" anchor="t">
            <a:spAutoFit/>
          </a:bodyPr>
          <a:lstStyle/>
          <a:p>
            <a:r>
              <a:rPr lang="sv-SE" sz="1200"/>
              <a:t>Bild 4:5</a:t>
            </a:r>
          </a:p>
        </p:txBody>
      </p:sp>
    </p:spTree>
    <p:extLst>
      <p:ext uri="{BB962C8B-B14F-4D97-AF65-F5344CB8AC3E}">
        <p14:creationId xmlns:p14="http://schemas.microsoft.com/office/powerpoint/2010/main" val="1963956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E57895-50B4-69B7-6C12-056BE5E0382A}"/>
              </a:ext>
            </a:extLst>
          </p:cNvPr>
          <p:cNvSpPr>
            <a:spLocks noGrp="1"/>
          </p:cNvSpPr>
          <p:nvPr>
            <p:ph type="title"/>
          </p:nvPr>
        </p:nvSpPr>
        <p:spPr/>
        <p:txBody>
          <a:bodyPr/>
          <a:lstStyle/>
          <a:p>
            <a:r>
              <a:rPr lang="sv-SE"/>
              <a:t>Uppdaterade referensvärden</a:t>
            </a:r>
          </a:p>
        </p:txBody>
      </p:sp>
      <p:graphicFrame>
        <p:nvGraphicFramePr>
          <p:cNvPr id="5" name="Platshållare för innehåll 4">
            <a:extLst>
              <a:ext uri="{FF2B5EF4-FFF2-40B4-BE49-F238E27FC236}">
                <a16:creationId xmlns:a16="http://schemas.microsoft.com/office/drawing/2014/main" id="{6097C6C4-DF65-C014-0FA5-B387BBCEF02D}"/>
              </a:ext>
            </a:extLst>
          </p:cNvPr>
          <p:cNvGraphicFramePr>
            <a:graphicFrameLocks noGrp="1"/>
          </p:cNvGraphicFramePr>
          <p:nvPr>
            <p:ph idx="1"/>
            <p:extLst>
              <p:ext uri="{D42A27DB-BD31-4B8C-83A1-F6EECF244321}">
                <p14:modId xmlns:p14="http://schemas.microsoft.com/office/powerpoint/2010/main" val="1827146263"/>
              </p:ext>
            </p:extLst>
          </p:nvPr>
        </p:nvGraphicFramePr>
        <p:xfrm>
          <a:off x="641350" y="2243365"/>
          <a:ext cx="10909299" cy="4095750"/>
        </p:xfrm>
        <a:graphic>
          <a:graphicData uri="http://schemas.openxmlformats.org/drawingml/2006/table">
            <a:tbl>
              <a:tblPr firstRow="1">
                <a:tableStyleId>{5C22544A-7EE6-4342-B048-85BDC9FD1C3A}</a:tableStyleId>
              </a:tblPr>
              <a:tblGrid>
                <a:gridCol w="1812071">
                  <a:extLst>
                    <a:ext uri="{9D8B030D-6E8A-4147-A177-3AD203B41FA5}">
                      <a16:colId xmlns:a16="http://schemas.microsoft.com/office/drawing/2014/main" val="2238436618"/>
                    </a:ext>
                  </a:extLst>
                </a:gridCol>
                <a:gridCol w="2835576">
                  <a:extLst>
                    <a:ext uri="{9D8B030D-6E8A-4147-A177-3AD203B41FA5}">
                      <a16:colId xmlns:a16="http://schemas.microsoft.com/office/drawing/2014/main" val="600088736"/>
                    </a:ext>
                  </a:extLst>
                </a:gridCol>
                <a:gridCol w="4109556">
                  <a:extLst>
                    <a:ext uri="{9D8B030D-6E8A-4147-A177-3AD203B41FA5}">
                      <a16:colId xmlns:a16="http://schemas.microsoft.com/office/drawing/2014/main" val="635646249"/>
                    </a:ext>
                  </a:extLst>
                </a:gridCol>
                <a:gridCol w="1076048">
                  <a:extLst>
                    <a:ext uri="{9D8B030D-6E8A-4147-A177-3AD203B41FA5}">
                      <a16:colId xmlns:a16="http://schemas.microsoft.com/office/drawing/2014/main" val="3761277599"/>
                    </a:ext>
                  </a:extLst>
                </a:gridCol>
                <a:gridCol w="1076048">
                  <a:extLst>
                    <a:ext uri="{9D8B030D-6E8A-4147-A177-3AD203B41FA5}">
                      <a16:colId xmlns:a16="http://schemas.microsoft.com/office/drawing/2014/main" val="948781566"/>
                    </a:ext>
                  </a:extLst>
                </a:gridCol>
              </a:tblGrid>
              <a:tr h="571500">
                <a:tc>
                  <a:txBody>
                    <a:bodyPr/>
                    <a:lstStyle/>
                    <a:p>
                      <a:pPr algn="l" fontAlgn="ctr"/>
                      <a:r>
                        <a:rPr lang="sv-SE" sz="1000" u="none" strike="noStrike">
                          <a:effectLst/>
                        </a:rPr>
                        <a:t>Förslag byggnadstyper</a:t>
                      </a:r>
                      <a:endParaRPr lang="sv-SE" sz="1000" b="1" i="0" u="none" strike="noStrike">
                        <a:solidFill>
                          <a:srgbClr val="000000"/>
                        </a:solidFill>
                        <a:effectLst/>
                        <a:latin typeface="Georgia" panose="02040502050405020303" pitchFamily="18" charset="0"/>
                      </a:endParaRPr>
                    </a:p>
                  </a:txBody>
                  <a:tcPr marL="45720" marR="45720" anchor="ctr"/>
                </a:tc>
                <a:tc>
                  <a:txBody>
                    <a:bodyPr/>
                    <a:lstStyle/>
                    <a:p>
                      <a:pPr algn="l" fontAlgn="ctr"/>
                      <a:r>
                        <a:rPr lang="sv-SE" sz="1000" u="none" strike="noStrike">
                          <a:effectLst/>
                        </a:rPr>
                        <a:t>Motiv till indelningen</a:t>
                      </a:r>
                      <a:endParaRPr lang="sv-SE" sz="1000" b="1" i="0" u="none" strike="noStrike">
                        <a:solidFill>
                          <a:srgbClr val="000000"/>
                        </a:solidFill>
                        <a:effectLst/>
                        <a:latin typeface="Georgia" panose="02040502050405020303" pitchFamily="18" charset="0"/>
                      </a:endParaRPr>
                    </a:p>
                  </a:txBody>
                  <a:tcPr marL="9525" marR="9525" marT="9525" marB="0" anchor="ctr"/>
                </a:tc>
                <a:tc>
                  <a:txBody>
                    <a:bodyPr/>
                    <a:lstStyle/>
                    <a:p>
                      <a:pPr algn="l" fontAlgn="ctr"/>
                      <a:r>
                        <a:rPr lang="sv-SE" sz="1000" u="none" strike="noStrike">
                          <a:effectLst/>
                        </a:rPr>
                        <a:t>Utgångsvärde för framtagande av gränsvärde</a:t>
                      </a:r>
                      <a:endParaRPr lang="sv-SE" sz="1000" b="1" i="0" u="none" strike="noStrike">
                        <a:solidFill>
                          <a:srgbClr val="000000"/>
                        </a:solidFill>
                        <a:effectLst/>
                        <a:latin typeface="Georgia" panose="02040502050405020303" pitchFamily="18" charset="0"/>
                      </a:endParaRPr>
                    </a:p>
                  </a:txBody>
                  <a:tcPr marL="9525" marR="9525" marT="9525" marB="0" anchor="ctr"/>
                </a:tc>
                <a:tc>
                  <a:txBody>
                    <a:bodyPr/>
                    <a:lstStyle/>
                    <a:p>
                      <a:pPr algn="ctr" fontAlgn="b"/>
                      <a:r>
                        <a:rPr lang="sv-SE" sz="1100" u="none" strike="noStrike">
                          <a:effectLst/>
                        </a:rPr>
                        <a:t>Alt 1 Referensvärde (median för alla utom småhus och Grupp 2)</a:t>
                      </a:r>
                      <a:endParaRPr lang="sv-SE" sz="1100" b="0" i="0" u="none" strike="noStrike">
                        <a:solidFill>
                          <a:srgbClr val="000000"/>
                        </a:solidFill>
                        <a:effectLst/>
                        <a:latin typeface="Aptos Narrow" panose="020B0004020202020204" pitchFamily="34" charset="0"/>
                      </a:endParaRPr>
                    </a:p>
                  </a:txBody>
                  <a:tcPr marL="9525" marR="9525" marT="9525" marB="0" anchor="b"/>
                </a:tc>
                <a:tc>
                  <a:txBody>
                    <a:bodyPr/>
                    <a:lstStyle/>
                    <a:p>
                      <a:pPr marL="0" algn="ctr" defTabSz="914400" rtl="0" eaLnBrk="1" fontAlgn="b" latinLnBrk="0" hangingPunct="1"/>
                      <a:r>
                        <a:rPr lang="sv-SE" sz="1100" u="none" strike="noStrike">
                          <a:effectLst/>
                        </a:rPr>
                        <a:t>Alt 2 Referensvärde (median för alla utom småhus och Grupp 2)</a:t>
                      </a:r>
                      <a:endParaRPr lang="sv-SE" sz="1100" b="1" u="none" strike="noStrike" kern="1200">
                        <a:solidFill>
                          <a:schemeClr val="lt1"/>
                        </a:solidFill>
                        <a:effectLst/>
                        <a:latin typeface="+mn-lt"/>
                        <a:ea typeface="+mn-ea"/>
                        <a:cs typeface="+mn-cs"/>
                      </a:endParaRPr>
                    </a:p>
                  </a:txBody>
                  <a:tcPr marL="9525" marR="9525" marT="9525" marB="0" anchor="b"/>
                </a:tc>
                <a:extLst>
                  <a:ext uri="{0D108BD9-81ED-4DB2-BD59-A6C34878D82A}">
                    <a16:rowId xmlns:a16="http://schemas.microsoft.com/office/drawing/2014/main" val="100009718"/>
                  </a:ext>
                </a:extLst>
              </a:tr>
              <a:tr h="485775">
                <a:tc>
                  <a:txBody>
                    <a:bodyPr/>
                    <a:lstStyle/>
                    <a:p>
                      <a:pPr algn="l" fontAlgn="ctr"/>
                      <a:r>
                        <a:rPr lang="sv-SE" sz="1000" u="none" strike="noStrike">
                          <a:effectLst/>
                        </a:rPr>
                        <a:t>Småhus, Atemp &lt; 130 m2</a:t>
                      </a:r>
                      <a:endParaRPr lang="sv-SE" sz="1000" b="0" i="0" u="none" strike="noStrike">
                        <a:solidFill>
                          <a:srgbClr val="000000"/>
                        </a:solidFill>
                        <a:effectLst/>
                        <a:latin typeface="Georgia" panose="02040502050405020303" pitchFamily="18" charset="0"/>
                      </a:endParaRPr>
                    </a:p>
                  </a:txBody>
                  <a:tcPr marL="9525" marR="9525" marT="9525" marB="0" anchor="ctr"/>
                </a:tc>
                <a:tc>
                  <a:txBody>
                    <a:bodyPr/>
                    <a:lstStyle/>
                    <a:p>
                      <a:pPr algn="l" fontAlgn="ctr"/>
                      <a:r>
                        <a:rPr lang="sv-SE" sz="1000" u="none" strike="noStrike" kern="1200" baseline="0">
                          <a:solidFill>
                            <a:schemeClr val="dk1"/>
                          </a:solidFill>
                          <a:effectLst/>
                          <a:latin typeface="+mn-lt"/>
                          <a:ea typeface="+mn-ea"/>
                          <a:cs typeface="+mn-cs"/>
                        </a:rPr>
                        <a:t>Synkronisering mot energihushållningskraven</a:t>
                      </a:r>
                      <a:r>
                        <a:rPr lang="sv-SE" sz="1000" u="none" strike="noStrike" kern="1200">
                          <a:solidFill>
                            <a:schemeClr val="dk1"/>
                          </a:solidFill>
                          <a:effectLst/>
                          <a:latin typeface="+mn-lt"/>
                          <a:ea typeface="+mn-ea"/>
                          <a:cs typeface="+mn-cs"/>
                        </a:rPr>
                        <a:t>, samt att önskemål om differentiering av olika stora småhus inkommit.</a:t>
                      </a:r>
                    </a:p>
                  </a:txBody>
                  <a:tcPr marL="9525" marR="9525" marT="9525" marB="0" anchor="ctr"/>
                </a:tc>
                <a:tc>
                  <a:txBody>
                    <a:bodyPr/>
                    <a:lstStyle/>
                    <a:p>
                      <a:pPr algn="l" fontAlgn="ctr"/>
                      <a:r>
                        <a:rPr lang="sv-SE" sz="1000" u="none" strike="noStrike" kern="1200">
                          <a:solidFill>
                            <a:schemeClr val="dk1"/>
                          </a:solidFill>
                          <a:effectLst/>
                          <a:latin typeface="+mn-lt"/>
                          <a:ea typeface="+mn-ea"/>
                          <a:cs typeface="+mn-cs"/>
                        </a:rPr>
                        <a:t>Påslag på utgångsvärde </a:t>
                      </a:r>
                      <a:r>
                        <a:rPr lang="sv-SE" sz="1000" u="none" strike="noStrike" kern="1200">
                          <a:solidFill>
                            <a:schemeClr val="tx1"/>
                          </a:solidFill>
                          <a:effectLst/>
                          <a:latin typeface="+mn-lt"/>
                          <a:ea typeface="+mn-ea"/>
                          <a:cs typeface="+mn-cs"/>
                        </a:rPr>
                        <a:t>med 25 kg </a:t>
                      </a:r>
                      <a:r>
                        <a:rPr lang="sv-SE" sz="1000" u="none" strike="noStrike" kern="1200">
                          <a:solidFill>
                            <a:schemeClr val="dk1"/>
                          </a:solidFill>
                          <a:effectLst/>
                          <a:latin typeface="+mn-lt"/>
                          <a:ea typeface="+mn-ea"/>
                          <a:cs typeface="+mn-cs"/>
                        </a:rPr>
                        <a:t>CO2e/BTA. </a:t>
                      </a:r>
                    </a:p>
                  </a:txBody>
                  <a:tcPr marL="9525" marR="9525" marT="9525" marB="0" anchor="ctr"/>
                </a:tc>
                <a:tc>
                  <a:txBody>
                    <a:bodyPr/>
                    <a:lstStyle/>
                    <a:p>
                      <a:pPr marL="0" algn="ctr" defTabSz="914400" rtl="0" eaLnBrk="1" fontAlgn="ctr" latinLnBrk="0" hangingPunct="1"/>
                      <a:r>
                        <a:rPr lang="sv-SE" sz="1000" u="none" strike="noStrike" kern="1200">
                          <a:solidFill>
                            <a:schemeClr val="dk1"/>
                          </a:solidFill>
                          <a:effectLst/>
                          <a:latin typeface="+mn-lt"/>
                          <a:ea typeface="+mn-ea"/>
                          <a:cs typeface="+mn-cs"/>
                        </a:rPr>
                        <a:t>196</a:t>
                      </a:r>
                    </a:p>
                  </a:txBody>
                  <a:tcPr marL="0" marR="0" marT="0" marB="0" anchor="ctr"/>
                </a:tc>
                <a:tc>
                  <a:txBody>
                    <a:bodyPr/>
                    <a:lstStyle/>
                    <a:p>
                      <a:pPr marL="0" algn="ctr" defTabSz="914400" rtl="0" eaLnBrk="1" fontAlgn="ctr" latinLnBrk="0" hangingPunct="1"/>
                      <a:r>
                        <a:rPr lang="sv-SE" sz="1000" u="none" strike="noStrike" kern="1200">
                          <a:solidFill>
                            <a:schemeClr val="dk1"/>
                          </a:solidFill>
                          <a:effectLst/>
                          <a:latin typeface="+mn-lt"/>
                          <a:ea typeface="+mn-ea"/>
                          <a:cs typeface="+mn-cs"/>
                        </a:rPr>
                        <a:t>Likt alt 1</a:t>
                      </a:r>
                    </a:p>
                  </a:txBody>
                  <a:tcPr marL="9525" marR="9525" marT="9525" marB="0" anchor="ctr"/>
                </a:tc>
                <a:extLst>
                  <a:ext uri="{0D108BD9-81ED-4DB2-BD59-A6C34878D82A}">
                    <a16:rowId xmlns:a16="http://schemas.microsoft.com/office/drawing/2014/main" val="1710716410"/>
                  </a:ext>
                </a:extLst>
              </a:tr>
              <a:tr h="190500">
                <a:tc>
                  <a:txBody>
                    <a:bodyPr/>
                    <a:lstStyle/>
                    <a:p>
                      <a:pPr algn="l" fontAlgn="ctr"/>
                      <a:r>
                        <a:rPr lang="sv-SE" sz="1000" u="none" strike="noStrike">
                          <a:effectLst/>
                        </a:rPr>
                        <a:t>Småhus, Atemp &gt; 130 m2</a:t>
                      </a:r>
                      <a:endParaRPr lang="sv-SE" sz="1000" b="0" i="0" u="none" strike="noStrike">
                        <a:solidFill>
                          <a:srgbClr val="000000"/>
                        </a:solidFill>
                        <a:effectLst/>
                        <a:latin typeface="Georgia" panose="02040502050405020303" pitchFamily="18" charset="0"/>
                      </a:endParaRPr>
                    </a:p>
                  </a:txBody>
                  <a:tcPr marL="9525" marR="9525" marT="9525" marB="0" anchor="ctr"/>
                </a:tc>
                <a:tc>
                  <a:txBody>
                    <a:bodyPr/>
                    <a:lstStyle/>
                    <a:p>
                      <a:pPr algn="l" fontAlgn="ctr"/>
                      <a:r>
                        <a:rPr lang="sv-SE" sz="1000" u="none" strike="noStrike" kern="1200">
                          <a:solidFill>
                            <a:schemeClr val="dk1"/>
                          </a:solidFill>
                          <a:effectLst/>
                          <a:latin typeface="+mn-lt"/>
                          <a:ea typeface="+mn-ea"/>
                          <a:cs typeface="+mn-cs"/>
                        </a:rPr>
                        <a:t>Synkronisering mot energihushållningskraven, </a:t>
                      </a:r>
                      <a:r>
                        <a:rPr lang="sv-SE" sz="1000" u="none" strike="noStrike">
                          <a:effectLst/>
                        </a:rPr>
                        <a:t>samt att önskemål om differentiering av olika stora småhus inkommit.</a:t>
                      </a:r>
                      <a:endParaRPr lang="sv-SE" sz="1000" b="0" i="0" u="none" strike="noStrike">
                        <a:solidFill>
                          <a:srgbClr val="000000"/>
                        </a:solidFill>
                        <a:effectLst/>
                        <a:latin typeface="Georgia" panose="02040502050405020303" pitchFamily="18" charset="0"/>
                      </a:endParaRPr>
                    </a:p>
                  </a:txBody>
                  <a:tcPr marL="9525" marR="9525" marT="9525" marB="0" anchor="ctr"/>
                </a:tc>
                <a:tc>
                  <a:txBody>
                    <a:bodyPr/>
                    <a:lstStyle/>
                    <a:p>
                      <a:pPr algn="l" fontAlgn="ctr"/>
                      <a:r>
                        <a:rPr lang="sv-SE" sz="1000" u="none" strike="noStrike">
                          <a:effectLst/>
                        </a:rPr>
                        <a:t>Referensvärdesstudien, småhus (75-percentilen)</a:t>
                      </a:r>
                      <a:endParaRPr lang="sv-SE" sz="1000" b="0" i="0" u="none" strike="noStrike">
                        <a:solidFill>
                          <a:srgbClr val="000000"/>
                        </a:solidFill>
                        <a:effectLst/>
                        <a:latin typeface="Georgia" panose="02040502050405020303" pitchFamily="18" charset="0"/>
                      </a:endParaRPr>
                    </a:p>
                  </a:txBody>
                  <a:tcPr marL="9525" marR="9525" marT="9525" marB="0" anchor="ctr"/>
                </a:tc>
                <a:tc>
                  <a:txBody>
                    <a:bodyPr/>
                    <a:lstStyle/>
                    <a:p>
                      <a:pPr marL="0" algn="ctr" defTabSz="914400" rtl="0" eaLnBrk="1" fontAlgn="ctr" latinLnBrk="0" hangingPunct="1"/>
                      <a:r>
                        <a:rPr lang="sv-SE" sz="1000" u="none" strike="noStrike" kern="1200">
                          <a:solidFill>
                            <a:schemeClr val="dk1"/>
                          </a:solidFill>
                          <a:effectLst/>
                          <a:latin typeface="+mn-lt"/>
                          <a:ea typeface="+mn-ea"/>
                          <a:cs typeface="+mn-cs"/>
                        </a:rPr>
                        <a:t>171</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sv-SE" sz="1000" u="none" strike="noStrike" kern="1200">
                          <a:solidFill>
                            <a:schemeClr val="dk1"/>
                          </a:solidFill>
                          <a:effectLst/>
                          <a:latin typeface="+mn-lt"/>
                          <a:ea typeface="+mn-ea"/>
                          <a:cs typeface="+mn-cs"/>
                        </a:rPr>
                        <a:t>Likt alt 1</a:t>
                      </a:r>
                    </a:p>
                    <a:p>
                      <a:pPr marL="0" algn="ctr" defTabSz="914400" rtl="0" eaLnBrk="1" fontAlgn="ctr" latinLnBrk="0" hangingPunct="1"/>
                      <a:endParaRPr lang="sv-SE" sz="1000" u="none" strike="noStrike" kern="120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929345869"/>
                  </a:ext>
                </a:extLst>
              </a:tr>
              <a:tr h="190500">
                <a:tc>
                  <a:txBody>
                    <a:bodyPr/>
                    <a:lstStyle/>
                    <a:p>
                      <a:pPr algn="l" fontAlgn="ctr"/>
                      <a:r>
                        <a:rPr lang="sv-SE" sz="1000" u="none" strike="noStrike">
                          <a:effectLst/>
                        </a:rPr>
                        <a:t>Flerbostadshus</a:t>
                      </a:r>
                      <a:endParaRPr lang="sv-SE" sz="1000" b="0" i="0" u="none" strike="noStrike">
                        <a:solidFill>
                          <a:srgbClr val="000000"/>
                        </a:solidFill>
                        <a:effectLst/>
                        <a:latin typeface="Georgia" panose="02040502050405020303" pitchFamily="18" charset="0"/>
                      </a:endParaRPr>
                    </a:p>
                  </a:txBody>
                  <a:tcPr marL="9525" marR="9525" marT="9525" marB="0" anchor="ctr"/>
                </a:tc>
                <a:tc>
                  <a:txBody>
                    <a:bodyPr/>
                    <a:lstStyle/>
                    <a:p>
                      <a:pPr algn="l" fontAlgn="ctr"/>
                      <a:r>
                        <a:rPr lang="sv-SE" sz="1000" u="none" strike="noStrike">
                          <a:effectLst/>
                        </a:rPr>
                        <a:t>Ingen ändring</a:t>
                      </a:r>
                      <a:endParaRPr lang="sv-SE" sz="1000" b="0" i="0" u="none" strike="noStrike">
                        <a:solidFill>
                          <a:srgbClr val="000000"/>
                        </a:solidFill>
                        <a:effectLst/>
                        <a:latin typeface="Georgia" panose="02040502050405020303" pitchFamily="18" charset="0"/>
                      </a:endParaRPr>
                    </a:p>
                  </a:txBody>
                  <a:tcPr marL="9525" marR="9525" marT="9525" marB="0" anchor="ctr"/>
                </a:tc>
                <a:tc>
                  <a:txBody>
                    <a:bodyPr/>
                    <a:lstStyle/>
                    <a:p>
                      <a:pPr algn="l" fontAlgn="ctr"/>
                      <a:r>
                        <a:rPr lang="sv-SE" sz="1000" u="none" strike="noStrike">
                          <a:solidFill>
                            <a:schemeClr val="tx1"/>
                          </a:solidFill>
                          <a:effectLst/>
                        </a:rPr>
                        <a:t>Referensvärdesstudien, median flerbostadshus</a:t>
                      </a:r>
                      <a:endParaRPr lang="sv-SE" sz="1000" b="0" i="0" u="none" strike="noStrike">
                        <a:solidFill>
                          <a:schemeClr val="tx1"/>
                        </a:solidFill>
                        <a:effectLst/>
                        <a:latin typeface="Georgia" panose="02040502050405020303" pitchFamily="18" charset="0"/>
                      </a:endParaRPr>
                    </a:p>
                  </a:txBody>
                  <a:tcPr marL="9525" marR="9525" marT="9525" marB="0" anchor="ctr"/>
                </a:tc>
                <a:tc>
                  <a:txBody>
                    <a:bodyPr/>
                    <a:lstStyle/>
                    <a:p>
                      <a:pPr marL="0" algn="ctr" defTabSz="914400" rtl="0" eaLnBrk="1" fontAlgn="ctr" latinLnBrk="0" hangingPunct="1"/>
                      <a:r>
                        <a:rPr lang="sv-SE" sz="1000" u="none" strike="noStrike" kern="1200">
                          <a:solidFill>
                            <a:schemeClr val="dk1"/>
                          </a:solidFill>
                          <a:effectLst/>
                          <a:latin typeface="+mn-lt"/>
                          <a:ea typeface="+mn-ea"/>
                          <a:cs typeface="+mn-cs"/>
                        </a:rPr>
                        <a:t>358</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sv-SE" sz="1000" u="none" strike="noStrike" kern="1200">
                          <a:solidFill>
                            <a:schemeClr val="dk1"/>
                          </a:solidFill>
                          <a:effectLst/>
                          <a:latin typeface="+mn-lt"/>
                          <a:ea typeface="+mn-ea"/>
                          <a:cs typeface="+mn-cs"/>
                        </a:rPr>
                        <a:t>Likt alt 1</a:t>
                      </a:r>
                    </a:p>
                  </a:txBody>
                  <a:tcPr marL="9525" marR="9525" marT="9525" marB="0" anchor="ctr"/>
                </a:tc>
                <a:extLst>
                  <a:ext uri="{0D108BD9-81ED-4DB2-BD59-A6C34878D82A}">
                    <a16:rowId xmlns:a16="http://schemas.microsoft.com/office/drawing/2014/main" val="2373031862"/>
                  </a:ext>
                </a:extLst>
              </a:tr>
              <a:tr h="485775">
                <a:tc>
                  <a:txBody>
                    <a:bodyPr/>
                    <a:lstStyle/>
                    <a:p>
                      <a:pPr algn="l" fontAlgn="ctr"/>
                      <a:r>
                        <a:rPr lang="sv-SE" sz="1000" u="none" strike="noStrike">
                          <a:effectLst/>
                        </a:rPr>
                        <a:t>Kontor och vårdcentraler</a:t>
                      </a:r>
                      <a:endParaRPr lang="sv-SE" sz="1000" b="0" i="0" u="none" strike="noStrike">
                        <a:solidFill>
                          <a:srgbClr val="000000"/>
                        </a:solidFill>
                        <a:effectLst/>
                        <a:latin typeface="Georgia" panose="02040502050405020303" pitchFamily="18" charset="0"/>
                      </a:endParaRPr>
                    </a:p>
                  </a:txBody>
                  <a:tcPr marL="9525" marR="9525" marT="9525" marB="0" anchor="ctr"/>
                </a:tc>
                <a:tc>
                  <a:txBody>
                    <a:bodyPr/>
                    <a:lstStyle/>
                    <a:p>
                      <a:pPr algn="l" fontAlgn="ctr"/>
                      <a:r>
                        <a:rPr lang="sv-SE" sz="1000" u="none" strike="noStrike">
                          <a:effectLst/>
                        </a:rPr>
                        <a:t>Tillägg av vårdcentraler, Så föreslår Finland.</a:t>
                      </a:r>
                    </a:p>
                  </a:txBody>
                  <a:tcPr marL="9525" marR="9525" marT="9525" marB="0" anchor="ctr"/>
                </a:tc>
                <a:tc>
                  <a:txBody>
                    <a:bodyPr/>
                    <a:lstStyle/>
                    <a:p>
                      <a:pPr algn="l" fontAlgn="ctr"/>
                      <a:r>
                        <a:rPr lang="sv-SE" sz="1000" u="none" strike="noStrike">
                          <a:solidFill>
                            <a:schemeClr val="tx1"/>
                          </a:solidFill>
                          <a:effectLst/>
                        </a:rPr>
                        <a:t>Referensvärdesstudien, median kontor</a:t>
                      </a:r>
                      <a:endParaRPr lang="sv-SE" sz="1000" b="0" i="0" u="none" strike="noStrike">
                        <a:solidFill>
                          <a:schemeClr val="tx1"/>
                        </a:solidFill>
                        <a:effectLst/>
                        <a:latin typeface="Georgia" panose="02040502050405020303" pitchFamily="18" charset="0"/>
                      </a:endParaRPr>
                    </a:p>
                  </a:txBody>
                  <a:tcPr marL="9525" marR="9525" marT="9525" marB="0" anchor="ctr"/>
                </a:tc>
                <a:tc>
                  <a:txBody>
                    <a:bodyPr/>
                    <a:lstStyle/>
                    <a:p>
                      <a:pPr marL="0" algn="ctr" defTabSz="914400" rtl="0" eaLnBrk="1" fontAlgn="ctr" latinLnBrk="0" hangingPunct="1"/>
                      <a:r>
                        <a:rPr lang="sv-SE" sz="1000" u="none" strike="noStrike" kern="1200">
                          <a:solidFill>
                            <a:schemeClr val="dk1"/>
                          </a:solidFill>
                          <a:effectLst/>
                          <a:latin typeface="+mn-lt"/>
                          <a:ea typeface="+mn-ea"/>
                          <a:cs typeface="+mn-cs"/>
                        </a:rPr>
                        <a:t>383</a:t>
                      </a:r>
                    </a:p>
                  </a:txBody>
                  <a:tcPr marL="0" marR="0" marT="0" marB="0" anchor="ctr"/>
                </a:tc>
                <a:tc rowSpan="3">
                  <a:txBody>
                    <a:bodyPr/>
                    <a:lstStyle/>
                    <a:p>
                      <a:pPr marL="0" algn="ctr" defTabSz="914400" rtl="0" eaLnBrk="1" fontAlgn="ctr" latinLnBrk="0" hangingPunct="1"/>
                      <a:r>
                        <a:rPr lang="sv-SE" sz="1000" u="none" strike="noStrike" kern="1200">
                          <a:solidFill>
                            <a:schemeClr val="dk1"/>
                          </a:solidFill>
                          <a:effectLst/>
                          <a:latin typeface="+mn-lt"/>
                          <a:ea typeface="+mn-ea"/>
                          <a:cs typeface="+mn-cs"/>
                        </a:rPr>
                        <a:t>384</a:t>
                      </a:r>
                    </a:p>
                  </a:txBody>
                  <a:tcPr marL="9525" marR="9525" marT="9525" marB="0" anchor="ctr"/>
                </a:tc>
                <a:extLst>
                  <a:ext uri="{0D108BD9-81ED-4DB2-BD59-A6C34878D82A}">
                    <a16:rowId xmlns:a16="http://schemas.microsoft.com/office/drawing/2014/main" val="744387555"/>
                  </a:ext>
                </a:extLst>
              </a:tr>
              <a:tr h="495300">
                <a:tc>
                  <a:txBody>
                    <a:bodyPr/>
                    <a:lstStyle/>
                    <a:p>
                      <a:pPr algn="l" fontAlgn="ctr"/>
                      <a:r>
                        <a:rPr lang="sv-SE" sz="1000" u="none" strike="noStrike">
                          <a:effectLst/>
                        </a:rPr>
                        <a:t>Utbildningslokaler</a:t>
                      </a:r>
                      <a:endParaRPr lang="sv-SE" sz="1000" b="0" i="0" u="none" strike="noStrike">
                        <a:solidFill>
                          <a:srgbClr val="000000"/>
                        </a:solidFill>
                        <a:effectLst/>
                        <a:latin typeface="Georgia" panose="02040502050405020303" pitchFamily="18" charset="0"/>
                      </a:endParaRPr>
                    </a:p>
                  </a:txBody>
                  <a:tcPr marL="9525" marR="9525" marT="9525" marB="0" anchor="ctr"/>
                </a:tc>
                <a:tc>
                  <a:txBody>
                    <a:bodyPr/>
                    <a:lstStyle/>
                    <a:p>
                      <a:pPr algn="l" fontAlgn="ctr"/>
                      <a:r>
                        <a:rPr lang="sv-SE" sz="1000" u="none" strike="noStrike">
                          <a:effectLst/>
                        </a:rPr>
                        <a:t>Enligt energideklarationen och flera andra nordiska länder.</a:t>
                      </a:r>
                      <a:endParaRPr lang="sv-SE" sz="1000" b="0" i="0" u="none" strike="noStrike">
                        <a:solidFill>
                          <a:srgbClr val="000000"/>
                        </a:solidFill>
                        <a:effectLst/>
                        <a:latin typeface="Georgia" panose="02040502050405020303" pitchFamily="18" charset="0"/>
                      </a:endParaRPr>
                    </a:p>
                  </a:txBody>
                  <a:tcPr marL="9525" marR="9525" marT="9525" marB="0" anchor="ctr"/>
                </a:tc>
                <a:tc>
                  <a:txBody>
                    <a:bodyPr/>
                    <a:lstStyle/>
                    <a:p>
                      <a:pPr algn="l" fontAlgn="ctr"/>
                      <a:r>
                        <a:rPr lang="sv-SE" sz="1000" u="none" strike="noStrike">
                          <a:solidFill>
                            <a:schemeClr val="tx1"/>
                          </a:solidFill>
                          <a:effectLst/>
                        </a:rPr>
                        <a:t>Uppdaterat referensvärde, baserat på median skolor och förskolor i referensvärdesrapporten, samt tillkommande underlag från utredning våren 2025.</a:t>
                      </a:r>
                      <a:endParaRPr lang="sv-SE" sz="1000" b="0" i="0" u="none" strike="noStrike">
                        <a:solidFill>
                          <a:schemeClr val="tx1"/>
                        </a:solidFill>
                        <a:effectLst/>
                        <a:latin typeface="Georgia" panose="02040502050405020303" pitchFamily="18" charset="0"/>
                      </a:endParaRPr>
                    </a:p>
                  </a:txBody>
                  <a:tcPr marL="9525" marR="9525" marT="9525" marB="0" anchor="ctr"/>
                </a:tc>
                <a:tc>
                  <a:txBody>
                    <a:bodyPr/>
                    <a:lstStyle/>
                    <a:p>
                      <a:pPr marL="0" algn="ctr" defTabSz="914400" rtl="0" eaLnBrk="1" fontAlgn="ctr" latinLnBrk="0" hangingPunct="1"/>
                      <a:r>
                        <a:rPr lang="sv-SE" sz="1000" u="none" strike="noStrike" kern="1200">
                          <a:solidFill>
                            <a:schemeClr val="dk1"/>
                          </a:solidFill>
                          <a:effectLst/>
                          <a:latin typeface="+mn-lt"/>
                          <a:ea typeface="+mn-ea"/>
                          <a:cs typeface="+mn-cs"/>
                        </a:rPr>
                        <a:t>389</a:t>
                      </a:r>
                    </a:p>
                  </a:txBody>
                  <a:tcPr marL="0" marR="0" marT="0" marB="0" anchor="ctr"/>
                </a:tc>
                <a:tc vMerge="1">
                  <a:txBody>
                    <a:bodyPr/>
                    <a:lstStyle/>
                    <a:p>
                      <a:pPr marL="0" algn="ctr" defTabSz="914400" rtl="0" eaLnBrk="1" fontAlgn="b" latinLnBrk="0" hangingPunct="1"/>
                      <a:endParaRPr lang="sv-SE" sz="1100" u="none" strike="noStrike" kern="120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2017674030"/>
                  </a:ext>
                </a:extLst>
              </a:tr>
              <a:tr h="190500">
                <a:tc>
                  <a:txBody>
                    <a:bodyPr/>
                    <a:lstStyle/>
                    <a:p>
                      <a:pPr algn="l" fontAlgn="ctr"/>
                      <a:r>
                        <a:rPr lang="sv-SE" sz="1000" u="none" strike="noStrike">
                          <a:effectLst/>
                        </a:rPr>
                        <a:t>Specialbostad, logi och restaurang</a:t>
                      </a:r>
                      <a:endParaRPr lang="sv-SE" sz="1000" b="0" i="0" u="none" strike="noStrike">
                        <a:solidFill>
                          <a:srgbClr val="000000"/>
                        </a:solidFill>
                        <a:effectLst/>
                        <a:latin typeface="Georgia" panose="02040502050405020303" pitchFamily="18" charset="0"/>
                      </a:endParaRPr>
                    </a:p>
                  </a:txBody>
                  <a:tcPr marL="9525" marR="9525" marT="9525" marB="0" anchor="ctr"/>
                </a:tc>
                <a:tc>
                  <a:txBody>
                    <a:bodyPr/>
                    <a:lstStyle/>
                    <a:p>
                      <a:pPr algn="l" fontAlgn="ctr"/>
                      <a:r>
                        <a:rPr lang="sv-SE" sz="1000" u="none" strike="noStrike">
                          <a:effectLst/>
                        </a:rPr>
                        <a:t>Enligt tidigare förslag.</a:t>
                      </a:r>
                      <a:endParaRPr lang="sv-SE" sz="1000" b="0" i="0" u="none" strike="noStrike">
                        <a:solidFill>
                          <a:srgbClr val="000000"/>
                        </a:solidFill>
                        <a:effectLst/>
                        <a:latin typeface="Georgia" panose="02040502050405020303" pitchFamily="18" charset="0"/>
                      </a:endParaRPr>
                    </a:p>
                  </a:txBody>
                  <a:tcPr marL="9525" marR="9525" marT="9525" marB="0" anchor="ctr"/>
                </a:tc>
                <a:tc>
                  <a:txBody>
                    <a:bodyPr/>
                    <a:lstStyle/>
                    <a:p>
                      <a:pPr algn="l" fontAlgn="ctr"/>
                      <a:r>
                        <a:rPr lang="sv-SE" sz="1000" u="none" strike="noStrike">
                          <a:solidFill>
                            <a:schemeClr val="tx1"/>
                          </a:solidFill>
                          <a:effectLst/>
                        </a:rPr>
                        <a:t>Specialbostäder, hantering enligt Boverket 2023:20, median.</a:t>
                      </a:r>
                      <a:endParaRPr lang="sv-SE" sz="1000" b="0" i="0" u="none" strike="noStrike">
                        <a:solidFill>
                          <a:schemeClr val="tx1"/>
                        </a:solidFill>
                        <a:effectLst/>
                        <a:latin typeface="Georgia" panose="02040502050405020303" pitchFamily="18" charset="0"/>
                      </a:endParaRPr>
                    </a:p>
                  </a:txBody>
                  <a:tcPr marL="9525" marR="9525" marT="9525" marB="0" anchor="ctr"/>
                </a:tc>
                <a:tc>
                  <a:txBody>
                    <a:bodyPr/>
                    <a:lstStyle/>
                    <a:p>
                      <a:pPr marL="0" algn="ctr" defTabSz="914400" rtl="0" eaLnBrk="1" fontAlgn="ctr" latinLnBrk="0" hangingPunct="1"/>
                      <a:r>
                        <a:rPr lang="sv-SE" sz="1000" u="none" strike="noStrike" kern="1200">
                          <a:solidFill>
                            <a:schemeClr val="dk1"/>
                          </a:solidFill>
                          <a:effectLst/>
                          <a:latin typeface="+mn-lt"/>
                          <a:ea typeface="+mn-ea"/>
                          <a:cs typeface="+mn-cs"/>
                        </a:rPr>
                        <a:t>364</a:t>
                      </a:r>
                    </a:p>
                  </a:txBody>
                  <a:tcPr marL="0" marR="0" marT="0" marB="0" anchor="ctr"/>
                </a:tc>
                <a:tc vMerge="1">
                  <a:txBody>
                    <a:bodyPr/>
                    <a:lstStyle/>
                    <a:p>
                      <a:pPr marL="0" algn="ctr" defTabSz="914400" rtl="0" eaLnBrk="1" fontAlgn="b" latinLnBrk="0" hangingPunct="1"/>
                      <a:endParaRPr lang="sv-SE" sz="1100" u="none" strike="noStrike" kern="120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2239932584"/>
                  </a:ext>
                </a:extLst>
              </a:tr>
              <a:tr h="485775">
                <a:tc>
                  <a:txBody>
                    <a:bodyPr/>
                    <a:lstStyle/>
                    <a:p>
                      <a:pPr algn="l" fontAlgn="ctr"/>
                      <a:r>
                        <a:rPr lang="sv-SE" sz="1000" u="none" strike="noStrike">
                          <a:effectLst/>
                        </a:rPr>
                        <a:t>Hallbyggnader, tex logistik och handel, över 1000 m2</a:t>
                      </a:r>
                      <a:endParaRPr lang="sv-SE" sz="1000" b="0" i="0" u="none" strike="noStrike">
                        <a:solidFill>
                          <a:srgbClr val="000000"/>
                        </a:solidFill>
                        <a:effectLst/>
                        <a:latin typeface="Georgia" panose="02040502050405020303" pitchFamily="18" charset="0"/>
                      </a:endParaRPr>
                    </a:p>
                  </a:txBody>
                  <a:tcPr marL="9525" marR="9525" marT="9525" marB="0" anchor="ctr"/>
                </a:tc>
                <a:tc>
                  <a:txBody>
                    <a:bodyPr/>
                    <a:lstStyle/>
                    <a:p>
                      <a:pPr algn="l" fontAlgn="ctr"/>
                      <a:r>
                        <a:rPr lang="sv-SE" sz="1000" u="none" strike="noStrike">
                          <a:effectLst/>
                        </a:rPr>
                        <a:t>Ny kategori, då kunskapen om denna byggnadstyps klimatpåverkan nu bedöms som tillräcklig för införande av gränsvärde.</a:t>
                      </a:r>
                      <a:endParaRPr lang="sv-SE" sz="1000" b="0" i="0" u="none" strike="noStrike">
                        <a:solidFill>
                          <a:srgbClr val="000000"/>
                        </a:solidFill>
                        <a:effectLst/>
                        <a:latin typeface="Georgia" panose="02040502050405020303" pitchFamily="18" charset="0"/>
                      </a:endParaRPr>
                    </a:p>
                  </a:txBody>
                  <a:tcPr marL="9525" marR="9525" marT="9525" marB="0" anchor="ctr"/>
                </a:tc>
                <a:tc>
                  <a:txBody>
                    <a:bodyPr/>
                    <a:lstStyle/>
                    <a:p>
                      <a:pPr algn="l" fontAlgn="ctr"/>
                      <a:r>
                        <a:rPr lang="sv-SE" sz="1000" u="none" strike="noStrike">
                          <a:solidFill>
                            <a:schemeClr val="tx1"/>
                          </a:solidFill>
                          <a:effectLst/>
                        </a:rPr>
                        <a:t>Nytt referensvärde från utredning våren 2025. median.</a:t>
                      </a:r>
                      <a:endParaRPr lang="sv-SE" sz="1000" b="0" i="0" u="none" strike="noStrike">
                        <a:solidFill>
                          <a:schemeClr val="tx1"/>
                        </a:solidFill>
                        <a:effectLst/>
                        <a:latin typeface="Georgia" panose="02040502050405020303" pitchFamily="18" charset="0"/>
                      </a:endParaRPr>
                    </a:p>
                  </a:txBody>
                  <a:tcPr marL="9525" marR="9525" marT="9525" marB="0" anchor="ctr"/>
                </a:tc>
                <a:tc>
                  <a:txBody>
                    <a:bodyPr/>
                    <a:lstStyle/>
                    <a:p>
                      <a:pPr marL="0" algn="ctr" defTabSz="914400" rtl="0" eaLnBrk="1" fontAlgn="ctr" latinLnBrk="0" hangingPunct="1"/>
                      <a:r>
                        <a:rPr lang="sv-SE" sz="1000" u="none" strike="noStrike" kern="1200">
                          <a:solidFill>
                            <a:schemeClr val="dk1"/>
                          </a:solidFill>
                          <a:effectLst/>
                          <a:latin typeface="+mn-lt"/>
                          <a:ea typeface="+mn-ea"/>
                          <a:cs typeface="+mn-cs"/>
                        </a:rPr>
                        <a:t>291</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sv-SE" sz="1000" u="none" strike="noStrike" kern="1200">
                          <a:solidFill>
                            <a:schemeClr val="dk1"/>
                          </a:solidFill>
                          <a:effectLst/>
                          <a:latin typeface="+mn-lt"/>
                          <a:ea typeface="+mn-ea"/>
                          <a:cs typeface="+mn-cs"/>
                        </a:rPr>
                        <a:t>Likt alt 1</a:t>
                      </a:r>
                    </a:p>
                  </a:txBody>
                  <a:tcPr marL="9525" marR="9525" marT="9525" marB="0" anchor="ctr"/>
                </a:tc>
                <a:extLst>
                  <a:ext uri="{0D108BD9-81ED-4DB2-BD59-A6C34878D82A}">
                    <a16:rowId xmlns:a16="http://schemas.microsoft.com/office/drawing/2014/main" val="4009264951"/>
                  </a:ext>
                </a:extLst>
              </a:tr>
              <a:tr h="323850">
                <a:tc>
                  <a:txBody>
                    <a:bodyPr/>
                    <a:lstStyle/>
                    <a:p>
                      <a:pPr algn="l" fontAlgn="ctr"/>
                      <a:r>
                        <a:rPr lang="sv-SE" sz="1000" u="none" strike="noStrike">
                          <a:effectLst/>
                        </a:rPr>
                        <a:t>Grupp 2, Övriga byggnader</a:t>
                      </a:r>
                      <a:endParaRPr lang="sv-SE" sz="1000" b="0" i="0" u="none" strike="noStrike">
                        <a:solidFill>
                          <a:srgbClr val="000000"/>
                        </a:solidFill>
                        <a:effectLst/>
                        <a:latin typeface="Georgia" panose="02040502050405020303" pitchFamily="18" charset="0"/>
                      </a:endParaRPr>
                    </a:p>
                  </a:txBody>
                  <a:tcPr marL="9525" marR="9525" marT="9525" marB="0" anchor="ctr"/>
                </a:tc>
                <a:tc>
                  <a:txBody>
                    <a:bodyPr/>
                    <a:lstStyle/>
                    <a:p>
                      <a:pPr algn="l" fontAlgn="ctr"/>
                      <a:r>
                        <a:rPr lang="sv-SE" sz="1000" u="none" strike="noStrike">
                          <a:effectLst/>
                        </a:rPr>
                        <a:t>Enligt tidigare förslag.</a:t>
                      </a:r>
                      <a:endParaRPr lang="sv-SE" sz="1000" b="0" i="0" u="none" strike="noStrike">
                        <a:solidFill>
                          <a:srgbClr val="000000"/>
                        </a:solidFill>
                        <a:effectLst/>
                        <a:latin typeface="Georgia" panose="02040502050405020303" pitchFamily="18" charset="0"/>
                      </a:endParaRPr>
                    </a:p>
                  </a:txBody>
                  <a:tcPr marL="9525" marR="9525" marT="9525" marB="0" anchor="ctr"/>
                </a:tc>
                <a:tc>
                  <a:txBody>
                    <a:bodyPr/>
                    <a:lstStyle/>
                    <a:p>
                      <a:pPr algn="l" fontAlgn="ctr"/>
                      <a:r>
                        <a:rPr lang="sv-SE" sz="1000" u="none" strike="noStrike">
                          <a:solidFill>
                            <a:schemeClr val="tx1"/>
                          </a:solidFill>
                          <a:effectLst/>
                        </a:rPr>
                        <a:t>Övriga byggnader, hantering enligt Boverket 2023:30.</a:t>
                      </a:r>
                      <a:endParaRPr lang="sv-SE" sz="1000" b="0" i="0" u="none" strike="noStrike">
                        <a:solidFill>
                          <a:schemeClr val="tx1"/>
                        </a:solidFill>
                        <a:effectLst/>
                        <a:latin typeface="Georgia" panose="02040502050405020303" pitchFamily="18" charset="0"/>
                      </a:endParaRPr>
                    </a:p>
                  </a:txBody>
                  <a:tcPr marL="9525" marR="9525" marT="9525" marB="0" anchor="ctr"/>
                </a:tc>
                <a:tc>
                  <a:txBody>
                    <a:bodyPr/>
                    <a:lstStyle/>
                    <a:p>
                      <a:pPr marL="0" algn="ctr" defTabSz="914400" rtl="0" eaLnBrk="1" fontAlgn="ctr" latinLnBrk="0" hangingPunct="1"/>
                      <a:r>
                        <a:rPr lang="sv-SE" sz="1000" u="none" strike="noStrike" kern="1200">
                          <a:solidFill>
                            <a:schemeClr val="dk1"/>
                          </a:solidFill>
                          <a:effectLst/>
                          <a:latin typeface="+mn-lt"/>
                          <a:ea typeface="+mn-ea"/>
                          <a:cs typeface="+mn-cs"/>
                        </a:rPr>
                        <a:t>445</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sv-SE" sz="1000" u="none" strike="noStrike" kern="1200" dirty="0">
                          <a:solidFill>
                            <a:schemeClr val="dk1"/>
                          </a:solidFill>
                          <a:effectLst/>
                          <a:latin typeface="+mn-lt"/>
                          <a:ea typeface="+mn-ea"/>
                          <a:cs typeface="+mn-cs"/>
                        </a:rPr>
                        <a:t>Likt alt 1</a:t>
                      </a:r>
                    </a:p>
                  </a:txBody>
                  <a:tcPr marL="9525" marR="9525" marT="9525" marB="0" anchor="ctr"/>
                </a:tc>
                <a:extLst>
                  <a:ext uri="{0D108BD9-81ED-4DB2-BD59-A6C34878D82A}">
                    <a16:rowId xmlns:a16="http://schemas.microsoft.com/office/drawing/2014/main" val="2045093775"/>
                  </a:ext>
                </a:extLst>
              </a:tr>
            </a:tbl>
          </a:graphicData>
        </a:graphic>
      </p:graphicFrame>
      <p:grpSp>
        <p:nvGrpSpPr>
          <p:cNvPr id="8" name="Group 7" descr="KTH:s studie: Referensvärden för klimatpåverkan vid uppförande av byggnader."/>
          <p:cNvGrpSpPr/>
          <p:nvPr/>
        </p:nvGrpSpPr>
        <p:grpSpPr>
          <a:xfrm>
            <a:off x="9544692" y="110353"/>
            <a:ext cx="1433422" cy="1995849"/>
            <a:chOff x="9842216" y="268941"/>
            <a:chExt cx="2246059" cy="3161792"/>
          </a:xfrm>
        </p:grpSpPr>
        <p:pic>
          <p:nvPicPr>
            <p:cNvPr id="9" name="Picture 8"/>
            <p:cNvPicPr>
              <a:picLocks noChangeAspect="1"/>
            </p:cNvPicPr>
            <p:nvPr/>
          </p:nvPicPr>
          <p:blipFill>
            <a:blip r:embed="rId3"/>
            <a:stretch>
              <a:fillRect/>
            </a:stretch>
          </p:blipFill>
          <p:spPr>
            <a:xfrm>
              <a:off x="9842216" y="291526"/>
              <a:ext cx="2246059" cy="3139207"/>
            </a:xfrm>
            <a:prstGeom prst="rect">
              <a:avLst/>
            </a:prstGeom>
          </p:spPr>
        </p:pic>
        <p:sp>
          <p:nvSpPr>
            <p:cNvPr id="10" name="Rectangle 9"/>
            <p:cNvSpPr/>
            <p:nvPr/>
          </p:nvSpPr>
          <p:spPr>
            <a:xfrm>
              <a:off x="9842216" y="268941"/>
              <a:ext cx="2244769" cy="316179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TextBox 3">
            <a:extLst>
              <a:ext uri="{FF2B5EF4-FFF2-40B4-BE49-F238E27FC236}">
                <a16:creationId xmlns:a16="http://schemas.microsoft.com/office/drawing/2014/main" id="{69F95EFE-A9B7-01D2-44A1-C01A4762D34A}"/>
              </a:ext>
            </a:extLst>
          </p:cNvPr>
          <p:cNvSpPr txBox="1"/>
          <p:nvPr/>
        </p:nvSpPr>
        <p:spPr>
          <a:xfrm>
            <a:off x="7527011" y="10073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Figtree"/>
                <a:hlinkClick r:id="rId4"/>
              </a:rPr>
              <a:t>Referensvärdesstudien</a:t>
            </a:r>
            <a:r>
              <a:rPr lang="en-US">
                <a:latin typeface="Figtree"/>
              </a:rPr>
              <a:t> </a:t>
            </a:r>
          </a:p>
        </p:txBody>
      </p:sp>
      <p:sp>
        <p:nvSpPr>
          <p:cNvPr id="3" name="textruta 2">
            <a:extLst>
              <a:ext uri="{FF2B5EF4-FFF2-40B4-BE49-F238E27FC236}">
                <a16:creationId xmlns:a16="http://schemas.microsoft.com/office/drawing/2014/main" id="{FDF3A6D3-F8FC-078D-882E-864B090568FB}"/>
              </a:ext>
              <a:ext uri="{C183D7F6-B498-43B3-948B-1728B52AA6E4}">
                <adec:decorative xmlns:adec="http://schemas.microsoft.com/office/drawing/2017/decorative" val="1"/>
              </a:ext>
            </a:extLst>
          </p:cNvPr>
          <p:cNvSpPr txBox="1"/>
          <p:nvPr/>
        </p:nvSpPr>
        <p:spPr>
          <a:xfrm>
            <a:off x="11305708" y="86391"/>
            <a:ext cx="755136" cy="276999"/>
          </a:xfrm>
          <a:prstGeom prst="rect">
            <a:avLst/>
          </a:prstGeom>
          <a:noFill/>
        </p:spPr>
        <p:txBody>
          <a:bodyPr wrap="square" lIns="91440" tIns="45720" rIns="91440" bIns="45720" rtlCol="0" anchor="t">
            <a:spAutoFit/>
          </a:bodyPr>
          <a:lstStyle/>
          <a:p>
            <a:r>
              <a:rPr lang="sv-SE" sz="1200"/>
              <a:t>Bild 4:6</a:t>
            </a:r>
          </a:p>
        </p:txBody>
      </p:sp>
    </p:spTree>
    <p:extLst>
      <p:ext uri="{BB962C8B-B14F-4D97-AF65-F5344CB8AC3E}">
        <p14:creationId xmlns:p14="http://schemas.microsoft.com/office/powerpoint/2010/main" val="1391794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ADDE7F1-5B05-A332-0BF5-3434C1DB04DE}"/>
              </a:ext>
            </a:extLst>
          </p:cNvPr>
          <p:cNvSpPr>
            <a:spLocks noGrp="1"/>
          </p:cNvSpPr>
          <p:nvPr>
            <p:ph type="title"/>
          </p:nvPr>
        </p:nvSpPr>
        <p:spPr/>
        <p:txBody>
          <a:bodyPr anchor="b">
            <a:normAutofit/>
          </a:bodyPr>
          <a:lstStyle/>
          <a:p>
            <a:r>
              <a:rPr lang="sv-SE"/>
              <a:t>Utvecklingen fram till 2030</a:t>
            </a:r>
          </a:p>
        </p:txBody>
      </p:sp>
      <p:sp>
        <p:nvSpPr>
          <p:cNvPr id="2" name="Platshållare för text 1">
            <a:extLst>
              <a:ext uri="{FF2B5EF4-FFF2-40B4-BE49-F238E27FC236}">
                <a16:creationId xmlns:a16="http://schemas.microsoft.com/office/drawing/2014/main" id="{3B59A4B1-9BB0-625E-48A3-E79211B4260D}"/>
              </a:ext>
              <a:ext uri="{C183D7F6-B498-43B3-948B-1728B52AA6E4}">
                <adec:decorative xmlns:adec="http://schemas.microsoft.com/office/drawing/2017/decorative" val="1"/>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472113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A68F-911A-DC05-914F-C3BE42CE1F5F}"/>
              </a:ext>
            </a:extLst>
          </p:cNvPr>
          <p:cNvSpPr>
            <a:spLocks noGrp="1"/>
          </p:cNvSpPr>
          <p:nvPr>
            <p:ph type="title"/>
          </p:nvPr>
        </p:nvSpPr>
        <p:spPr/>
        <p:txBody>
          <a:bodyPr/>
          <a:lstStyle/>
          <a:p>
            <a:r>
              <a:rPr lang="en-US" err="1"/>
              <a:t>Utvecklingen</a:t>
            </a:r>
            <a:r>
              <a:rPr lang="en-US"/>
              <a:t> </a:t>
            </a:r>
            <a:r>
              <a:rPr lang="en-US" err="1"/>
              <a:t>mellan</a:t>
            </a:r>
            <a:r>
              <a:rPr lang="en-US"/>
              <a:t> 2020-2030</a:t>
            </a:r>
          </a:p>
        </p:txBody>
      </p:sp>
      <p:sp>
        <p:nvSpPr>
          <p:cNvPr id="3" name="Content Placeholder 2">
            <a:extLst>
              <a:ext uri="{FF2B5EF4-FFF2-40B4-BE49-F238E27FC236}">
                <a16:creationId xmlns:a16="http://schemas.microsoft.com/office/drawing/2014/main" id="{47F9CF58-53A6-6EA4-A213-8CC2B1551CCB}"/>
              </a:ext>
            </a:extLst>
          </p:cNvPr>
          <p:cNvSpPr>
            <a:spLocks noGrp="1"/>
          </p:cNvSpPr>
          <p:nvPr>
            <p:ph idx="1"/>
          </p:nvPr>
        </p:nvSpPr>
        <p:spPr/>
        <p:txBody>
          <a:bodyPr vert="horz" lIns="91440" tIns="45720" rIns="91440" bIns="45720" rtlCol="0" anchor="t">
            <a:noAutofit/>
          </a:bodyPr>
          <a:lstStyle/>
          <a:p>
            <a:pPr marL="0" indent="0">
              <a:buNone/>
            </a:pPr>
            <a:r>
              <a:rPr lang="en-US" err="1"/>
              <a:t>Gränsvärden</a:t>
            </a:r>
            <a:r>
              <a:rPr lang="en-US"/>
              <a:t> ska </a:t>
            </a:r>
            <a:r>
              <a:rPr lang="en-US" err="1"/>
              <a:t>börja</a:t>
            </a:r>
            <a:r>
              <a:rPr lang="en-US"/>
              <a:t> </a:t>
            </a:r>
            <a:r>
              <a:rPr lang="en-US" err="1"/>
              <a:t>gälla</a:t>
            </a:r>
            <a:r>
              <a:rPr lang="en-US"/>
              <a:t> för </a:t>
            </a:r>
            <a:r>
              <a:rPr lang="en-US" err="1"/>
              <a:t>byggnader</a:t>
            </a:r>
            <a:r>
              <a:rPr lang="en-US"/>
              <a:t> </a:t>
            </a:r>
            <a:r>
              <a:rPr lang="en-US" err="1"/>
              <a:t>som</a:t>
            </a:r>
            <a:r>
              <a:rPr lang="en-US"/>
              <a:t> </a:t>
            </a:r>
            <a:r>
              <a:rPr lang="en-US" err="1"/>
              <a:t>söker</a:t>
            </a:r>
            <a:r>
              <a:rPr lang="en-US"/>
              <a:t> </a:t>
            </a:r>
            <a:r>
              <a:rPr lang="en-US" err="1"/>
              <a:t>bygglov</a:t>
            </a:r>
            <a:r>
              <a:rPr lang="en-US"/>
              <a:t>, </a:t>
            </a:r>
            <a:r>
              <a:rPr lang="en-US" err="1"/>
              <a:t>senast</a:t>
            </a:r>
            <a:r>
              <a:rPr lang="en-US"/>
              <a:t> </a:t>
            </a:r>
            <a:r>
              <a:rPr lang="en-US" err="1"/>
              <a:t>från</a:t>
            </a:r>
            <a:r>
              <a:rPr lang="en-US"/>
              <a:t> </a:t>
            </a:r>
            <a:r>
              <a:rPr lang="en-US" err="1"/>
              <a:t>och</a:t>
            </a:r>
            <a:r>
              <a:rPr lang="en-US"/>
              <a:t> med </a:t>
            </a:r>
            <a:r>
              <a:rPr lang="en-US" err="1"/>
              <a:t>år</a:t>
            </a:r>
            <a:r>
              <a:rPr lang="en-US"/>
              <a:t> 2030. De </a:t>
            </a:r>
            <a:r>
              <a:rPr lang="en-US" err="1"/>
              <a:t>referensvärden</a:t>
            </a:r>
            <a:r>
              <a:rPr lang="en-US"/>
              <a:t> vi </a:t>
            </a:r>
            <a:r>
              <a:rPr lang="en-US" err="1"/>
              <a:t>har</a:t>
            </a:r>
            <a:r>
              <a:rPr lang="en-US"/>
              <a:t> </a:t>
            </a:r>
            <a:r>
              <a:rPr lang="en-US" err="1"/>
              <a:t>gäller</a:t>
            </a:r>
            <a:r>
              <a:rPr lang="en-US"/>
              <a:t> </a:t>
            </a:r>
            <a:r>
              <a:rPr lang="en-US" err="1"/>
              <a:t>år</a:t>
            </a:r>
            <a:r>
              <a:rPr lang="en-US"/>
              <a:t> 2020. </a:t>
            </a:r>
          </a:p>
          <a:p>
            <a:pPr marL="0" indent="0">
              <a:buNone/>
            </a:pPr>
            <a:endParaRPr lang="en-US"/>
          </a:p>
          <a:p>
            <a:pPr marL="0" indent="0">
              <a:buNone/>
            </a:pPr>
            <a:r>
              <a:rPr lang="en-US" err="1"/>
              <a:t>Flera</a:t>
            </a:r>
            <a:r>
              <a:rPr lang="en-US"/>
              <a:t> </a:t>
            </a:r>
            <a:r>
              <a:rPr lang="en-US" err="1"/>
              <a:t>faktorer</a:t>
            </a:r>
            <a:r>
              <a:rPr lang="en-US"/>
              <a:t> </a:t>
            </a:r>
            <a:r>
              <a:rPr lang="en-US" err="1"/>
              <a:t>påverkar</a:t>
            </a:r>
            <a:r>
              <a:rPr lang="en-US"/>
              <a:t> </a:t>
            </a:r>
            <a:r>
              <a:rPr lang="en-US" err="1"/>
              <a:t>utvecklingen</a:t>
            </a:r>
            <a:r>
              <a:rPr lang="en-US"/>
              <a:t> </a:t>
            </a:r>
            <a:r>
              <a:rPr lang="en-US" err="1"/>
              <a:t>mellan</a:t>
            </a:r>
            <a:r>
              <a:rPr lang="en-US"/>
              <a:t> 2020 </a:t>
            </a:r>
            <a:r>
              <a:rPr lang="en-US" err="1"/>
              <a:t>och</a:t>
            </a:r>
            <a:r>
              <a:rPr lang="en-US"/>
              <a:t> 2030. Tre av de </a:t>
            </a:r>
            <a:r>
              <a:rPr lang="en-US" err="1"/>
              <a:t>viktigaste</a:t>
            </a:r>
            <a:r>
              <a:rPr lang="en-US"/>
              <a:t> </a:t>
            </a:r>
            <a:r>
              <a:rPr lang="en-US" err="1"/>
              <a:t>är</a:t>
            </a:r>
            <a:r>
              <a:rPr lang="en-US"/>
              <a:t>:</a:t>
            </a:r>
          </a:p>
          <a:p>
            <a:r>
              <a:rPr lang="en-US" err="1"/>
              <a:t>Klimatpåverkan</a:t>
            </a:r>
            <a:r>
              <a:rPr lang="en-US"/>
              <a:t> </a:t>
            </a:r>
            <a:r>
              <a:rPr lang="en-US" err="1"/>
              <a:t>från</a:t>
            </a:r>
            <a:r>
              <a:rPr lang="en-US"/>
              <a:t> </a:t>
            </a:r>
            <a:r>
              <a:rPr lang="en-US" err="1"/>
              <a:t>produktion</a:t>
            </a:r>
            <a:r>
              <a:rPr lang="en-US"/>
              <a:t> av </a:t>
            </a:r>
            <a:r>
              <a:rPr lang="en-US" err="1"/>
              <a:t>byggprodukter</a:t>
            </a:r>
          </a:p>
          <a:p>
            <a:r>
              <a:rPr lang="en-US" err="1"/>
              <a:t>Klimatkravställningar</a:t>
            </a:r>
            <a:r>
              <a:rPr lang="en-US"/>
              <a:t> vid </a:t>
            </a:r>
            <a:r>
              <a:rPr lang="en-US" err="1"/>
              <a:t>uppförande</a:t>
            </a:r>
            <a:r>
              <a:rPr lang="en-US"/>
              <a:t> av </a:t>
            </a:r>
            <a:r>
              <a:rPr lang="en-US" err="1"/>
              <a:t>byggnader</a:t>
            </a:r>
          </a:p>
          <a:p>
            <a:r>
              <a:rPr lang="en-US" err="1"/>
              <a:t>Förändringarna</a:t>
            </a:r>
            <a:r>
              <a:rPr lang="en-US"/>
              <a:t> </a:t>
            </a:r>
            <a:r>
              <a:rPr lang="en-US" err="1"/>
              <a:t>i</a:t>
            </a:r>
            <a:r>
              <a:rPr lang="en-US"/>
              <a:t> EU:s system för </a:t>
            </a:r>
            <a:r>
              <a:rPr lang="en-US" err="1"/>
              <a:t>handel</a:t>
            </a:r>
            <a:r>
              <a:rPr lang="en-US"/>
              <a:t> med </a:t>
            </a:r>
            <a:r>
              <a:rPr lang="en-US" err="1"/>
              <a:t>utsläppsrätter</a:t>
            </a:r>
          </a:p>
          <a:p>
            <a:pPr marL="0" indent="0">
              <a:buNone/>
            </a:pPr>
            <a:endParaRPr lang="en-US"/>
          </a:p>
        </p:txBody>
      </p:sp>
      <p:sp>
        <p:nvSpPr>
          <p:cNvPr id="4" name="textruta 3">
            <a:extLst>
              <a:ext uri="{FF2B5EF4-FFF2-40B4-BE49-F238E27FC236}">
                <a16:creationId xmlns:a16="http://schemas.microsoft.com/office/drawing/2014/main" id="{2A248131-41A6-A867-404B-602DF7CEA5FF}"/>
              </a:ext>
              <a:ext uri="{C183D7F6-B498-43B3-948B-1728B52AA6E4}">
                <adec:decorative xmlns:adec="http://schemas.microsoft.com/office/drawing/2017/decorative" val="1"/>
              </a:ext>
            </a:extLst>
          </p:cNvPr>
          <p:cNvSpPr txBox="1"/>
          <p:nvPr/>
        </p:nvSpPr>
        <p:spPr>
          <a:xfrm>
            <a:off x="11363217" y="172655"/>
            <a:ext cx="694421" cy="276999"/>
          </a:xfrm>
          <a:prstGeom prst="rect">
            <a:avLst/>
          </a:prstGeom>
          <a:noFill/>
        </p:spPr>
        <p:txBody>
          <a:bodyPr wrap="none" rtlCol="0">
            <a:spAutoFit/>
          </a:bodyPr>
          <a:lstStyle/>
          <a:p>
            <a:r>
              <a:rPr lang="sv-SE" sz="1200"/>
              <a:t>Bild 4:7</a:t>
            </a:r>
          </a:p>
        </p:txBody>
      </p:sp>
    </p:spTree>
    <p:extLst>
      <p:ext uri="{BB962C8B-B14F-4D97-AF65-F5344CB8AC3E}">
        <p14:creationId xmlns:p14="http://schemas.microsoft.com/office/powerpoint/2010/main" val="3100633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BEA7A-8C23-CE05-D4DE-AB4470A868D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D686BA0-954D-EBDC-2A84-E7AAF3E948A4}"/>
              </a:ext>
            </a:extLst>
          </p:cNvPr>
          <p:cNvSpPr>
            <a:spLocks noGrp="1"/>
          </p:cNvSpPr>
          <p:nvPr>
            <p:ph type="title"/>
          </p:nvPr>
        </p:nvSpPr>
        <p:spPr/>
        <p:txBody>
          <a:bodyPr/>
          <a:lstStyle/>
          <a:p>
            <a:r>
              <a:rPr lang="sv-SE"/>
              <a:t>Konservativt antagen utveckling</a:t>
            </a:r>
            <a:br>
              <a:rPr lang="sv-SE"/>
            </a:br>
            <a:r>
              <a:rPr lang="sv-SE" sz="2000"/>
              <a:t>om inga lagkrav för gränsvärden finns, exempel flerbostadshus, genomsnitt</a:t>
            </a:r>
          </a:p>
        </p:txBody>
      </p:sp>
      <p:graphicFrame>
        <p:nvGraphicFramePr>
          <p:cNvPr id="6" name="Platshållare för innehåll 5" descr="Linjediagram som visar konservativt antagen utveckling.">
            <a:extLst>
              <a:ext uri="{FF2B5EF4-FFF2-40B4-BE49-F238E27FC236}">
                <a16:creationId xmlns:a16="http://schemas.microsoft.com/office/drawing/2014/main" id="{FE5D1C6C-2601-B976-3D3F-BA7C86E3A6EE}"/>
              </a:ext>
            </a:extLst>
          </p:cNvPr>
          <p:cNvGraphicFramePr>
            <a:graphicFrameLocks noGrp="1"/>
          </p:cNvGraphicFramePr>
          <p:nvPr>
            <p:ph idx="1"/>
            <p:extLst>
              <p:ext uri="{D42A27DB-BD31-4B8C-83A1-F6EECF244321}">
                <p14:modId xmlns:p14="http://schemas.microsoft.com/office/powerpoint/2010/main" val="405051795"/>
              </p:ext>
            </p:extLst>
          </p:nvPr>
        </p:nvGraphicFramePr>
        <p:xfrm>
          <a:off x="600075" y="2516697"/>
          <a:ext cx="10990263" cy="400154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a:extLst>
              <a:ext uri="{FF2B5EF4-FFF2-40B4-BE49-F238E27FC236}">
                <a16:creationId xmlns:a16="http://schemas.microsoft.com/office/drawing/2014/main" id="{6D4D216A-8911-BEB6-C0B5-E0C4A57432AF}"/>
              </a:ext>
              <a:ext uri="{C183D7F6-B498-43B3-948B-1728B52AA6E4}">
                <adec:decorative xmlns:adec="http://schemas.microsoft.com/office/drawing/2017/decorative" val="1"/>
              </a:ext>
            </a:extLst>
          </p:cNvPr>
          <p:cNvSpPr txBox="1"/>
          <p:nvPr/>
        </p:nvSpPr>
        <p:spPr>
          <a:xfrm>
            <a:off x="11363217" y="172655"/>
            <a:ext cx="705642" cy="276999"/>
          </a:xfrm>
          <a:prstGeom prst="rect">
            <a:avLst/>
          </a:prstGeom>
          <a:noFill/>
        </p:spPr>
        <p:txBody>
          <a:bodyPr wrap="none" rtlCol="0">
            <a:spAutoFit/>
          </a:bodyPr>
          <a:lstStyle/>
          <a:p>
            <a:r>
              <a:rPr lang="sv-SE" sz="1200"/>
              <a:t>Bild 4:8</a:t>
            </a:r>
          </a:p>
        </p:txBody>
      </p:sp>
    </p:spTree>
    <p:extLst>
      <p:ext uri="{BB962C8B-B14F-4D97-AF65-F5344CB8AC3E}">
        <p14:creationId xmlns:p14="http://schemas.microsoft.com/office/powerpoint/2010/main" val="1340487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CC2C7-A008-D475-5A26-1ED8EA9E0197}"/>
              </a:ext>
            </a:extLst>
          </p:cNvPr>
          <p:cNvSpPr>
            <a:spLocks noGrp="1"/>
          </p:cNvSpPr>
          <p:nvPr>
            <p:ph type="title"/>
          </p:nvPr>
        </p:nvSpPr>
        <p:spPr/>
        <p:txBody>
          <a:bodyPr/>
          <a:lstStyle/>
          <a:p>
            <a:r>
              <a:rPr lang="en-US" err="1"/>
              <a:t>Underlag</a:t>
            </a:r>
            <a:r>
              <a:rPr lang="en-US"/>
              <a:t> för </a:t>
            </a:r>
            <a:r>
              <a:rPr lang="en-US" err="1"/>
              <a:t>antagandet</a:t>
            </a:r>
            <a:r>
              <a:rPr lang="en-US"/>
              <a:t> om 25% </a:t>
            </a:r>
            <a:r>
              <a:rPr lang="en-US" err="1"/>
              <a:t>reduktion</a:t>
            </a:r>
            <a:endParaRPr lang="en-US"/>
          </a:p>
        </p:txBody>
      </p:sp>
      <p:graphicFrame>
        <p:nvGraphicFramePr>
          <p:cNvPr id="7" name="Content Placeholder 6">
            <a:extLst>
              <a:ext uri="{FF2B5EF4-FFF2-40B4-BE49-F238E27FC236}">
                <a16:creationId xmlns:a16="http://schemas.microsoft.com/office/drawing/2014/main" id="{4D9C1F0E-7C12-2197-D995-6EFD0D7201E4}"/>
              </a:ext>
            </a:extLst>
          </p:cNvPr>
          <p:cNvGraphicFramePr>
            <a:graphicFrameLocks noGrp="1"/>
          </p:cNvGraphicFramePr>
          <p:nvPr>
            <p:ph idx="1"/>
            <p:extLst>
              <p:ext uri="{D42A27DB-BD31-4B8C-83A1-F6EECF244321}">
                <p14:modId xmlns:p14="http://schemas.microsoft.com/office/powerpoint/2010/main" val="1579055383"/>
              </p:ext>
            </p:extLst>
          </p:nvPr>
        </p:nvGraphicFramePr>
        <p:xfrm>
          <a:off x="600075" y="1871663"/>
          <a:ext cx="10990263" cy="3710305"/>
        </p:xfrm>
        <a:graphic>
          <a:graphicData uri="http://schemas.openxmlformats.org/drawingml/2006/table">
            <a:tbl>
              <a:tblPr firstRow="1" firstCol="1">
                <a:tableStyleId>{5C22544A-7EE6-4342-B048-85BDC9FD1C3A}</a:tableStyleId>
              </a:tblPr>
              <a:tblGrid>
                <a:gridCol w="3663421">
                  <a:extLst>
                    <a:ext uri="{9D8B030D-6E8A-4147-A177-3AD203B41FA5}">
                      <a16:colId xmlns:a16="http://schemas.microsoft.com/office/drawing/2014/main" val="1745591676"/>
                    </a:ext>
                  </a:extLst>
                </a:gridCol>
                <a:gridCol w="3663421">
                  <a:extLst>
                    <a:ext uri="{9D8B030D-6E8A-4147-A177-3AD203B41FA5}">
                      <a16:colId xmlns:a16="http://schemas.microsoft.com/office/drawing/2014/main" val="1741057674"/>
                    </a:ext>
                  </a:extLst>
                </a:gridCol>
                <a:gridCol w="3663421">
                  <a:extLst>
                    <a:ext uri="{9D8B030D-6E8A-4147-A177-3AD203B41FA5}">
                      <a16:colId xmlns:a16="http://schemas.microsoft.com/office/drawing/2014/main" val="587859788"/>
                    </a:ext>
                  </a:extLst>
                </a:gridCol>
              </a:tblGrid>
              <a:tr h="190500">
                <a:tc>
                  <a:txBody>
                    <a:bodyPr/>
                    <a:lstStyle/>
                    <a:p>
                      <a:pPr rtl="0" fontAlgn="base">
                        <a:lnSpc>
                          <a:spcPts val="1300"/>
                        </a:lnSpc>
                        <a:spcAft>
                          <a:spcPts val="1200"/>
                        </a:spcAft>
                        <a:buNone/>
                      </a:pPr>
                      <a:r>
                        <a:rPr lang="sv-SE" sz="1000">
                          <a:effectLst/>
                        </a:rPr>
                        <a:t>Åtgärdstyp/Materialtyp </a:t>
                      </a:r>
                      <a:endParaRPr lang="sv-SE">
                        <a:effectLst/>
                      </a:endParaRPr>
                    </a:p>
                  </a:txBody>
                  <a:tcPr marL="66675" marR="66675"/>
                </a:tc>
                <a:tc>
                  <a:txBody>
                    <a:bodyPr/>
                    <a:lstStyle/>
                    <a:p>
                      <a:pPr rtl="0" fontAlgn="base">
                        <a:lnSpc>
                          <a:spcPts val="1300"/>
                        </a:lnSpc>
                        <a:spcAft>
                          <a:spcPts val="1200"/>
                        </a:spcAft>
                        <a:buNone/>
                      </a:pPr>
                      <a:r>
                        <a:rPr lang="sv-SE" sz="1000">
                          <a:effectLst/>
                        </a:rPr>
                        <a:t>Antagande om reduktion mellan 2020 och 2030 </a:t>
                      </a:r>
                      <a:endParaRPr lang="sv-SE">
                        <a:effectLst/>
                      </a:endParaRPr>
                    </a:p>
                  </a:txBody>
                  <a:tcPr marL="66675" marR="66675"/>
                </a:tc>
                <a:tc>
                  <a:txBody>
                    <a:bodyPr/>
                    <a:lstStyle/>
                    <a:p>
                      <a:pPr rtl="0" fontAlgn="base">
                        <a:lnSpc>
                          <a:spcPts val="1300"/>
                        </a:lnSpc>
                        <a:spcAft>
                          <a:spcPts val="1200"/>
                        </a:spcAft>
                        <a:buNone/>
                      </a:pPr>
                      <a:r>
                        <a:rPr lang="sv-SE" sz="1000">
                          <a:effectLst/>
                        </a:rPr>
                        <a:t>Kommentar </a:t>
                      </a:r>
                      <a:endParaRPr lang="sv-SE">
                        <a:effectLst/>
                      </a:endParaRPr>
                    </a:p>
                  </a:txBody>
                  <a:tcPr marL="66675" marR="66675"/>
                </a:tc>
                <a:extLst>
                  <a:ext uri="{0D108BD9-81ED-4DB2-BD59-A6C34878D82A}">
                    <a16:rowId xmlns:a16="http://schemas.microsoft.com/office/drawing/2014/main" val="2682524577"/>
                  </a:ext>
                </a:extLst>
              </a:tr>
              <a:tr h="190500">
                <a:tc>
                  <a:txBody>
                    <a:bodyPr/>
                    <a:lstStyle/>
                    <a:p>
                      <a:pPr rtl="0" fontAlgn="base">
                        <a:lnSpc>
                          <a:spcPts val="1300"/>
                        </a:lnSpc>
                        <a:spcAft>
                          <a:spcPts val="1200"/>
                        </a:spcAft>
                        <a:buNone/>
                      </a:pPr>
                      <a:r>
                        <a:rPr lang="sv-SE" sz="1000">
                          <a:effectLst/>
                        </a:rPr>
                        <a:t>Designval och utbyte av typ av material </a:t>
                      </a:r>
                      <a:endParaRPr lang="sv-SE">
                        <a:effectLst/>
                      </a:endParaRPr>
                    </a:p>
                  </a:txBody>
                  <a:tcPr marL="66675" marR="66675"/>
                </a:tc>
                <a:tc>
                  <a:txBody>
                    <a:bodyPr/>
                    <a:lstStyle/>
                    <a:p>
                      <a:pPr rtl="0" fontAlgn="base">
                        <a:lnSpc>
                          <a:spcPts val="1300"/>
                        </a:lnSpc>
                        <a:spcAft>
                          <a:spcPts val="1200"/>
                        </a:spcAft>
                        <a:buNone/>
                      </a:pPr>
                      <a:r>
                        <a:rPr lang="sv-SE" sz="1000">
                          <a:effectLst/>
                        </a:rPr>
                        <a:t>0 % reduktion  </a:t>
                      </a:r>
                      <a:endParaRPr lang="sv-SE">
                        <a:effectLst/>
                      </a:endParaRPr>
                    </a:p>
                  </a:txBody>
                  <a:tcPr marL="66675" marR="66675"/>
                </a:tc>
                <a:tc rowSpan="2">
                  <a:txBody>
                    <a:bodyPr/>
                    <a:lstStyle/>
                    <a:p>
                      <a:pPr rtl="0" fontAlgn="base">
                        <a:lnSpc>
                          <a:spcPts val="1300"/>
                        </a:lnSpc>
                        <a:spcAft>
                          <a:spcPts val="1200"/>
                        </a:spcAft>
                        <a:buNone/>
                      </a:pPr>
                      <a:r>
                        <a:rPr lang="sv-SE" sz="1000">
                          <a:effectLst/>
                        </a:rPr>
                        <a:t>Ej inkluderat i antagandet om reduktion. Dessa åtgärder är ofta de mest kostnadseffektiva. </a:t>
                      </a:r>
                    </a:p>
                  </a:txBody>
                  <a:tcPr marL="66675" marR="66675"/>
                </a:tc>
                <a:extLst>
                  <a:ext uri="{0D108BD9-81ED-4DB2-BD59-A6C34878D82A}">
                    <a16:rowId xmlns:a16="http://schemas.microsoft.com/office/drawing/2014/main" val="2674139821"/>
                  </a:ext>
                </a:extLst>
              </a:tr>
              <a:tr h="190500">
                <a:tc>
                  <a:txBody>
                    <a:bodyPr/>
                    <a:lstStyle/>
                    <a:p>
                      <a:pPr rtl="0" fontAlgn="base">
                        <a:lnSpc>
                          <a:spcPts val="1300"/>
                        </a:lnSpc>
                        <a:spcAft>
                          <a:spcPts val="1200"/>
                        </a:spcAft>
                        <a:buNone/>
                      </a:pPr>
                      <a:r>
                        <a:rPr lang="sv-SE" sz="1000">
                          <a:effectLst/>
                        </a:rPr>
                        <a:t>Optimering, tex minskade mängder eller optimering av tex betongkvaliteter </a:t>
                      </a:r>
                      <a:endParaRPr lang="sv-SE">
                        <a:effectLst/>
                      </a:endParaRPr>
                    </a:p>
                  </a:txBody>
                  <a:tcPr marL="66675" marR="66675"/>
                </a:tc>
                <a:tc>
                  <a:txBody>
                    <a:bodyPr/>
                    <a:lstStyle/>
                    <a:p>
                      <a:pPr rtl="0" fontAlgn="base">
                        <a:lnSpc>
                          <a:spcPts val="1300"/>
                        </a:lnSpc>
                        <a:spcAft>
                          <a:spcPts val="1200"/>
                        </a:spcAft>
                        <a:buNone/>
                      </a:pPr>
                      <a:r>
                        <a:rPr lang="sv-SE" sz="1000">
                          <a:effectLst/>
                        </a:rPr>
                        <a:t>0 % reduktion </a:t>
                      </a:r>
                      <a:endParaRPr lang="sv-SE">
                        <a:effectLst/>
                      </a:endParaRPr>
                    </a:p>
                  </a:txBody>
                  <a:tcPr marL="66675" marR="66675"/>
                </a:tc>
                <a:tc vMerge="1">
                  <a:txBody>
                    <a:bodyPr/>
                    <a:lstStyle/>
                    <a:p>
                      <a:endParaRPr/>
                    </a:p>
                  </a:txBody>
                  <a:tcPr marL="66675" marR="66675"/>
                </a:tc>
                <a:extLst>
                  <a:ext uri="{0D108BD9-81ED-4DB2-BD59-A6C34878D82A}">
                    <a16:rowId xmlns:a16="http://schemas.microsoft.com/office/drawing/2014/main" val="2250236768"/>
                  </a:ext>
                </a:extLst>
              </a:tr>
              <a:tr h="190500">
                <a:tc>
                  <a:txBody>
                    <a:bodyPr/>
                    <a:lstStyle/>
                    <a:p>
                      <a:pPr rtl="0" fontAlgn="base">
                        <a:lnSpc>
                          <a:spcPts val="1300"/>
                        </a:lnSpc>
                        <a:spcAft>
                          <a:spcPts val="1200"/>
                        </a:spcAft>
                        <a:buNone/>
                      </a:pPr>
                      <a:r>
                        <a:rPr lang="sv-SE" sz="1000">
                          <a:effectLst/>
                        </a:rPr>
                        <a:t>Betong  </a:t>
                      </a:r>
                      <a:endParaRPr lang="sv-SE">
                        <a:effectLst/>
                      </a:endParaRPr>
                    </a:p>
                  </a:txBody>
                  <a:tcPr marL="66675" marR="66675"/>
                </a:tc>
                <a:tc>
                  <a:txBody>
                    <a:bodyPr/>
                    <a:lstStyle/>
                    <a:p>
                      <a:pPr rtl="0" fontAlgn="base">
                        <a:lnSpc>
                          <a:spcPts val="1300"/>
                        </a:lnSpc>
                        <a:spcAft>
                          <a:spcPts val="1200"/>
                        </a:spcAft>
                        <a:buNone/>
                      </a:pPr>
                      <a:r>
                        <a:rPr lang="sv-SE" sz="1000">
                          <a:effectLst/>
                        </a:rPr>
                        <a:t>30 % reduktion </a:t>
                      </a:r>
                      <a:endParaRPr lang="sv-SE">
                        <a:effectLst/>
                      </a:endParaRPr>
                    </a:p>
                  </a:txBody>
                  <a:tcPr marL="66675" marR="66675"/>
                </a:tc>
                <a:tc>
                  <a:txBody>
                    <a:bodyPr/>
                    <a:lstStyle/>
                    <a:p>
                      <a:pPr rtl="0" fontAlgn="base">
                        <a:lnSpc>
                          <a:spcPts val="1300"/>
                        </a:lnSpc>
                        <a:spcAft>
                          <a:spcPts val="1200"/>
                        </a:spcAft>
                        <a:buNone/>
                      </a:pPr>
                      <a:r>
                        <a:rPr lang="sv-SE" sz="1000">
                          <a:effectLst/>
                        </a:rPr>
                        <a:t>20 % reduktion mellan 2020-2024 för all betong (även anläggning), troligen något högre för byggnader. Uppskattning om förflyttning om 25-30 % förflyttning 2020-2030. </a:t>
                      </a:r>
                      <a:br>
                        <a:rPr lang="sv-SE" sz="1000">
                          <a:effectLst/>
                        </a:rPr>
                      </a:br>
                      <a:r>
                        <a:rPr lang="sv-SE" sz="1000">
                          <a:effectLst/>
                        </a:rPr>
                        <a:t>Källa: </a:t>
                      </a:r>
                      <a:r>
                        <a:rPr lang="sv-SE" sz="1000" err="1">
                          <a:effectLst/>
                        </a:rPr>
                        <a:t>Betcrete</a:t>
                      </a:r>
                      <a:endParaRPr lang="sv-SE">
                        <a:effectLst/>
                      </a:endParaRPr>
                    </a:p>
                  </a:txBody>
                  <a:tcPr marL="66675" marR="66675"/>
                </a:tc>
                <a:extLst>
                  <a:ext uri="{0D108BD9-81ED-4DB2-BD59-A6C34878D82A}">
                    <a16:rowId xmlns:a16="http://schemas.microsoft.com/office/drawing/2014/main" val="774087940"/>
                  </a:ext>
                </a:extLst>
              </a:tr>
              <a:tr h="190500">
                <a:tc>
                  <a:txBody>
                    <a:bodyPr/>
                    <a:lstStyle/>
                    <a:p>
                      <a:pPr rtl="0" fontAlgn="base">
                        <a:lnSpc>
                          <a:spcPts val="1300"/>
                        </a:lnSpc>
                        <a:spcAft>
                          <a:spcPts val="1200"/>
                        </a:spcAft>
                        <a:buNone/>
                      </a:pPr>
                      <a:r>
                        <a:rPr lang="sv-SE" sz="1000">
                          <a:effectLst/>
                        </a:rPr>
                        <a:t>Stål  </a:t>
                      </a:r>
                      <a:endParaRPr lang="sv-SE">
                        <a:effectLst/>
                      </a:endParaRPr>
                    </a:p>
                  </a:txBody>
                  <a:tcPr marL="66675" marR="66675"/>
                </a:tc>
                <a:tc>
                  <a:txBody>
                    <a:bodyPr/>
                    <a:lstStyle/>
                    <a:p>
                      <a:pPr rtl="0" fontAlgn="base">
                        <a:lnSpc>
                          <a:spcPts val="1300"/>
                        </a:lnSpc>
                        <a:spcAft>
                          <a:spcPts val="1200"/>
                        </a:spcAft>
                        <a:buNone/>
                      </a:pPr>
                      <a:r>
                        <a:rPr lang="sv-SE" sz="1000">
                          <a:effectLst/>
                        </a:rPr>
                        <a:t>20 % reduktion </a:t>
                      </a:r>
                      <a:endParaRPr lang="sv-SE">
                        <a:effectLst/>
                      </a:endParaRPr>
                    </a:p>
                  </a:txBody>
                  <a:tcPr marL="66675" marR="66675"/>
                </a:tc>
                <a:tc>
                  <a:txBody>
                    <a:bodyPr/>
                    <a:lstStyle/>
                    <a:p>
                      <a:pPr rtl="0" fontAlgn="base">
                        <a:lnSpc>
                          <a:spcPts val="1300"/>
                        </a:lnSpc>
                        <a:spcAft>
                          <a:spcPts val="1200"/>
                        </a:spcAft>
                        <a:buNone/>
                      </a:pPr>
                      <a:r>
                        <a:rPr lang="sv-SE" sz="1000">
                          <a:effectLst/>
                        </a:rPr>
                        <a:t>Konservativt antagande om utvecklingen. Ca halva branschmålet.</a:t>
                      </a:r>
                      <a:br>
                        <a:rPr lang="sv-SE" sz="1000">
                          <a:effectLst/>
                        </a:rPr>
                      </a:br>
                      <a:r>
                        <a:rPr lang="sv-SE" sz="1000">
                          <a:effectLst/>
                        </a:rPr>
                        <a:t>Källa: Branschexpert, </a:t>
                      </a:r>
                      <a:r>
                        <a:rPr lang="sv-SE" sz="1000" err="1">
                          <a:effectLst/>
                        </a:rPr>
                        <a:t>Eurofer</a:t>
                      </a:r>
                      <a:r>
                        <a:rPr lang="sv-SE" sz="1000">
                          <a:effectLst/>
                        </a:rPr>
                        <a:t> och forskare Chalmers</a:t>
                      </a:r>
                      <a:endParaRPr lang="sv-SE">
                        <a:effectLst/>
                      </a:endParaRPr>
                    </a:p>
                  </a:txBody>
                  <a:tcPr marL="66675" marR="66675"/>
                </a:tc>
                <a:extLst>
                  <a:ext uri="{0D108BD9-81ED-4DB2-BD59-A6C34878D82A}">
                    <a16:rowId xmlns:a16="http://schemas.microsoft.com/office/drawing/2014/main" val="1233377318"/>
                  </a:ext>
                </a:extLst>
              </a:tr>
              <a:tr h="190500">
                <a:tc>
                  <a:txBody>
                    <a:bodyPr/>
                    <a:lstStyle/>
                    <a:p>
                      <a:pPr rtl="0" fontAlgn="base">
                        <a:lnSpc>
                          <a:spcPts val="1300"/>
                        </a:lnSpc>
                        <a:spcAft>
                          <a:spcPts val="1200"/>
                        </a:spcAft>
                        <a:buNone/>
                      </a:pPr>
                      <a:r>
                        <a:rPr lang="sv-SE" sz="1000">
                          <a:effectLst/>
                        </a:rPr>
                        <a:t>Gips </a:t>
                      </a:r>
                      <a:endParaRPr lang="sv-SE">
                        <a:effectLst/>
                      </a:endParaRPr>
                    </a:p>
                  </a:txBody>
                  <a:tcPr marL="66675" marR="66675"/>
                </a:tc>
                <a:tc>
                  <a:txBody>
                    <a:bodyPr/>
                    <a:lstStyle/>
                    <a:p>
                      <a:pPr rtl="0" fontAlgn="base">
                        <a:lnSpc>
                          <a:spcPts val="1300"/>
                        </a:lnSpc>
                        <a:spcAft>
                          <a:spcPts val="1200"/>
                        </a:spcAft>
                        <a:buNone/>
                      </a:pPr>
                      <a:r>
                        <a:rPr lang="sv-SE" sz="1000">
                          <a:effectLst/>
                        </a:rPr>
                        <a:t>25 %reduktion </a:t>
                      </a:r>
                      <a:endParaRPr lang="sv-SE">
                        <a:effectLst/>
                      </a:endParaRPr>
                    </a:p>
                  </a:txBody>
                  <a:tcPr marL="66675" marR="66675"/>
                </a:tc>
                <a:tc rowSpan="2">
                  <a:txBody>
                    <a:bodyPr/>
                    <a:lstStyle/>
                    <a:p>
                      <a:pPr rtl="0" fontAlgn="base">
                        <a:lnSpc>
                          <a:spcPts val="1300"/>
                        </a:lnSpc>
                        <a:spcAft>
                          <a:spcPts val="1200"/>
                        </a:spcAft>
                        <a:buNone/>
                      </a:pPr>
                      <a:r>
                        <a:rPr lang="sv-SE" sz="1000">
                          <a:effectLst/>
                        </a:rPr>
                        <a:t>Konservativt antagande om utvecklingen utifrån beslutade investeringar.</a:t>
                      </a:r>
                      <a:br>
                        <a:rPr lang="sv-SE" sz="1000">
                          <a:effectLst/>
                        </a:rPr>
                      </a:br>
                      <a:r>
                        <a:rPr lang="sv-SE" sz="1000">
                          <a:effectLst/>
                        </a:rPr>
                        <a:t>Källa: Forskare Chalmers</a:t>
                      </a:r>
                      <a:endParaRPr lang="sv-SE">
                        <a:effectLst/>
                      </a:endParaRPr>
                    </a:p>
                  </a:txBody>
                  <a:tcPr marL="66675" marR="66675"/>
                </a:tc>
                <a:extLst>
                  <a:ext uri="{0D108BD9-81ED-4DB2-BD59-A6C34878D82A}">
                    <a16:rowId xmlns:a16="http://schemas.microsoft.com/office/drawing/2014/main" val="709655149"/>
                  </a:ext>
                </a:extLst>
              </a:tr>
              <a:tr h="190500">
                <a:tc>
                  <a:txBody>
                    <a:bodyPr/>
                    <a:lstStyle/>
                    <a:p>
                      <a:pPr rtl="0" fontAlgn="base">
                        <a:lnSpc>
                          <a:spcPts val="1300"/>
                        </a:lnSpc>
                        <a:spcAft>
                          <a:spcPts val="1200"/>
                        </a:spcAft>
                        <a:buNone/>
                      </a:pPr>
                      <a:r>
                        <a:rPr lang="sv-SE" sz="1000">
                          <a:effectLst/>
                        </a:rPr>
                        <a:t>Isolering </a:t>
                      </a:r>
                      <a:endParaRPr lang="sv-SE">
                        <a:effectLst/>
                      </a:endParaRPr>
                    </a:p>
                  </a:txBody>
                  <a:tcPr marL="66675" marR="66675"/>
                </a:tc>
                <a:tc>
                  <a:txBody>
                    <a:bodyPr/>
                    <a:lstStyle/>
                    <a:p>
                      <a:pPr rtl="0" fontAlgn="base">
                        <a:lnSpc>
                          <a:spcPts val="1300"/>
                        </a:lnSpc>
                        <a:spcAft>
                          <a:spcPts val="1200"/>
                        </a:spcAft>
                        <a:buNone/>
                      </a:pPr>
                      <a:r>
                        <a:rPr lang="sv-SE" sz="1000">
                          <a:effectLst/>
                        </a:rPr>
                        <a:t>50 % </a:t>
                      </a:r>
                      <a:endParaRPr lang="sv-SE">
                        <a:effectLst/>
                      </a:endParaRPr>
                    </a:p>
                  </a:txBody>
                  <a:tcPr marL="66675" marR="66675"/>
                </a:tc>
                <a:tc vMerge="1">
                  <a:txBody>
                    <a:bodyPr/>
                    <a:lstStyle/>
                    <a:p>
                      <a:pPr rtl="0" fontAlgn="base">
                        <a:lnSpc>
                          <a:spcPts val="1300"/>
                        </a:lnSpc>
                        <a:spcAft>
                          <a:spcPts val="1200"/>
                        </a:spcAft>
                        <a:buNone/>
                      </a:pPr>
                      <a:endParaRPr lang="sv-SE" sz="1000" kern="1200">
                        <a:solidFill>
                          <a:schemeClr val="dk1"/>
                        </a:solidFill>
                        <a:effectLst/>
                        <a:latin typeface="+mn-lt"/>
                        <a:ea typeface="+mn-ea"/>
                        <a:cs typeface="+mn-cs"/>
                      </a:endParaRPr>
                    </a:p>
                  </a:txBody>
                  <a:tcPr marL="66675" marR="66675"/>
                </a:tc>
                <a:extLst>
                  <a:ext uri="{0D108BD9-81ED-4DB2-BD59-A6C34878D82A}">
                    <a16:rowId xmlns:a16="http://schemas.microsoft.com/office/drawing/2014/main" val="1487151554"/>
                  </a:ext>
                </a:extLst>
              </a:tr>
              <a:tr h="190500">
                <a:tc>
                  <a:txBody>
                    <a:bodyPr/>
                    <a:lstStyle/>
                    <a:p>
                      <a:pPr rtl="0" fontAlgn="base">
                        <a:lnSpc>
                          <a:spcPts val="1300"/>
                        </a:lnSpc>
                        <a:spcAft>
                          <a:spcPts val="1200"/>
                        </a:spcAft>
                        <a:buNone/>
                      </a:pPr>
                      <a:r>
                        <a:rPr lang="sv-SE" sz="1000">
                          <a:effectLst/>
                        </a:rPr>
                        <a:t>Övriga material, energi i A5 samt schabloner för fast inredning, invändiga ytskikt och installationer (även om dessa delvis är uppbyggda av ovanstående material). </a:t>
                      </a:r>
                      <a:endParaRPr lang="sv-SE">
                        <a:effectLst/>
                      </a:endParaRPr>
                    </a:p>
                  </a:txBody>
                  <a:tcPr marL="66675" marR="66675"/>
                </a:tc>
                <a:tc>
                  <a:txBody>
                    <a:bodyPr/>
                    <a:lstStyle/>
                    <a:p>
                      <a:pPr rtl="0" fontAlgn="base">
                        <a:lnSpc>
                          <a:spcPts val="1300"/>
                        </a:lnSpc>
                        <a:spcAft>
                          <a:spcPts val="1200"/>
                        </a:spcAft>
                        <a:buNone/>
                      </a:pPr>
                      <a:r>
                        <a:rPr lang="sv-SE" sz="1000">
                          <a:effectLst/>
                        </a:rPr>
                        <a:t>15 % </a:t>
                      </a:r>
                      <a:endParaRPr lang="sv-SE">
                        <a:effectLst/>
                      </a:endParaRPr>
                    </a:p>
                  </a:txBody>
                  <a:tcPr marL="66675" marR="66675"/>
                </a:tc>
                <a:tc>
                  <a:txBody>
                    <a:bodyPr/>
                    <a:lstStyle/>
                    <a:p>
                      <a:pPr rtl="0" fontAlgn="base">
                        <a:lnSpc>
                          <a:spcPts val="1300"/>
                        </a:lnSpc>
                        <a:spcAft>
                          <a:spcPts val="1200"/>
                        </a:spcAft>
                        <a:buNone/>
                      </a:pPr>
                      <a:r>
                        <a:rPr lang="sv-SE" sz="1000" dirty="0">
                          <a:effectLst/>
                        </a:rPr>
                        <a:t>Konservativt antagande om att klimatpåverkan från el i Europa fortsätter att minska i samma takt som mellan 1990 och 2020 (1,7 % per år). </a:t>
                      </a:r>
                      <a:br>
                        <a:rPr lang="sv-SE" sz="1000" dirty="0">
                          <a:effectLst/>
                        </a:rPr>
                      </a:br>
                      <a:r>
                        <a:rPr lang="sv-SE" sz="1000" dirty="0">
                          <a:effectLst/>
                        </a:rPr>
                        <a:t>Källa: Utredningens eget konservativa antagande.</a:t>
                      </a:r>
                      <a:endParaRPr lang="sv-SE" dirty="0">
                        <a:effectLst/>
                      </a:endParaRPr>
                    </a:p>
                  </a:txBody>
                  <a:tcPr marL="66675" marR="66675"/>
                </a:tc>
                <a:extLst>
                  <a:ext uri="{0D108BD9-81ED-4DB2-BD59-A6C34878D82A}">
                    <a16:rowId xmlns:a16="http://schemas.microsoft.com/office/drawing/2014/main" val="1882231470"/>
                  </a:ext>
                </a:extLst>
              </a:tr>
            </a:tbl>
          </a:graphicData>
        </a:graphic>
      </p:graphicFrame>
      <p:sp>
        <p:nvSpPr>
          <p:cNvPr id="3" name="textruta 2">
            <a:extLst>
              <a:ext uri="{FF2B5EF4-FFF2-40B4-BE49-F238E27FC236}">
                <a16:creationId xmlns:a16="http://schemas.microsoft.com/office/drawing/2014/main" id="{39EB0202-15FD-4138-2425-4351A5F89B8F}"/>
              </a:ext>
            </a:extLst>
          </p:cNvPr>
          <p:cNvSpPr txBox="1"/>
          <p:nvPr/>
        </p:nvSpPr>
        <p:spPr>
          <a:xfrm>
            <a:off x="600075" y="5905850"/>
            <a:ext cx="9350637" cy="646331"/>
          </a:xfrm>
          <a:prstGeom prst="rect">
            <a:avLst/>
          </a:prstGeom>
          <a:noFill/>
        </p:spPr>
        <p:txBody>
          <a:bodyPr wrap="none" rtlCol="0">
            <a:spAutoFit/>
          </a:bodyPr>
          <a:lstStyle/>
          <a:p>
            <a:r>
              <a:rPr lang="sv-SE"/>
              <a:t>När dessa reduktionspotentialer appliceras på klimatpåverkan för referensvärdesstudiens</a:t>
            </a:r>
            <a:br>
              <a:rPr lang="sv-SE"/>
            </a:br>
            <a:r>
              <a:rPr lang="sv-SE"/>
              <a:t> ca 70 byggnader blir minskningen ca 25 %, med mycket låg variation.</a:t>
            </a:r>
          </a:p>
        </p:txBody>
      </p:sp>
      <p:sp>
        <p:nvSpPr>
          <p:cNvPr id="4" name="textruta 3">
            <a:extLst>
              <a:ext uri="{FF2B5EF4-FFF2-40B4-BE49-F238E27FC236}">
                <a16:creationId xmlns:a16="http://schemas.microsoft.com/office/drawing/2014/main" id="{C182336F-9AD3-6F42-0952-6F336778BBE0}"/>
              </a:ext>
              <a:ext uri="{C183D7F6-B498-43B3-948B-1728B52AA6E4}">
                <adec:decorative xmlns:adec="http://schemas.microsoft.com/office/drawing/2017/decorative" val="1"/>
              </a:ext>
            </a:extLst>
          </p:cNvPr>
          <p:cNvSpPr txBox="1"/>
          <p:nvPr/>
        </p:nvSpPr>
        <p:spPr>
          <a:xfrm>
            <a:off x="11363217" y="172655"/>
            <a:ext cx="697627" cy="276999"/>
          </a:xfrm>
          <a:prstGeom prst="rect">
            <a:avLst/>
          </a:prstGeom>
          <a:noFill/>
        </p:spPr>
        <p:txBody>
          <a:bodyPr wrap="none" rtlCol="0">
            <a:spAutoFit/>
          </a:bodyPr>
          <a:lstStyle/>
          <a:p>
            <a:r>
              <a:rPr lang="sv-SE" sz="1200"/>
              <a:t>Bild 4:9</a:t>
            </a:r>
          </a:p>
        </p:txBody>
      </p:sp>
    </p:spTree>
    <p:extLst>
      <p:ext uri="{BB962C8B-B14F-4D97-AF65-F5344CB8AC3E}">
        <p14:creationId xmlns:p14="http://schemas.microsoft.com/office/powerpoint/2010/main" val="488693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FC00EB0-EB0E-7798-889C-9DC5A256B3EB}"/>
              </a:ext>
            </a:extLst>
          </p:cNvPr>
          <p:cNvSpPr>
            <a:spLocks noGrp="1"/>
          </p:cNvSpPr>
          <p:nvPr>
            <p:ph type="title"/>
          </p:nvPr>
        </p:nvSpPr>
        <p:spPr>
          <a:xfrm>
            <a:off x="600075" y="-568412"/>
            <a:ext cx="10990263" cy="568412"/>
          </a:xfrm>
        </p:spPr>
        <p:txBody>
          <a:bodyPr vert="horz" lIns="91440" tIns="108000" rIns="91440" bIns="45720" rtlCol="0" anchor="b">
            <a:noAutofit/>
          </a:bodyPr>
          <a:lstStyle/>
          <a:p>
            <a:r>
              <a:rPr lang="sv-SE" dirty="0"/>
              <a:t>Diagram: Mål minskning av klimatpåverkan till år 2030</a:t>
            </a:r>
          </a:p>
        </p:txBody>
      </p:sp>
      <p:graphicFrame>
        <p:nvGraphicFramePr>
          <p:cNvPr id="4" name="Platshållare för innehåll 3" descr="Stapeldiagram som visar Mål minskning av klimatpåverkan till år 2030.">
            <a:extLst>
              <a:ext uri="{FF2B5EF4-FFF2-40B4-BE49-F238E27FC236}">
                <a16:creationId xmlns:a16="http://schemas.microsoft.com/office/drawing/2014/main" id="{13777772-4E4B-CB4E-2151-370B28854F55}"/>
              </a:ext>
            </a:extLst>
          </p:cNvPr>
          <p:cNvGraphicFramePr>
            <a:graphicFrameLocks noGrp="1"/>
          </p:cNvGraphicFramePr>
          <p:nvPr>
            <p:ph idx="1"/>
            <p:extLst>
              <p:ext uri="{D42A27DB-BD31-4B8C-83A1-F6EECF244321}">
                <p14:modId xmlns:p14="http://schemas.microsoft.com/office/powerpoint/2010/main" val="3553812012"/>
              </p:ext>
            </p:extLst>
          </p:nvPr>
        </p:nvGraphicFramePr>
        <p:xfrm>
          <a:off x="600075" y="963561"/>
          <a:ext cx="10990263" cy="47194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8A49F362-8E73-684D-B79B-1E087ED7CC7E}"/>
              </a:ext>
            </a:extLst>
          </p:cNvPr>
          <p:cNvSpPr txBox="1"/>
          <p:nvPr/>
        </p:nvSpPr>
        <p:spPr>
          <a:xfrm>
            <a:off x="918857" y="6233696"/>
            <a:ext cx="7746031" cy="261610"/>
          </a:xfrm>
          <a:prstGeom prst="rect">
            <a:avLst/>
          </a:prstGeom>
          <a:noFill/>
        </p:spPr>
        <p:txBody>
          <a:bodyPr wrap="none" lIns="91440" tIns="45720" rIns="91440" bIns="45720" rtlCol="0" anchor="t">
            <a:spAutoFit/>
          </a:bodyPr>
          <a:lstStyle/>
          <a:p>
            <a:r>
              <a:rPr lang="sv-SE" sz="1100"/>
              <a:t>Merparten av målen utgår från runt 2020. Merparten är intensitetsmål, dvs uttryckta som kg CO2e/m2 bruttoarea (BTA). </a:t>
            </a:r>
          </a:p>
        </p:txBody>
      </p:sp>
      <p:sp>
        <p:nvSpPr>
          <p:cNvPr id="2" name="textruta 1">
            <a:extLst>
              <a:ext uri="{FF2B5EF4-FFF2-40B4-BE49-F238E27FC236}">
                <a16:creationId xmlns:a16="http://schemas.microsoft.com/office/drawing/2014/main" id="{D3B082C2-9B8E-D2F3-D7CC-5DC2F173BA47}"/>
              </a:ext>
              <a:ext uri="{C183D7F6-B498-43B3-948B-1728B52AA6E4}">
                <adec:decorative xmlns:adec="http://schemas.microsoft.com/office/drawing/2017/decorative" val="1"/>
              </a:ext>
            </a:extLst>
          </p:cNvPr>
          <p:cNvSpPr txBox="1"/>
          <p:nvPr/>
        </p:nvSpPr>
        <p:spPr>
          <a:xfrm>
            <a:off x="11363217" y="172655"/>
            <a:ext cx="774571" cy="276999"/>
          </a:xfrm>
          <a:prstGeom prst="rect">
            <a:avLst/>
          </a:prstGeom>
          <a:noFill/>
        </p:spPr>
        <p:txBody>
          <a:bodyPr wrap="none" rtlCol="0">
            <a:spAutoFit/>
          </a:bodyPr>
          <a:lstStyle/>
          <a:p>
            <a:r>
              <a:rPr lang="sv-SE" sz="1200"/>
              <a:t>Bild 4:10</a:t>
            </a:r>
          </a:p>
        </p:txBody>
      </p:sp>
    </p:spTree>
    <p:extLst>
      <p:ext uri="{BB962C8B-B14F-4D97-AF65-F5344CB8AC3E}">
        <p14:creationId xmlns:p14="http://schemas.microsoft.com/office/powerpoint/2010/main" val="2276171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DABADD-6F63-148F-7CE5-474D45B8FC0F}"/>
              </a:ext>
            </a:extLst>
          </p:cNvPr>
          <p:cNvSpPr>
            <a:spLocks noGrp="1"/>
          </p:cNvSpPr>
          <p:nvPr>
            <p:ph type="title"/>
          </p:nvPr>
        </p:nvSpPr>
        <p:spPr/>
        <p:txBody>
          <a:bodyPr/>
          <a:lstStyle/>
          <a:p>
            <a:r>
              <a:rPr lang="sv-SE"/>
              <a:t>Klimatkrav</a:t>
            </a:r>
            <a:r>
              <a:rPr lang="sv-SE" baseline="0"/>
              <a:t> i markanvisningar </a:t>
            </a:r>
            <a:br>
              <a:rPr lang="sv-SE" baseline="0"/>
            </a:br>
            <a:r>
              <a:rPr lang="sv-SE" sz="2000" baseline="0"/>
              <a:t>- nivå jämfört med referensvärde (median) år 2020</a:t>
            </a:r>
            <a:br>
              <a:rPr lang="sv-SE"/>
            </a:br>
            <a:endParaRPr lang="sv-SE"/>
          </a:p>
        </p:txBody>
      </p:sp>
      <p:graphicFrame>
        <p:nvGraphicFramePr>
          <p:cNvPr id="7" name="Platshållare för innehåll 6" descr="Stapeldiagram: Klimatpåverkan jämfört med baslinje år 2020">
            <a:extLst>
              <a:ext uri="{FF2B5EF4-FFF2-40B4-BE49-F238E27FC236}">
                <a16:creationId xmlns:a16="http://schemas.microsoft.com/office/drawing/2014/main" id="{302559CE-D248-B0C1-471D-DD15E04DDA61}"/>
              </a:ext>
            </a:extLst>
          </p:cNvPr>
          <p:cNvGraphicFramePr>
            <a:graphicFrameLocks noGrp="1"/>
          </p:cNvGraphicFramePr>
          <p:nvPr>
            <p:ph idx="1"/>
            <p:extLst>
              <p:ext uri="{D42A27DB-BD31-4B8C-83A1-F6EECF244321}">
                <p14:modId xmlns:p14="http://schemas.microsoft.com/office/powerpoint/2010/main" val="1868948911"/>
              </p:ext>
            </p:extLst>
          </p:nvPr>
        </p:nvGraphicFramePr>
        <p:xfrm>
          <a:off x="600075" y="2231136"/>
          <a:ext cx="10990263" cy="409505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a:extLst>
              <a:ext uri="{FF2B5EF4-FFF2-40B4-BE49-F238E27FC236}">
                <a16:creationId xmlns:a16="http://schemas.microsoft.com/office/drawing/2014/main" id="{D3E96837-46CF-979C-3412-16D7728C02AF}"/>
              </a:ext>
              <a:ext uri="{C183D7F6-B498-43B3-948B-1728B52AA6E4}">
                <adec:decorative xmlns:adec="http://schemas.microsoft.com/office/drawing/2017/decorative" val="1"/>
              </a:ext>
            </a:extLst>
          </p:cNvPr>
          <p:cNvSpPr txBox="1"/>
          <p:nvPr/>
        </p:nvSpPr>
        <p:spPr>
          <a:xfrm>
            <a:off x="11363217" y="172655"/>
            <a:ext cx="739305" cy="276999"/>
          </a:xfrm>
          <a:prstGeom prst="rect">
            <a:avLst/>
          </a:prstGeom>
          <a:noFill/>
        </p:spPr>
        <p:txBody>
          <a:bodyPr wrap="none" rtlCol="0">
            <a:spAutoFit/>
          </a:bodyPr>
          <a:lstStyle/>
          <a:p>
            <a:r>
              <a:rPr lang="sv-SE" sz="1200"/>
              <a:t>Bild 4:11</a:t>
            </a:r>
          </a:p>
        </p:txBody>
      </p:sp>
    </p:spTree>
    <p:extLst>
      <p:ext uri="{BB962C8B-B14F-4D97-AF65-F5344CB8AC3E}">
        <p14:creationId xmlns:p14="http://schemas.microsoft.com/office/powerpoint/2010/main" val="220801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F122-101F-4313-DAAD-1C2886B9104C}"/>
              </a:ext>
            </a:extLst>
          </p:cNvPr>
          <p:cNvSpPr>
            <a:spLocks noGrp="1"/>
          </p:cNvSpPr>
          <p:nvPr>
            <p:ph type="title"/>
          </p:nvPr>
        </p:nvSpPr>
        <p:spPr/>
        <p:txBody>
          <a:bodyPr/>
          <a:lstStyle/>
          <a:p>
            <a:r>
              <a:rPr lang="en-US" dirty="0" err="1"/>
              <a:t>Indikativ</a:t>
            </a:r>
            <a:r>
              <a:rPr lang="en-US" dirty="0"/>
              <a:t> </a:t>
            </a:r>
            <a:r>
              <a:rPr lang="en-US" dirty="0" err="1"/>
              <a:t>kostnadsutveckling</a:t>
            </a:r>
            <a:r>
              <a:rPr lang="en-US" dirty="0"/>
              <a:t> för </a:t>
            </a:r>
            <a:r>
              <a:rPr lang="en-US" dirty="0" err="1"/>
              <a:t>byggnadsmaterial</a:t>
            </a:r>
            <a:endParaRPr lang="en-US" dirty="0"/>
          </a:p>
        </p:txBody>
      </p:sp>
      <p:graphicFrame>
        <p:nvGraphicFramePr>
          <p:cNvPr id="3" name="Chart 1" descr="Stapeldiagram: Indikativ kostnadsutveckling för byggnadsmaterial">
            <a:extLst>
              <a:ext uri="{FF2B5EF4-FFF2-40B4-BE49-F238E27FC236}">
                <a16:creationId xmlns:a16="http://schemas.microsoft.com/office/drawing/2014/main" id="{29379FF8-75EA-4661-88DF-536FC3FD51FF}"/>
              </a:ext>
            </a:extLst>
          </p:cNvPr>
          <p:cNvGraphicFramePr>
            <a:graphicFrameLocks noGrp="1"/>
          </p:cNvGraphicFramePr>
          <p:nvPr>
            <p:ph idx="1"/>
            <p:extLst>
              <p:ext uri="{D42A27DB-BD31-4B8C-83A1-F6EECF244321}">
                <p14:modId xmlns:p14="http://schemas.microsoft.com/office/powerpoint/2010/main" val="3189100073"/>
              </p:ext>
            </p:extLst>
          </p:nvPr>
        </p:nvGraphicFramePr>
        <p:xfrm>
          <a:off x="600075" y="1871663"/>
          <a:ext cx="10990263" cy="44545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84308DCB-C0D0-B0BC-06D4-34912E40E915}"/>
              </a:ext>
            </a:extLst>
          </p:cNvPr>
          <p:cNvSpPr txBox="1"/>
          <p:nvPr/>
        </p:nvSpPr>
        <p:spPr>
          <a:xfrm>
            <a:off x="8114899" y="6324257"/>
            <a:ext cx="4016798" cy="415498"/>
          </a:xfrm>
          <a:prstGeom prst="rect">
            <a:avLst/>
          </a:prstGeom>
          <a:noFill/>
        </p:spPr>
        <p:txBody>
          <a:bodyPr wrap="square" lIns="91440" tIns="45720" rIns="91440" bIns="45720" rtlCol="0" anchor="t">
            <a:spAutoFit/>
          </a:bodyPr>
          <a:lstStyle/>
          <a:p>
            <a:r>
              <a:rPr lang="sv-SE" sz="1050"/>
              <a:t>Källa: Ida Karlsson, Chalmers</a:t>
            </a:r>
            <a:endParaRPr lang="sv-SE" sz="1000">
              <a:solidFill>
                <a:srgbClr val="0000FF"/>
              </a:solidFill>
              <a:latin typeface="Georgia"/>
            </a:endParaRPr>
          </a:p>
          <a:p>
            <a:r>
              <a:rPr lang="sv-SE" sz="1050"/>
              <a:t> </a:t>
            </a:r>
            <a:r>
              <a:rPr lang="sv-SE" sz="1000" u="sng">
                <a:latin typeface="Georgia"/>
                <a:hlinkClick r:id="rId4"/>
              </a:rPr>
              <a:t>SBUF 14381 Vägledning upphandling på väg mot netto noll ny.pdf</a:t>
            </a:r>
            <a:r>
              <a:rPr lang="sv-SE" sz="1000">
                <a:latin typeface="Georgia"/>
              </a:rPr>
              <a:t> </a:t>
            </a:r>
            <a:endParaRPr lang="sv-SE" sz="1000">
              <a:solidFill>
                <a:srgbClr val="0000FF"/>
              </a:solidFill>
              <a:latin typeface="Georgia"/>
            </a:endParaRPr>
          </a:p>
        </p:txBody>
      </p:sp>
      <p:sp>
        <p:nvSpPr>
          <p:cNvPr id="5" name="textruta 4">
            <a:extLst>
              <a:ext uri="{FF2B5EF4-FFF2-40B4-BE49-F238E27FC236}">
                <a16:creationId xmlns:a16="http://schemas.microsoft.com/office/drawing/2014/main" id="{0F0E9B10-6015-9AEE-EE38-B23103762425}"/>
              </a:ext>
              <a:ext uri="{C183D7F6-B498-43B3-948B-1728B52AA6E4}">
                <adec:decorative xmlns:adec="http://schemas.microsoft.com/office/drawing/2017/decorative" val="1"/>
              </a:ext>
            </a:extLst>
          </p:cNvPr>
          <p:cNvSpPr txBox="1"/>
          <p:nvPr/>
        </p:nvSpPr>
        <p:spPr>
          <a:xfrm>
            <a:off x="11363217" y="172655"/>
            <a:ext cx="761747" cy="276999"/>
          </a:xfrm>
          <a:prstGeom prst="rect">
            <a:avLst/>
          </a:prstGeom>
          <a:noFill/>
        </p:spPr>
        <p:txBody>
          <a:bodyPr wrap="none" lIns="91440" tIns="45720" rIns="91440" bIns="45720" rtlCol="0" anchor="t">
            <a:spAutoFit/>
          </a:bodyPr>
          <a:lstStyle/>
          <a:p>
            <a:r>
              <a:rPr lang="sv-SE" sz="1200"/>
              <a:t>Bild 4:12</a:t>
            </a:r>
          </a:p>
        </p:txBody>
      </p:sp>
    </p:spTree>
    <p:extLst>
      <p:ext uri="{BB962C8B-B14F-4D97-AF65-F5344CB8AC3E}">
        <p14:creationId xmlns:p14="http://schemas.microsoft.com/office/powerpoint/2010/main" val="147353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7504C-7806-FC4D-87FD-44A3F540CEC5}"/>
              </a:ext>
            </a:extLst>
          </p:cNvPr>
          <p:cNvSpPr>
            <a:spLocks noGrp="1"/>
          </p:cNvSpPr>
          <p:nvPr>
            <p:ph type="title"/>
          </p:nvPr>
        </p:nvSpPr>
        <p:spPr/>
        <p:txBody>
          <a:bodyPr/>
          <a:lstStyle/>
          <a:p>
            <a:r>
              <a:rPr lang="en-US" err="1"/>
              <a:t>Centrala</a:t>
            </a:r>
            <a:r>
              <a:rPr lang="en-US"/>
              <a:t> </a:t>
            </a:r>
            <a:r>
              <a:rPr lang="en-US" err="1"/>
              <a:t>utgångspunkter</a:t>
            </a:r>
            <a:endParaRPr lang="en-US"/>
          </a:p>
        </p:txBody>
      </p:sp>
      <p:sp>
        <p:nvSpPr>
          <p:cNvPr id="3" name="Content Placeholder 2">
            <a:extLst>
              <a:ext uri="{FF2B5EF4-FFF2-40B4-BE49-F238E27FC236}">
                <a16:creationId xmlns:a16="http://schemas.microsoft.com/office/drawing/2014/main" id="{14C315E0-B559-9B90-50B1-5FCDFB86EB8D}"/>
              </a:ext>
            </a:extLst>
          </p:cNvPr>
          <p:cNvSpPr>
            <a:spLocks noGrp="1"/>
          </p:cNvSpPr>
          <p:nvPr>
            <p:ph idx="1"/>
          </p:nvPr>
        </p:nvSpPr>
        <p:spPr>
          <a:xfrm>
            <a:off x="710912" y="1941617"/>
            <a:ext cx="8773536" cy="3068353"/>
          </a:xfrm>
        </p:spPr>
        <p:txBody>
          <a:bodyPr vert="horz" lIns="91440" tIns="45720" rIns="91440" bIns="45720" rtlCol="0" anchor="t">
            <a:noAutofit/>
          </a:bodyPr>
          <a:lstStyle/>
          <a:p>
            <a:r>
              <a:rPr lang="sv-SE" sz="1600" dirty="0">
                <a:latin typeface="Figtree"/>
                <a:ea typeface="Calibri"/>
                <a:cs typeface="Calibri"/>
              </a:rPr>
              <a:t>Förslagen ska följa Boverkets tidigare förslag till utveckling av regler om klimatdeklaration för byggnader, Boverkets rapport </a:t>
            </a:r>
            <a:r>
              <a:rPr lang="sv-SE" sz="1600" u="sng" dirty="0">
                <a:latin typeface="Figtree"/>
                <a:ea typeface="Calibri"/>
                <a:cs typeface="Calibri"/>
                <a:hlinkClick r:id="rId3"/>
              </a:rPr>
              <a:t>2020:13</a:t>
            </a:r>
            <a:r>
              <a:rPr lang="sv-SE" sz="1600" dirty="0">
                <a:latin typeface="Figtree"/>
                <a:ea typeface="Calibri"/>
                <a:cs typeface="Calibri"/>
              </a:rPr>
              <a:t> och Boverkets rapport </a:t>
            </a:r>
            <a:r>
              <a:rPr lang="sv-SE" sz="1600" u="sng" dirty="0">
                <a:latin typeface="Figtree"/>
                <a:ea typeface="Calibri"/>
                <a:cs typeface="Calibri"/>
                <a:hlinkClick r:id="rId4"/>
              </a:rPr>
              <a:t>2023:20</a:t>
            </a:r>
            <a:r>
              <a:rPr lang="sv-SE" sz="1600" dirty="0">
                <a:latin typeface="Figtree"/>
                <a:ea typeface="Calibri"/>
                <a:cs typeface="Calibri"/>
              </a:rPr>
              <a:t> </a:t>
            </a:r>
          </a:p>
          <a:p>
            <a:r>
              <a:rPr lang="sv-SE" sz="1600" dirty="0">
                <a:latin typeface="Figtree"/>
                <a:ea typeface="Calibri"/>
                <a:cs typeface="Calibri"/>
              </a:rPr>
              <a:t>Detta innebär att vissa frågor ligger fast från Boverkets rapport 2023:20 och därmed inte är föremål för utredning</a:t>
            </a:r>
            <a:endParaRPr lang="en-US" sz="1600" dirty="0">
              <a:latin typeface="Figtree"/>
              <a:ea typeface="Calibri"/>
              <a:cs typeface="Calibri"/>
            </a:endParaRPr>
          </a:p>
          <a:p>
            <a:r>
              <a:rPr lang="sv-SE" sz="1600" dirty="0"/>
              <a:t>Utredningen ska ha fokus på kostnadseffektiv implementering i linje med EU:s mål om klimatneutralitet till 2050, med extra fokus på förutsättningarna för små- och medelstora företag (SME).  </a:t>
            </a:r>
            <a:endParaRPr lang="sv-SE" sz="1600" dirty="0">
              <a:ea typeface="Calibri"/>
              <a:cs typeface="Calibri"/>
            </a:endParaRPr>
          </a:p>
        </p:txBody>
      </p:sp>
      <p:pic>
        <p:nvPicPr>
          <p:cNvPr id="7" name="Picture 6" descr="Framsida av Boverkets Rapport Gränsvärde för byggnaders klimatpåverkan.">
            <a:extLst>
              <a:ext uri="{FF2B5EF4-FFF2-40B4-BE49-F238E27FC236}">
                <a16:creationId xmlns:a16="http://schemas.microsoft.com/office/drawing/2014/main" id="{1CF56DF1-DE93-2113-6E9F-5EF721D14F76}"/>
              </a:ext>
            </a:extLst>
          </p:cNvPr>
          <p:cNvPicPr>
            <a:picLocks noChangeAspect="1"/>
          </p:cNvPicPr>
          <p:nvPr/>
        </p:nvPicPr>
        <p:blipFill>
          <a:blip r:embed="rId5"/>
          <a:stretch>
            <a:fillRect/>
          </a:stretch>
        </p:blipFill>
        <p:spPr>
          <a:xfrm>
            <a:off x="10083152" y="3408217"/>
            <a:ext cx="2111804" cy="3075711"/>
          </a:xfrm>
          <a:prstGeom prst="rect">
            <a:avLst/>
          </a:prstGeom>
        </p:spPr>
      </p:pic>
      <p:pic>
        <p:nvPicPr>
          <p:cNvPr id="8" name="Picture 7" descr="Framsida av Boverkets Rapport Utveckling av regler om klimatdeklaration av byggnader.">
            <a:extLst>
              <a:ext uri="{FF2B5EF4-FFF2-40B4-BE49-F238E27FC236}">
                <a16:creationId xmlns:a16="http://schemas.microsoft.com/office/drawing/2014/main" id="{5A33FC01-C6B0-A186-2452-3E9645DC51A9}"/>
              </a:ext>
            </a:extLst>
          </p:cNvPr>
          <p:cNvPicPr>
            <a:picLocks noChangeAspect="1"/>
          </p:cNvPicPr>
          <p:nvPr/>
        </p:nvPicPr>
        <p:blipFill>
          <a:blip r:embed="rId6"/>
          <a:stretch>
            <a:fillRect/>
          </a:stretch>
        </p:blipFill>
        <p:spPr>
          <a:xfrm>
            <a:off x="10086234" y="346363"/>
            <a:ext cx="2105643" cy="3061855"/>
          </a:xfrm>
          <a:prstGeom prst="rect">
            <a:avLst/>
          </a:prstGeom>
        </p:spPr>
      </p:pic>
      <p:sp>
        <p:nvSpPr>
          <p:cNvPr id="9" name="Rectangle 8">
            <a:extLst>
              <a:ext uri="{FF2B5EF4-FFF2-40B4-BE49-F238E27FC236}">
                <a16:creationId xmlns:a16="http://schemas.microsoft.com/office/drawing/2014/main" id="{B6C92201-3419-95E3-67CD-2F67A8CEFFDF}"/>
              </a:ext>
              <a:ext uri="{C183D7F6-B498-43B3-948B-1728B52AA6E4}">
                <adec:decorative xmlns:adec="http://schemas.microsoft.com/office/drawing/2017/decorative" val="1"/>
              </a:ext>
            </a:extLst>
          </p:cNvPr>
          <p:cNvSpPr/>
          <p:nvPr/>
        </p:nvSpPr>
        <p:spPr>
          <a:xfrm>
            <a:off x="10086108" y="491836"/>
            <a:ext cx="2105891" cy="2895601"/>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0F9BC42C-3904-1C91-2612-997AE4B652DD}"/>
              </a:ext>
              <a:ext uri="{C183D7F6-B498-43B3-948B-1728B52AA6E4}">
                <adec:decorative xmlns:adec="http://schemas.microsoft.com/office/drawing/2017/decorative" val="1"/>
              </a:ext>
            </a:extLst>
          </p:cNvPr>
          <p:cNvSpPr/>
          <p:nvPr/>
        </p:nvSpPr>
        <p:spPr>
          <a:xfrm>
            <a:off x="10086108" y="3401290"/>
            <a:ext cx="2105891" cy="2964873"/>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0678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C5DF3-F346-ABE1-55E8-2ED3FC0746B9}"/>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EE649D5F-8EEC-AA9A-FDE5-5CFF60AB890F}"/>
              </a:ext>
            </a:extLst>
          </p:cNvPr>
          <p:cNvSpPr>
            <a:spLocks noGrp="1"/>
          </p:cNvSpPr>
          <p:nvPr>
            <p:ph type="title"/>
          </p:nvPr>
        </p:nvSpPr>
        <p:spPr/>
        <p:txBody>
          <a:bodyPr anchor="b">
            <a:normAutofit/>
          </a:bodyPr>
          <a:lstStyle/>
          <a:p>
            <a:r>
              <a:rPr lang="sv-SE"/>
              <a:t>Alternativ för gränsvärden 2030</a:t>
            </a:r>
          </a:p>
        </p:txBody>
      </p:sp>
      <p:sp>
        <p:nvSpPr>
          <p:cNvPr id="2" name="Platshållare för text 1">
            <a:extLst>
              <a:ext uri="{FF2B5EF4-FFF2-40B4-BE49-F238E27FC236}">
                <a16:creationId xmlns:a16="http://schemas.microsoft.com/office/drawing/2014/main" id="{00280728-4A39-A02E-40B2-8B9477B3479A}"/>
              </a:ext>
              <a:ext uri="{C183D7F6-B498-43B3-948B-1728B52AA6E4}">
                <adec:decorative xmlns:adec="http://schemas.microsoft.com/office/drawing/2017/decorative" val="1"/>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261258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41A583-3712-2DE5-A2A7-C65BDC348E9F}"/>
              </a:ext>
            </a:extLst>
          </p:cNvPr>
          <p:cNvSpPr>
            <a:spLocks noGrp="1"/>
          </p:cNvSpPr>
          <p:nvPr>
            <p:ph type="title"/>
          </p:nvPr>
        </p:nvSpPr>
        <p:spPr/>
        <p:txBody>
          <a:bodyPr/>
          <a:lstStyle/>
          <a:p>
            <a:r>
              <a:rPr lang="sv-SE"/>
              <a:t>Tre alternativ för gränsvärden - principer</a:t>
            </a:r>
          </a:p>
        </p:txBody>
      </p:sp>
      <p:graphicFrame>
        <p:nvGraphicFramePr>
          <p:cNvPr id="4" name="Platshållare för innehåll 3">
            <a:extLst>
              <a:ext uri="{FF2B5EF4-FFF2-40B4-BE49-F238E27FC236}">
                <a16:creationId xmlns:a16="http://schemas.microsoft.com/office/drawing/2014/main" id="{4942D916-792C-96F5-4893-EFE53DC3EE88}"/>
              </a:ext>
            </a:extLst>
          </p:cNvPr>
          <p:cNvGraphicFramePr>
            <a:graphicFrameLocks noGrp="1"/>
          </p:cNvGraphicFramePr>
          <p:nvPr>
            <p:ph idx="1"/>
            <p:extLst>
              <p:ext uri="{D42A27DB-BD31-4B8C-83A1-F6EECF244321}">
                <p14:modId xmlns:p14="http://schemas.microsoft.com/office/powerpoint/2010/main" val="3952860922"/>
              </p:ext>
            </p:extLst>
          </p:nvPr>
        </p:nvGraphicFramePr>
        <p:xfrm>
          <a:off x="733479" y="2054423"/>
          <a:ext cx="10364581" cy="949960"/>
        </p:xfrm>
        <a:graphic>
          <a:graphicData uri="http://schemas.openxmlformats.org/drawingml/2006/table">
            <a:tbl>
              <a:tblPr firstRow="1" bandRow="1">
                <a:tableStyleId>{5C22544A-7EE6-4342-B048-85BDC9FD1C3A}</a:tableStyleId>
              </a:tblPr>
              <a:tblGrid>
                <a:gridCol w="2985806">
                  <a:extLst>
                    <a:ext uri="{9D8B030D-6E8A-4147-A177-3AD203B41FA5}">
                      <a16:colId xmlns:a16="http://schemas.microsoft.com/office/drawing/2014/main" val="3164632070"/>
                    </a:ext>
                  </a:extLst>
                </a:gridCol>
                <a:gridCol w="2392455">
                  <a:extLst>
                    <a:ext uri="{9D8B030D-6E8A-4147-A177-3AD203B41FA5}">
                      <a16:colId xmlns:a16="http://schemas.microsoft.com/office/drawing/2014/main" val="2130339381"/>
                    </a:ext>
                  </a:extLst>
                </a:gridCol>
                <a:gridCol w="2493160">
                  <a:extLst>
                    <a:ext uri="{9D8B030D-6E8A-4147-A177-3AD203B41FA5}">
                      <a16:colId xmlns:a16="http://schemas.microsoft.com/office/drawing/2014/main" val="1764762165"/>
                    </a:ext>
                  </a:extLst>
                </a:gridCol>
                <a:gridCol w="2493160">
                  <a:extLst>
                    <a:ext uri="{9D8B030D-6E8A-4147-A177-3AD203B41FA5}">
                      <a16:colId xmlns:a16="http://schemas.microsoft.com/office/drawing/2014/main" val="622281113"/>
                    </a:ext>
                  </a:extLst>
                </a:gridCol>
              </a:tblGrid>
              <a:tr h="370840">
                <a:tc>
                  <a:txBody>
                    <a:bodyPr/>
                    <a:lstStyle/>
                    <a:p>
                      <a:endParaRPr lang="sv-SE" sz="1600">
                        <a:effectLst/>
                        <a:latin typeface="Georgia" panose="02040502050405020303" pitchFamily="18" charset="0"/>
                      </a:endParaRPr>
                    </a:p>
                  </a:txBody>
                  <a:tcPr/>
                </a:tc>
                <a:tc>
                  <a:txBody>
                    <a:bodyPr/>
                    <a:lstStyle/>
                    <a:p>
                      <a:r>
                        <a:rPr lang="sv-SE" sz="1600" kern="1200">
                          <a:effectLst/>
                        </a:rPr>
                        <a:t>Alternativ 1</a:t>
                      </a:r>
                      <a:endParaRPr lang="sv-SE" sz="1600">
                        <a:effectLst/>
                        <a:latin typeface="Georgia" panose="02040502050405020303" pitchFamily="18" charset="0"/>
                        <a:ea typeface="Georgia" panose="02040502050405020303" pitchFamily="18" charset="0"/>
                        <a:cs typeface="Times New Roman" panose="02020603050405020304" pitchFamily="18" charset="0"/>
                      </a:endParaRPr>
                    </a:p>
                  </a:txBody>
                  <a:tcPr/>
                </a:tc>
                <a:tc>
                  <a:txBody>
                    <a:bodyPr/>
                    <a:lstStyle/>
                    <a:p>
                      <a:r>
                        <a:rPr lang="sv-SE" sz="1600" kern="1200">
                          <a:effectLst/>
                        </a:rPr>
                        <a:t>Alternativ 2</a:t>
                      </a:r>
                      <a:endParaRPr lang="sv-SE" sz="1600">
                        <a:effectLst/>
                        <a:latin typeface="Georgia" panose="02040502050405020303" pitchFamily="18" charset="0"/>
                        <a:ea typeface="Georgia" panose="02040502050405020303" pitchFamily="18" charset="0"/>
                        <a:cs typeface="Times New Roman" panose="02020603050405020304" pitchFamily="18" charset="0"/>
                      </a:endParaRPr>
                    </a:p>
                  </a:txBody>
                  <a:tcPr/>
                </a:tc>
                <a:tc>
                  <a:txBody>
                    <a:bodyPr/>
                    <a:lstStyle/>
                    <a:p>
                      <a:r>
                        <a:rPr lang="sv-SE" sz="1600" kern="1200">
                          <a:effectLst/>
                        </a:rPr>
                        <a:t>Alternativ 3</a:t>
                      </a:r>
                      <a:endParaRPr lang="sv-SE" sz="1600">
                        <a:effectLst/>
                        <a:latin typeface="Georgia" panose="02040502050405020303" pitchFamily="18" charset="0"/>
                        <a:ea typeface="Georgia" panose="02040502050405020303" pitchFamily="18" charset="0"/>
                        <a:cs typeface="Times New Roman" panose="02020603050405020304" pitchFamily="18" charset="0"/>
                      </a:endParaRPr>
                    </a:p>
                  </a:txBody>
                  <a:tcPr/>
                </a:tc>
                <a:extLst>
                  <a:ext uri="{0D108BD9-81ED-4DB2-BD59-A6C34878D82A}">
                    <a16:rowId xmlns:a16="http://schemas.microsoft.com/office/drawing/2014/main" val="3274863042"/>
                  </a:ext>
                </a:extLst>
              </a:tr>
              <a:tr h="370840">
                <a:tc>
                  <a:txBody>
                    <a:bodyPr/>
                    <a:lstStyle/>
                    <a:p>
                      <a:r>
                        <a:rPr lang="sv-SE" sz="1600" kern="1200">
                          <a:solidFill>
                            <a:schemeClr val="dk1"/>
                          </a:solidFill>
                          <a:effectLst/>
                          <a:latin typeface="+mn-lt"/>
                          <a:ea typeface="+mn-ea"/>
                          <a:cs typeface="+mn-cs"/>
                        </a:rPr>
                        <a:t>Princip</a:t>
                      </a:r>
                    </a:p>
                    <a:p>
                      <a:endParaRPr lang="sv-SE" sz="1600">
                        <a:effectLst/>
                        <a:latin typeface="Georgia" panose="02040502050405020303" pitchFamily="18" charset="0"/>
                        <a:ea typeface="Georgia" panose="02040502050405020303" pitchFamily="18" charset="0"/>
                        <a:cs typeface="Times New Roman" panose="02020603050405020304" pitchFamily="18" charset="0"/>
                      </a:endParaRPr>
                    </a:p>
                  </a:txBody>
                  <a:tcPr/>
                </a:tc>
                <a:tc>
                  <a:txBody>
                    <a:bodyPr/>
                    <a:lstStyle/>
                    <a:p>
                      <a:r>
                        <a:rPr lang="sv-SE" sz="1600" kern="1200">
                          <a:solidFill>
                            <a:schemeClr val="dk1"/>
                          </a:solidFill>
                          <a:latin typeface="+mn-lt"/>
                          <a:ea typeface="+mn-ea"/>
                          <a:cs typeface="+mn-cs"/>
                        </a:rPr>
                        <a:t>Antagande: i linje med EU:s klimatmål </a:t>
                      </a:r>
                    </a:p>
                  </a:txBody>
                  <a:tcPr/>
                </a:tc>
                <a:tc>
                  <a:txBody>
                    <a:bodyPr/>
                    <a:lstStyle/>
                    <a:p>
                      <a:r>
                        <a:rPr lang="sv-SE" sz="1600" kern="1200">
                          <a:solidFill>
                            <a:schemeClr val="dk1"/>
                          </a:solidFill>
                          <a:latin typeface="+mn-lt"/>
                          <a:ea typeface="+mn-ea"/>
                          <a:cs typeface="+mn-cs"/>
                        </a:rPr>
                        <a:t>Antagande: Sannolikt kostnadsneutralt 2030</a:t>
                      </a:r>
                    </a:p>
                  </a:txBody>
                  <a:tcPr/>
                </a:tc>
                <a:tc>
                  <a:txBody>
                    <a:bodyPr/>
                    <a:lstStyle/>
                    <a:p>
                      <a:r>
                        <a:rPr lang="sv-SE" sz="1600" kern="1200">
                          <a:solidFill>
                            <a:schemeClr val="dk1"/>
                          </a:solidFill>
                          <a:latin typeface="+mn-lt"/>
                          <a:ea typeface="+mn-ea"/>
                          <a:cs typeface="+mn-cs"/>
                        </a:rPr>
                        <a:t>Enligt metodik 2023:20</a:t>
                      </a:r>
                    </a:p>
                  </a:txBody>
                  <a:tcPr/>
                </a:tc>
                <a:extLst>
                  <a:ext uri="{0D108BD9-81ED-4DB2-BD59-A6C34878D82A}">
                    <a16:rowId xmlns:a16="http://schemas.microsoft.com/office/drawing/2014/main" val="1069248053"/>
                  </a:ext>
                </a:extLst>
              </a:tr>
            </a:tbl>
          </a:graphicData>
        </a:graphic>
      </p:graphicFrame>
      <p:sp>
        <p:nvSpPr>
          <p:cNvPr id="3" name="textruta 2">
            <a:extLst>
              <a:ext uri="{FF2B5EF4-FFF2-40B4-BE49-F238E27FC236}">
                <a16:creationId xmlns:a16="http://schemas.microsoft.com/office/drawing/2014/main" id="{6EE171EB-D53C-2880-631C-417B2C5CF130}"/>
              </a:ext>
              <a:ext uri="{C183D7F6-B498-43B3-948B-1728B52AA6E4}">
                <adec:decorative xmlns:adec="http://schemas.microsoft.com/office/drawing/2017/decorative" val="1"/>
              </a:ext>
            </a:extLst>
          </p:cNvPr>
          <p:cNvSpPr txBox="1"/>
          <p:nvPr/>
        </p:nvSpPr>
        <p:spPr>
          <a:xfrm>
            <a:off x="11363217" y="172655"/>
            <a:ext cx="758541" cy="276999"/>
          </a:xfrm>
          <a:prstGeom prst="rect">
            <a:avLst/>
          </a:prstGeom>
          <a:noFill/>
        </p:spPr>
        <p:txBody>
          <a:bodyPr wrap="none" lIns="91440" tIns="45720" rIns="91440" bIns="45720" rtlCol="0" anchor="t">
            <a:spAutoFit/>
          </a:bodyPr>
          <a:lstStyle/>
          <a:p>
            <a:r>
              <a:rPr lang="sv-SE" sz="1200"/>
              <a:t>Bild 4:13</a:t>
            </a:r>
          </a:p>
        </p:txBody>
      </p:sp>
    </p:spTree>
    <p:extLst>
      <p:ext uri="{BB962C8B-B14F-4D97-AF65-F5344CB8AC3E}">
        <p14:creationId xmlns:p14="http://schemas.microsoft.com/office/powerpoint/2010/main" val="4041811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19945-4035-BD17-64FD-FEAE02926A2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9551BFB-0FBC-F227-1D3A-6C2A5ACDCC62}"/>
              </a:ext>
            </a:extLst>
          </p:cNvPr>
          <p:cNvSpPr>
            <a:spLocks noGrp="1"/>
          </p:cNvSpPr>
          <p:nvPr>
            <p:ph type="title"/>
          </p:nvPr>
        </p:nvSpPr>
        <p:spPr/>
        <p:txBody>
          <a:bodyPr/>
          <a:lstStyle/>
          <a:p>
            <a:r>
              <a:rPr lang="sv-SE"/>
              <a:t>Tre alternativ för gränsvärden</a:t>
            </a:r>
          </a:p>
        </p:txBody>
      </p:sp>
      <p:graphicFrame>
        <p:nvGraphicFramePr>
          <p:cNvPr id="4" name="Platshållare för innehåll 3">
            <a:extLst>
              <a:ext uri="{FF2B5EF4-FFF2-40B4-BE49-F238E27FC236}">
                <a16:creationId xmlns:a16="http://schemas.microsoft.com/office/drawing/2014/main" id="{440D7E2B-1B0E-3ABF-6E09-5D6CF03BE02F}"/>
              </a:ext>
            </a:extLst>
          </p:cNvPr>
          <p:cNvGraphicFramePr>
            <a:graphicFrameLocks noGrp="1"/>
          </p:cNvGraphicFramePr>
          <p:nvPr>
            <p:ph idx="1"/>
            <p:extLst>
              <p:ext uri="{D42A27DB-BD31-4B8C-83A1-F6EECF244321}">
                <p14:modId xmlns:p14="http://schemas.microsoft.com/office/powerpoint/2010/main" val="1989869910"/>
              </p:ext>
            </p:extLst>
          </p:nvPr>
        </p:nvGraphicFramePr>
        <p:xfrm>
          <a:off x="733479" y="2054423"/>
          <a:ext cx="10364581" cy="2722880"/>
        </p:xfrm>
        <a:graphic>
          <a:graphicData uri="http://schemas.openxmlformats.org/drawingml/2006/table">
            <a:tbl>
              <a:tblPr firstRow="1" bandRow="1">
                <a:tableStyleId>{5C22544A-7EE6-4342-B048-85BDC9FD1C3A}</a:tableStyleId>
              </a:tblPr>
              <a:tblGrid>
                <a:gridCol w="2985806">
                  <a:extLst>
                    <a:ext uri="{9D8B030D-6E8A-4147-A177-3AD203B41FA5}">
                      <a16:colId xmlns:a16="http://schemas.microsoft.com/office/drawing/2014/main" val="3164632070"/>
                    </a:ext>
                  </a:extLst>
                </a:gridCol>
                <a:gridCol w="2392455">
                  <a:extLst>
                    <a:ext uri="{9D8B030D-6E8A-4147-A177-3AD203B41FA5}">
                      <a16:colId xmlns:a16="http://schemas.microsoft.com/office/drawing/2014/main" val="2130339381"/>
                    </a:ext>
                  </a:extLst>
                </a:gridCol>
                <a:gridCol w="2493160">
                  <a:extLst>
                    <a:ext uri="{9D8B030D-6E8A-4147-A177-3AD203B41FA5}">
                      <a16:colId xmlns:a16="http://schemas.microsoft.com/office/drawing/2014/main" val="1764762165"/>
                    </a:ext>
                  </a:extLst>
                </a:gridCol>
                <a:gridCol w="2493160">
                  <a:extLst>
                    <a:ext uri="{9D8B030D-6E8A-4147-A177-3AD203B41FA5}">
                      <a16:colId xmlns:a16="http://schemas.microsoft.com/office/drawing/2014/main" val="622281113"/>
                    </a:ext>
                  </a:extLst>
                </a:gridCol>
              </a:tblGrid>
              <a:tr h="370840">
                <a:tc>
                  <a:txBody>
                    <a:bodyPr/>
                    <a:lstStyle/>
                    <a:p>
                      <a:endParaRPr lang="sv-SE" sz="1600">
                        <a:effectLst/>
                        <a:latin typeface="Georgia" panose="02040502050405020303" pitchFamily="18" charset="0"/>
                      </a:endParaRPr>
                    </a:p>
                  </a:txBody>
                  <a:tcPr/>
                </a:tc>
                <a:tc>
                  <a:txBody>
                    <a:bodyPr/>
                    <a:lstStyle/>
                    <a:p>
                      <a:r>
                        <a:rPr lang="sv-SE" sz="1600" kern="1200">
                          <a:effectLst/>
                        </a:rPr>
                        <a:t>Alternativ 1</a:t>
                      </a:r>
                      <a:endParaRPr lang="sv-SE" sz="1600">
                        <a:effectLst/>
                        <a:latin typeface="Georgia" panose="02040502050405020303" pitchFamily="18" charset="0"/>
                        <a:ea typeface="Georgia" panose="02040502050405020303" pitchFamily="18" charset="0"/>
                        <a:cs typeface="Times New Roman" panose="02020603050405020304" pitchFamily="18" charset="0"/>
                      </a:endParaRPr>
                    </a:p>
                  </a:txBody>
                  <a:tcPr/>
                </a:tc>
                <a:tc>
                  <a:txBody>
                    <a:bodyPr/>
                    <a:lstStyle/>
                    <a:p>
                      <a:r>
                        <a:rPr lang="sv-SE" sz="1600" kern="1200">
                          <a:effectLst/>
                        </a:rPr>
                        <a:t>Alternativ 2</a:t>
                      </a:r>
                      <a:endParaRPr lang="sv-SE" sz="1600">
                        <a:effectLst/>
                        <a:latin typeface="Georgia" panose="02040502050405020303" pitchFamily="18" charset="0"/>
                        <a:ea typeface="Georgia" panose="02040502050405020303" pitchFamily="18" charset="0"/>
                        <a:cs typeface="Times New Roman" panose="02020603050405020304" pitchFamily="18" charset="0"/>
                      </a:endParaRPr>
                    </a:p>
                  </a:txBody>
                  <a:tcPr/>
                </a:tc>
                <a:tc>
                  <a:txBody>
                    <a:bodyPr/>
                    <a:lstStyle/>
                    <a:p>
                      <a:r>
                        <a:rPr lang="sv-SE" sz="1600" kern="1200">
                          <a:effectLst/>
                        </a:rPr>
                        <a:t>Alternativ 3</a:t>
                      </a:r>
                      <a:endParaRPr lang="sv-SE" sz="1600">
                        <a:effectLst/>
                        <a:latin typeface="Georgia" panose="02040502050405020303" pitchFamily="18" charset="0"/>
                        <a:ea typeface="Georgia" panose="02040502050405020303" pitchFamily="18" charset="0"/>
                        <a:cs typeface="Times New Roman" panose="02020603050405020304" pitchFamily="18" charset="0"/>
                      </a:endParaRPr>
                    </a:p>
                  </a:txBody>
                  <a:tcPr/>
                </a:tc>
                <a:extLst>
                  <a:ext uri="{0D108BD9-81ED-4DB2-BD59-A6C34878D82A}">
                    <a16:rowId xmlns:a16="http://schemas.microsoft.com/office/drawing/2014/main" val="3274863042"/>
                  </a:ext>
                </a:extLst>
              </a:tr>
              <a:tr h="370840">
                <a:tc>
                  <a:txBody>
                    <a:bodyPr/>
                    <a:lstStyle/>
                    <a:p>
                      <a:r>
                        <a:rPr lang="sv-SE" sz="1600" kern="1200">
                          <a:solidFill>
                            <a:schemeClr val="dk1"/>
                          </a:solidFill>
                          <a:latin typeface="+mn-lt"/>
                          <a:ea typeface="+mn-ea"/>
                          <a:cs typeface="+mn-cs"/>
                        </a:rPr>
                        <a:t>Princip</a:t>
                      </a:r>
                    </a:p>
                    <a:p>
                      <a:endParaRPr lang="sv-SE" sz="1600">
                        <a:effectLst/>
                        <a:latin typeface="Georgia"/>
                        <a:ea typeface="Georgia" panose="02040502050405020303" pitchFamily="18" charset="0"/>
                        <a:cs typeface="Times New Roman"/>
                      </a:endParaRPr>
                    </a:p>
                  </a:txBody>
                  <a:tcPr/>
                </a:tc>
                <a:tc>
                  <a:txBody>
                    <a:bodyPr/>
                    <a:lstStyle/>
                    <a:p>
                      <a:r>
                        <a:rPr lang="sv-SE" sz="1600" kern="1200">
                          <a:solidFill>
                            <a:schemeClr val="dk1"/>
                          </a:solidFill>
                          <a:latin typeface="+mn-lt"/>
                          <a:ea typeface="+mn-ea"/>
                          <a:cs typeface="+mn-cs"/>
                        </a:rPr>
                        <a:t>Antagande: i linje med EU:s klimatmål </a:t>
                      </a:r>
                    </a:p>
                  </a:txBody>
                  <a:tcPr/>
                </a:tc>
                <a:tc>
                  <a:txBody>
                    <a:bodyPr/>
                    <a:lstStyle/>
                    <a:p>
                      <a:r>
                        <a:rPr lang="sv-SE" sz="1600" kern="1200">
                          <a:solidFill>
                            <a:schemeClr val="dk1"/>
                          </a:solidFill>
                          <a:latin typeface="+mn-lt"/>
                          <a:ea typeface="+mn-ea"/>
                          <a:cs typeface="+mn-cs"/>
                        </a:rPr>
                        <a:t>Antagande: Sannolikt kostnadsneutralt 2030</a:t>
                      </a:r>
                    </a:p>
                  </a:txBody>
                  <a:tcPr/>
                </a:tc>
                <a:tc>
                  <a:txBody>
                    <a:bodyPr/>
                    <a:lstStyle/>
                    <a:p>
                      <a:r>
                        <a:rPr lang="sv-SE" sz="1600" kern="1200">
                          <a:solidFill>
                            <a:schemeClr val="dk1"/>
                          </a:solidFill>
                          <a:latin typeface="+mn-lt"/>
                          <a:ea typeface="+mn-ea"/>
                          <a:cs typeface="+mn-cs"/>
                        </a:rPr>
                        <a:t>Enligt metodik 2023:20</a:t>
                      </a:r>
                    </a:p>
                  </a:txBody>
                  <a:tcPr/>
                </a:tc>
                <a:extLst>
                  <a:ext uri="{0D108BD9-81ED-4DB2-BD59-A6C34878D82A}">
                    <a16:rowId xmlns:a16="http://schemas.microsoft.com/office/drawing/2014/main" val="1069248053"/>
                  </a:ext>
                </a:extLst>
              </a:tr>
              <a:tr h="370840">
                <a:tc>
                  <a:txBody>
                    <a:bodyPr/>
                    <a:lstStyle/>
                    <a:p>
                      <a:r>
                        <a:rPr lang="sv-SE" sz="1600" kern="1200">
                          <a:solidFill>
                            <a:schemeClr val="dk1"/>
                          </a:solidFill>
                          <a:latin typeface="+mn-lt"/>
                          <a:ea typeface="+mn-ea"/>
                          <a:cs typeface="+mn-cs"/>
                        </a:rPr>
                        <a:t>I linje med EU:s mål om klimatneutralitet</a:t>
                      </a:r>
                    </a:p>
                  </a:txBody>
                  <a:tcPr/>
                </a:tc>
                <a:tc>
                  <a:txBody>
                    <a:bodyPr/>
                    <a:lstStyle/>
                    <a:p>
                      <a:r>
                        <a:rPr lang="sv-SE" sz="1600" b="1" kern="1200" dirty="0">
                          <a:solidFill>
                            <a:srgbClr val="006200"/>
                          </a:solidFill>
                          <a:latin typeface="+mn-lt"/>
                          <a:ea typeface="+mn-ea"/>
                          <a:cs typeface="+mn-cs"/>
                        </a:rPr>
                        <a:t>Ja</a:t>
                      </a:r>
                    </a:p>
                  </a:txBody>
                  <a:tcPr/>
                </a:tc>
                <a:tc>
                  <a:txBody>
                    <a:bodyPr/>
                    <a:lstStyle/>
                    <a:p>
                      <a:r>
                        <a:rPr lang="sv-SE" sz="1600" b="1" kern="1200">
                          <a:solidFill>
                            <a:srgbClr val="C00000"/>
                          </a:solidFill>
                          <a:latin typeface="+mn-lt"/>
                          <a:ea typeface="+mn-ea"/>
                          <a:cs typeface="+mn-cs"/>
                        </a:rPr>
                        <a:t>Nej</a:t>
                      </a:r>
                    </a:p>
                  </a:txBody>
                  <a:tcPr/>
                </a:tc>
                <a:tc>
                  <a:txBody>
                    <a:bodyPr/>
                    <a:lstStyle/>
                    <a:p>
                      <a:r>
                        <a:rPr lang="sv-SE" sz="1600" b="1" kern="1200">
                          <a:solidFill>
                            <a:srgbClr val="C00000"/>
                          </a:solidFill>
                          <a:latin typeface="+mn-lt"/>
                          <a:ea typeface="+mn-ea"/>
                          <a:cs typeface="+mn-cs"/>
                        </a:rPr>
                        <a:t>Nej</a:t>
                      </a:r>
                    </a:p>
                  </a:txBody>
                  <a:tcPr/>
                </a:tc>
                <a:extLst>
                  <a:ext uri="{0D108BD9-81ED-4DB2-BD59-A6C34878D82A}">
                    <a16:rowId xmlns:a16="http://schemas.microsoft.com/office/drawing/2014/main" val="495790657"/>
                  </a:ext>
                </a:extLst>
              </a:tr>
              <a:tr h="370840">
                <a:tc>
                  <a:txBody>
                    <a:bodyPr/>
                    <a:lstStyle/>
                    <a:p>
                      <a:r>
                        <a:rPr lang="sv-SE" sz="1600" kern="1200">
                          <a:solidFill>
                            <a:schemeClr val="dk1"/>
                          </a:solidFill>
                          <a:latin typeface="+mn-lt"/>
                          <a:ea typeface="+mn-ea"/>
                          <a:cs typeface="+mn-cs"/>
                        </a:rPr>
                        <a:t>Kostnadspåverkan</a:t>
                      </a:r>
                    </a:p>
                  </a:txBody>
                  <a:tcPr/>
                </a:tc>
                <a:tc>
                  <a:txBody>
                    <a:bodyPr/>
                    <a:lstStyle/>
                    <a:p>
                      <a:r>
                        <a:rPr lang="sv-SE" sz="1600" b="0" kern="1200">
                          <a:solidFill>
                            <a:schemeClr val="tx1"/>
                          </a:solidFill>
                          <a:latin typeface="+mn-lt"/>
                          <a:ea typeface="+mn-ea"/>
                          <a:cs typeface="+mn-cs"/>
                        </a:rPr>
                        <a:t>Ja</a:t>
                      </a:r>
                    </a:p>
                  </a:txBody>
                  <a:tcPr/>
                </a:tc>
                <a:tc>
                  <a:txBody>
                    <a:bodyPr/>
                    <a:lstStyle/>
                    <a:p>
                      <a:r>
                        <a:rPr lang="sv-SE" sz="1600" b="0" kern="1200">
                          <a:solidFill>
                            <a:schemeClr val="tx1"/>
                          </a:solidFill>
                          <a:latin typeface="+mn-lt"/>
                          <a:ea typeface="+mn-ea"/>
                          <a:cs typeface="+mn-cs"/>
                        </a:rPr>
                        <a:t>Sannolikt nej</a:t>
                      </a:r>
                    </a:p>
                  </a:txBody>
                  <a:tcPr/>
                </a:tc>
                <a:tc>
                  <a:txBody>
                    <a:bodyPr/>
                    <a:lstStyle/>
                    <a:p>
                      <a:r>
                        <a:rPr lang="sv-SE" sz="1600" b="0" kern="1200">
                          <a:solidFill>
                            <a:schemeClr val="tx1"/>
                          </a:solidFill>
                          <a:latin typeface="+mn-lt"/>
                          <a:ea typeface="+mn-ea"/>
                          <a:cs typeface="+mn-cs"/>
                        </a:rPr>
                        <a:t>Nej</a:t>
                      </a:r>
                    </a:p>
                  </a:txBody>
                  <a:tcPr/>
                </a:tc>
                <a:extLst>
                  <a:ext uri="{0D108BD9-81ED-4DB2-BD59-A6C34878D82A}">
                    <a16:rowId xmlns:a16="http://schemas.microsoft.com/office/drawing/2014/main" val="99874304"/>
                  </a:ext>
                </a:extLst>
              </a:tr>
              <a:tr h="370840">
                <a:tc>
                  <a:txBody>
                    <a:bodyPr/>
                    <a:lstStyle/>
                    <a:p>
                      <a:r>
                        <a:rPr lang="sv-SE" sz="1600" kern="1200">
                          <a:solidFill>
                            <a:schemeClr val="dk1"/>
                          </a:solidFill>
                          <a:latin typeface="+mn-lt"/>
                          <a:ea typeface="+mn-ea"/>
                          <a:cs typeface="+mn-cs"/>
                        </a:rPr>
                        <a:t>I linje med remissvar på Boverket 2023:20 och tidig branschdialog</a:t>
                      </a:r>
                    </a:p>
                  </a:txBody>
                  <a:tcPr/>
                </a:tc>
                <a:tc>
                  <a:txBody>
                    <a:bodyPr/>
                    <a:lstStyle/>
                    <a:p>
                      <a:r>
                        <a:rPr lang="sv-SE" sz="1600" b="0" kern="1200">
                          <a:solidFill>
                            <a:schemeClr val="tx1"/>
                          </a:solidFill>
                          <a:latin typeface="+mn-lt"/>
                          <a:ea typeface="+mn-ea"/>
                          <a:cs typeface="+mn-cs"/>
                        </a:rPr>
                        <a:t>Ja</a:t>
                      </a:r>
                    </a:p>
                  </a:txBody>
                  <a:tcPr/>
                </a:tc>
                <a:tc>
                  <a:txBody>
                    <a:bodyPr/>
                    <a:lstStyle/>
                    <a:p>
                      <a:r>
                        <a:rPr lang="sv-SE" sz="1600" b="0" kern="1200">
                          <a:solidFill>
                            <a:schemeClr val="tx1"/>
                          </a:solidFill>
                          <a:latin typeface="+mn-lt"/>
                          <a:ea typeface="+mn-ea"/>
                          <a:cs typeface="+mn-cs"/>
                        </a:rPr>
                        <a:t>Ja</a:t>
                      </a:r>
                    </a:p>
                  </a:txBody>
                  <a:tcPr/>
                </a:tc>
                <a:tc>
                  <a:txBody>
                    <a:bodyPr/>
                    <a:lstStyle/>
                    <a:p>
                      <a:r>
                        <a:rPr lang="sv-SE" sz="1600" b="0" kern="1200" dirty="0">
                          <a:solidFill>
                            <a:schemeClr val="tx1"/>
                          </a:solidFill>
                          <a:latin typeface="+mn-lt"/>
                          <a:ea typeface="+mn-ea"/>
                          <a:cs typeface="+mn-cs"/>
                        </a:rPr>
                        <a:t>Nej</a:t>
                      </a:r>
                    </a:p>
                  </a:txBody>
                  <a:tcPr/>
                </a:tc>
                <a:extLst>
                  <a:ext uri="{0D108BD9-81ED-4DB2-BD59-A6C34878D82A}">
                    <a16:rowId xmlns:a16="http://schemas.microsoft.com/office/drawing/2014/main" val="1188219091"/>
                  </a:ext>
                </a:extLst>
              </a:tr>
            </a:tbl>
          </a:graphicData>
        </a:graphic>
      </p:graphicFrame>
      <p:sp>
        <p:nvSpPr>
          <p:cNvPr id="3" name="textruta 2">
            <a:extLst>
              <a:ext uri="{FF2B5EF4-FFF2-40B4-BE49-F238E27FC236}">
                <a16:creationId xmlns:a16="http://schemas.microsoft.com/office/drawing/2014/main" id="{B3B5DCD8-1C68-380A-B8BC-197C07FE0135}"/>
              </a:ext>
              <a:ext uri="{C183D7F6-B498-43B3-948B-1728B52AA6E4}">
                <adec:decorative xmlns:adec="http://schemas.microsoft.com/office/drawing/2017/decorative" val="1"/>
              </a:ext>
            </a:extLst>
          </p:cNvPr>
          <p:cNvSpPr txBox="1"/>
          <p:nvPr/>
        </p:nvSpPr>
        <p:spPr>
          <a:xfrm>
            <a:off x="11363217" y="172655"/>
            <a:ext cx="771365" cy="276999"/>
          </a:xfrm>
          <a:prstGeom prst="rect">
            <a:avLst/>
          </a:prstGeom>
          <a:noFill/>
        </p:spPr>
        <p:txBody>
          <a:bodyPr wrap="none" lIns="91440" tIns="45720" rIns="91440" bIns="45720" rtlCol="0" anchor="t">
            <a:spAutoFit/>
          </a:bodyPr>
          <a:lstStyle/>
          <a:p>
            <a:r>
              <a:rPr lang="sv-SE" sz="1200"/>
              <a:t>Bild 4:14</a:t>
            </a:r>
          </a:p>
        </p:txBody>
      </p:sp>
    </p:spTree>
    <p:extLst>
      <p:ext uri="{BB962C8B-B14F-4D97-AF65-F5344CB8AC3E}">
        <p14:creationId xmlns:p14="http://schemas.microsoft.com/office/powerpoint/2010/main" val="2034879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41A583-3712-2DE5-A2A7-C65BDC348E9F}"/>
              </a:ext>
            </a:extLst>
          </p:cNvPr>
          <p:cNvSpPr>
            <a:spLocks noGrp="1"/>
          </p:cNvSpPr>
          <p:nvPr>
            <p:ph type="title"/>
          </p:nvPr>
        </p:nvSpPr>
        <p:spPr/>
        <p:txBody>
          <a:bodyPr/>
          <a:lstStyle/>
          <a:p>
            <a:r>
              <a:rPr lang="sv-SE"/>
              <a:t>Metod för gränsvärden – Boverket 2023:20</a:t>
            </a:r>
          </a:p>
        </p:txBody>
      </p:sp>
      <p:graphicFrame>
        <p:nvGraphicFramePr>
          <p:cNvPr id="4" name="Platshållare för innehåll 3">
            <a:extLst>
              <a:ext uri="{FF2B5EF4-FFF2-40B4-BE49-F238E27FC236}">
                <a16:creationId xmlns:a16="http://schemas.microsoft.com/office/drawing/2014/main" id="{4942D916-792C-96F5-4893-EFE53DC3EE88}"/>
              </a:ext>
            </a:extLst>
          </p:cNvPr>
          <p:cNvGraphicFramePr>
            <a:graphicFrameLocks noGrp="1"/>
          </p:cNvGraphicFramePr>
          <p:nvPr>
            <p:ph idx="1"/>
            <p:extLst>
              <p:ext uri="{D42A27DB-BD31-4B8C-83A1-F6EECF244321}">
                <p14:modId xmlns:p14="http://schemas.microsoft.com/office/powerpoint/2010/main" val="119312003"/>
              </p:ext>
            </p:extLst>
          </p:nvPr>
        </p:nvGraphicFramePr>
        <p:xfrm>
          <a:off x="701282" y="2241167"/>
          <a:ext cx="10364581" cy="2595880"/>
        </p:xfrm>
        <a:graphic>
          <a:graphicData uri="http://schemas.openxmlformats.org/drawingml/2006/table">
            <a:tbl>
              <a:tblPr firstRow="1" bandRow="1">
                <a:tableStyleId>{5C22544A-7EE6-4342-B048-85BDC9FD1C3A}</a:tableStyleId>
              </a:tblPr>
              <a:tblGrid>
                <a:gridCol w="2985806">
                  <a:extLst>
                    <a:ext uri="{9D8B030D-6E8A-4147-A177-3AD203B41FA5}">
                      <a16:colId xmlns:a16="http://schemas.microsoft.com/office/drawing/2014/main" val="3164632070"/>
                    </a:ext>
                  </a:extLst>
                </a:gridCol>
                <a:gridCol w="7378775">
                  <a:extLst>
                    <a:ext uri="{9D8B030D-6E8A-4147-A177-3AD203B41FA5}">
                      <a16:colId xmlns:a16="http://schemas.microsoft.com/office/drawing/2014/main" val="2130339381"/>
                    </a:ext>
                  </a:extLst>
                </a:gridCol>
              </a:tblGrid>
              <a:tr h="370840">
                <a:tc>
                  <a:txBody>
                    <a:bodyPr/>
                    <a:lstStyle/>
                    <a:p>
                      <a:r>
                        <a:rPr lang="sv-SE" sz="1600">
                          <a:effectLst/>
                          <a:latin typeface="+mn-lt"/>
                        </a:rPr>
                        <a:t>Byggnadstyp</a:t>
                      </a:r>
                    </a:p>
                  </a:txBody>
                  <a:tcPr/>
                </a:tc>
                <a:tc>
                  <a:txBody>
                    <a:bodyPr/>
                    <a:lstStyle/>
                    <a:p>
                      <a:r>
                        <a:rPr lang="sv-SE" sz="1600" kern="1200">
                          <a:effectLst/>
                        </a:rPr>
                        <a:t>Metod för att sätta gränsvärde 2030</a:t>
                      </a:r>
                      <a:endParaRPr lang="sv-SE" sz="1600">
                        <a:effectLst/>
                        <a:latin typeface="Georgia" panose="02040502050405020303" pitchFamily="18" charset="0"/>
                        <a:ea typeface="Georgia" panose="02040502050405020303" pitchFamily="18" charset="0"/>
                        <a:cs typeface="Times New Roman" panose="02020603050405020304" pitchFamily="18" charset="0"/>
                      </a:endParaRPr>
                    </a:p>
                  </a:txBody>
                  <a:tcPr/>
                </a:tc>
                <a:extLst>
                  <a:ext uri="{0D108BD9-81ED-4DB2-BD59-A6C34878D82A}">
                    <a16:rowId xmlns:a16="http://schemas.microsoft.com/office/drawing/2014/main" val="3274863042"/>
                  </a:ext>
                </a:extLst>
              </a:tr>
              <a:tr h="370840">
                <a:tc>
                  <a:txBody>
                    <a:bodyPr/>
                    <a:lstStyle/>
                    <a:p>
                      <a:r>
                        <a:rPr lang="sv-SE" sz="1600">
                          <a:effectLst/>
                        </a:rPr>
                        <a:t>Grupp 1 exkl. småhus</a:t>
                      </a:r>
                    </a:p>
                    <a:p>
                      <a:r>
                        <a:rPr lang="sv-SE" sz="1600">
                          <a:effectLst/>
                        </a:rPr>
                        <a:t>Reduktion jämfört med framtagna referensvärden för byggnadstypen.</a:t>
                      </a:r>
                      <a:endParaRPr lang="sv-SE" sz="1600">
                        <a:effectLst/>
                        <a:latin typeface="Georgia" panose="02040502050405020303" pitchFamily="18" charset="0"/>
                        <a:ea typeface="Georgia" panose="02040502050405020303" pitchFamily="18" charset="0"/>
                        <a:cs typeface="Times New Roman" panose="02020603050405020304" pitchFamily="18" charset="0"/>
                      </a:endParaRPr>
                    </a:p>
                  </a:txBody>
                  <a:tcPr/>
                </a:tc>
                <a:tc>
                  <a:txBody>
                    <a:bodyPr/>
                    <a:lstStyle/>
                    <a:p>
                      <a:r>
                        <a:rPr lang="sv-SE" sz="1600" kern="1200">
                          <a:effectLst/>
                        </a:rPr>
                        <a:t>25 % lägre än medianen för byggnadstypen</a:t>
                      </a:r>
                      <a:endParaRPr lang="sv-SE" sz="1600">
                        <a:effectLst/>
                      </a:endParaRPr>
                    </a:p>
                    <a:p>
                      <a:endParaRPr lang="sv-SE" sz="1600">
                        <a:effectLst/>
                      </a:endParaRPr>
                    </a:p>
                  </a:txBody>
                  <a:tcPr/>
                </a:tc>
                <a:extLst>
                  <a:ext uri="{0D108BD9-81ED-4DB2-BD59-A6C34878D82A}">
                    <a16:rowId xmlns:a16="http://schemas.microsoft.com/office/drawing/2014/main" val="3484801376"/>
                  </a:ext>
                </a:extLst>
              </a:tr>
              <a:tr h="370840">
                <a:tc>
                  <a:txBody>
                    <a:bodyPr/>
                    <a:lstStyle/>
                    <a:p>
                      <a:r>
                        <a:rPr lang="sv-SE" sz="1600">
                          <a:effectLst/>
                          <a:latin typeface="+mn-lt"/>
                          <a:ea typeface="Georgia" panose="02040502050405020303" pitchFamily="18" charset="0"/>
                          <a:cs typeface="Times New Roman" panose="02020603050405020304" pitchFamily="18" charset="0"/>
                        </a:rPr>
                        <a:t>Småhus</a:t>
                      </a:r>
                    </a:p>
                  </a:txBody>
                  <a:tcPr/>
                </a:tc>
                <a:tc>
                  <a:txBody>
                    <a:bodyPr/>
                    <a:lstStyle/>
                    <a:p>
                      <a:r>
                        <a:rPr lang="sv-SE" sz="1600">
                          <a:solidFill>
                            <a:schemeClr val="tx1"/>
                          </a:solidFill>
                          <a:effectLst/>
                          <a:latin typeface="+mn-lt"/>
                          <a:ea typeface="Georgia" panose="02040502050405020303" pitchFamily="18" charset="0"/>
                          <a:cs typeface="Times New Roman" panose="02020603050405020304" pitchFamily="18" charset="0"/>
                        </a:rPr>
                        <a:t>0-15% lägre än 75-percentilen för byggnadstypen. Alternativ 3 utgår från 15 % reduktion. </a:t>
                      </a:r>
                    </a:p>
                  </a:txBody>
                  <a:tcPr/>
                </a:tc>
                <a:extLst>
                  <a:ext uri="{0D108BD9-81ED-4DB2-BD59-A6C34878D82A}">
                    <a16:rowId xmlns:a16="http://schemas.microsoft.com/office/drawing/2014/main" val="607116051"/>
                  </a:ext>
                </a:extLst>
              </a:tr>
              <a:tr h="370840">
                <a:tc>
                  <a:txBody>
                    <a:bodyPr/>
                    <a:lstStyle/>
                    <a:p>
                      <a:r>
                        <a:rPr lang="sv-SE" sz="1600">
                          <a:effectLst/>
                        </a:rPr>
                        <a:t>Grupp 2, övriga byggnader</a:t>
                      </a:r>
                      <a:endParaRPr lang="sv-SE" sz="1600">
                        <a:effectLst/>
                        <a:latin typeface="Georgia" panose="02040502050405020303" pitchFamily="18" charset="0"/>
                        <a:ea typeface="Georgia" panose="02040502050405020303"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kern="1200">
                          <a:effectLst/>
                        </a:rPr>
                        <a:t>25% lägre än 75-percentilen för flerbostadshus (den byggnadstyp som hade högst 75-percentil)</a:t>
                      </a:r>
                    </a:p>
                  </a:txBody>
                  <a:tcPr/>
                </a:tc>
                <a:extLst>
                  <a:ext uri="{0D108BD9-81ED-4DB2-BD59-A6C34878D82A}">
                    <a16:rowId xmlns:a16="http://schemas.microsoft.com/office/drawing/2014/main" val="1244121190"/>
                  </a:ext>
                </a:extLst>
              </a:tr>
            </a:tbl>
          </a:graphicData>
        </a:graphic>
      </p:graphicFrame>
      <p:sp>
        <p:nvSpPr>
          <p:cNvPr id="3" name="textruta 2">
            <a:extLst>
              <a:ext uri="{FF2B5EF4-FFF2-40B4-BE49-F238E27FC236}">
                <a16:creationId xmlns:a16="http://schemas.microsoft.com/office/drawing/2014/main" id="{DF8C9EB3-67AC-C20A-DB49-DFE953E4A135}"/>
              </a:ext>
              <a:ext uri="{C183D7F6-B498-43B3-948B-1728B52AA6E4}">
                <adec:decorative xmlns:adec="http://schemas.microsoft.com/office/drawing/2017/decorative" val="1"/>
              </a:ext>
            </a:extLst>
          </p:cNvPr>
          <p:cNvSpPr txBox="1"/>
          <p:nvPr/>
        </p:nvSpPr>
        <p:spPr>
          <a:xfrm>
            <a:off x="11363217" y="172655"/>
            <a:ext cx="763351" cy="276999"/>
          </a:xfrm>
          <a:prstGeom prst="rect">
            <a:avLst/>
          </a:prstGeom>
          <a:noFill/>
        </p:spPr>
        <p:txBody>
          <a:bodyPr wrap="none" lIns="91440" tIns="45720" rIns="91440" bIns="45720" rtlCol="0" anchor="t">
            <a:spAutoFit/>
          </a:bodyPr>
          <a:lstStyle/>
          <a:p>
            <a:r>
              <a:rPr lang="sv-SE" sz="1200"/>
              <a:t>Bild 4:15</a:t>
            </a:r>
          </a:p>
        </p:txBody>
      </p:sp>
    </p:spTree>
    <p:extLst>
      <p:ext uri="{BB962C8B-B14F-4D97-AF65-F5344CB8AC3E}">
        <p14:creationId xmlns:p14="http://schemas.microsoft.com/office/powerpoint/2010/main" val="1915760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41A583-3712-2DE5-A2A7-C65BDC348E9F}"/>
              </a:ext>
            </a:extLst>
          </p:cNvPr>
          <p:cNvSpPr>
            <a:spLocks noGrp="1"/>
          </p:cNvSpPr>
          <p:nvPr>
            <p:ph type="title"/>
          </p:nvPr>
        </p:nvSpPr>
        <p:spPr>
          <a:xfrm>
            <a:off x="1336675" y="549532"/>
            <a:ext cx="10990263" cy="568412"/>
          </a:xfrm>
        </p:spPr>
        <p:txBody>
          <a:bodyPr/>
          <a:lstStyle/>
          <a:p>
            <a:r>
              <a:rPr lang="sv-SE"/>
              <a:t>Alternativ för gränsvärden från år 2030</a:t>
            </a:r>
          </a:p>
        </p:txBody>
      </p:sp>
      <p:graphicFrame>
        <p:nvGraphicFramePr>
          <p:cNvPr id="4" name="Platshållare för innehåll 3">
            <a:extLst>
              <a:ext uri="{FF2B5EF4-FFF2-40B4-BE49-F238E27FC236}">
                <a16:creationId xmlns:a16="http://schemas.microsoft.com/office/drawing/2014/main" id="{4942D916-792C-96F5-4893-EFE53DC3EE88}"/>
              </a:ext>
            </a:extLst>
          </p:cNvPr>
          <p:cNvGraphicFramePr>
            <a:graphicFrameLocks noGrp="1"/>
          </p:cNvGraphicFramePr>
          <p:nvPr>
            <p:ph idx="1"/>
            <p:extLst>
              <p:ext uri="{D42A27DB-BD31-4B8C-83A1-F6EECF244321}">
                <p14:modId xmlns:p14="http://schemas.microsoft.com/office/powerpoint/2010/main" val="330509225"/>
              </p:ext>
            </p:extLst>
          </p:nvPr>
        </p:nvGraphicFramePr>
        <p:xfrm>
          <a:off x="821978" y="1348169"/>
          <a:ext cx="10570260" cy="5087907"/>
        </p:xfrm>
        <a:graphic>
          <a:graphicData uri="http://schemas.openxmlformats.org/drawingml/2006/table">
            <a:tbl>
              <a:tblPr firstRow="1" bandRow="1">
                <a:tableStyleId>{5C22544A-7EE6-4342-B048-85BDC9FD1C3A}</a:tableStyleId>
              </a:tblPr>
              <a:tblGrid>
                <a:gridCol w="2985806">
                  <a:extLst>
                    <a:ext uri="{9D8B030D-6E8A-4147-A177-3AD203B41FA5}">
                      <a16:colId xmlns:a16="http://schemas.microsoft.com/office/drawing/2014/main" val="3164632070"/>
                    </a:ext>
                  </a:extLst>
                </a:gridCol>
                <a:gridCol w="3153153">
                  <a:extLst>
                    <a:ext uri="{9D8B030D-6E8A-4147-A177-3AD203B41FA5}">
                      <a16:colId xmlns:a16="http://schemas.microsoft.com/office/drawing/2014/main" val="2130339381"/>
                    </a:ext>
                  </a:extLst>
                </a:gridCol>
                <a:gridCol w="2179299">
                  <a:extLst>
                    <a:ext uri="{9D8B030D-6E8A-4147-A177-3AD203B41FA5}">
                      <a16:colId xmlns:a16="http://schemas.microsoft.com/office/drawing/2014/main" val="1764762165"/>
                    </a:ext>
                  </a:extLst>
                </a:gridCol>
                <a:gridCol w="116840">
                  <a:extLst>
                    <a:ext uri="{9D8B030D-6E8A-4147-A177-3AD203B41FA5}">
                      <a16:colId xmlns:a16="http://schemas.microsoft.com/office/drawing/2014/main" val="833792832"/>
                    </a:ext>
                  </a:extLst>
                </a:gridCol>
                <a:gridCol w="2135162">
                  <a:extLst>
                    <a:ext uri="{9D8B030D-6E8A-4147-A177-3AD203B41FA5}">
                      <a16:colId xmlns:a16="http://schemas.microsoft.com/office/drawing/2014/main" val="2007157496"/>
                    </a:ext>
                  </a:extLst>
                </a:gridCol>
              </a:tblGrid>
              <a:tr h="331571">
                <a:tc>
                  <a:txBody>
                    <a:bodyPr/>
                    <a:lstStyle/>
                    <a:p>
                      <a:endParaRPr lang="sv-SE" sz="1200">
                        <a:effectLst/>
                        <a:latin typeface="Georgia" panose="02040502050405020303" pitchFamily="18" charset="0"/>
                      </a:endParaRPr>
                    </a:p>
                  </a:txBody>
                  <a:tcPr/>
                </a:tc>
                <a:tc>
                  <a:txBody>
                    <a:bodyPr/>
                    <a:lstStyle/>
                    <a:p>
                      <a:r>
                        <a:rPr lang="sv-SE" sz="1200" kern="1200">
                          <a:effectLst/>
                        </a:rPr>
                        <a:t>Alternativ 1</a:t>
                      </a:r>
                      <a:endParaRPr lang="sv-SE" sz="1200">
                        <a:effectLst/>
                        <a:latin typeface="Georgia" panose="02040502050405020303" pitchFamily="18" charset="0"/>
                        <a:ea typeface="Georgia" panose="02040502050405020303" pitchFamily="18" charset="0"/>
                        <a:cs typeface="Times New Roman" panose="02020603050405020304" pitchFamily="18" charset="0"/>
                      </a:endParaRPr>
                    </a:p>
                  </a:txBody>
                  <a:tcPr/>
                </a:tc>
                <a:tc gridSpan="2">
                  <a:txBody>
                    <a:bodyPr/>
                    <a:lstStyle/>
                    <a:p>
                      <a:r>
                        <a:rPr lang="sv-SE" sz="1200" kern="1200">
                          <a:effectLst/>
                        </a:rPr>
                        <a:t>Alternativ 2</a:t>
                      </a:r>
                      <a:endParaRPr lang="sv-SE" sz="1200">
                        <a:effectLst/>
                        <a:latin typeface="Georgia" panose="02040502050405020303" pitchFamily="18" charset="0"/>
                        <a:ea typeface="Georgia" panose="02040502050405020303" pitchFamily="18" charset="0"/>
                        <a:cs typeface="Times New Roman" panose="02020603050405020304" pitchFamily="18" charset="0"/>
                      </a:endParaRPr>
                    </a:p>
                  </a:txBody>
                  <a:tcPr/>
                </a:tc>
                <a:tc hMerge="1">
                  <a:txBody>
                    <a:bodyPr/>
                    <a:lstStyle/>
                    <a:p>
                      <a:endParaRPr lang="sv-SE"/>
                    </a:p>
                  </a:txBody>
                  <a:tcPr/>
                </a:tc>
                <a:tc>
                  <a:txBody>
                    <a:bodyPr/>
                    <a:lstStyle/>
                    <a:p>
                      <a:r>
                        <a:rPr lang="sv-SE" sz="1200" kern="1200">
                          <a:effectLst/>
                        </a:rPr>
                        <a:t>Alternativ 3</a:t>
                      </a:r>
                      <a:endParaRPr lang="sv-SE" sz="1200">
                        <a:effectLst/>
                        <a:latin typeface="Georgia" panose="02040502050405020303" pitchFamily="18" charset="0"/>
                        <a:ea typeface="Georgia" panose="02040502050405020303" pitchFamily="18" charset="0"/>
                        <a:cs typeface="Times New Roman" panose="02020603050405020304" pitchFamily="18" charset="0"/>
                      </a:endParaRPr>
                    </a:p>
                  </a:txBody>
                  <a:tcPr/>
                </a:tc>
                <a:extLst>
                  <a:ext uri="{0D108BD9-81ED-4DB2-BD59-A6C34878D82A}">
                    <a16:rowId xmlns:a16="http://schemas.microsoft.com/office/drawing/2014/main" val="3274863042"/>
                  </a:ext>
                </a:extLst>
              </a:tr>
              <a:tr h="995789">
                <a:tc>
                  <a:txBody>
                    <a:bodyPr/>
                    <a:lstStyle/>
                    <a:p>
                      <a:r>
                        <a:rPr lang="sv-SE" sz="1200" b="1" kern="1200">
                          <a:solidFill>
                            <a:schemeClr val="dk1"/>
                          </a:solidFill>
                          <a:effectLst/>
                          <a:latin typeface="+mn-lt"/>
                          <a:ea typeface="+mn-ea"/>
                          <a:cs typeface="+mn-cs"/>
                        </a:rPr>
                        <a:t>Princip</a:t>
                      </a:r>
                    </a:p>
                  </a:txBody>
                  <a:tcPr/>
                </a:tc>
                <a:tc>
                  <a:txBody>
                    <a:bodyPr/>
                    <a:lstStyle/>
                    <a:p>
                      <a:r>
                        <a:rPr lang="sv-SE" sz="1200" kern="1200">
                          <a:solidFill>
                            <a:schemeClr val="dk1"/>
                          </a:solidFill>
                          <a:latin typeface="+mn-lt"/>
                          <a:ea typeface="+mn-ea"/>
                          <a:cs typeface="+mn-cs"/>
                        </a:rPr>
                        <a:t>Antagande: i linje med EU:s klimatmål </a:t>
                      </a:r>
                    </a:p>
                  </a:txBody>
                  <a:tcPr/>
                </a:tc>
                <a:tc gridSpan="2">
                  <a:txBody>
                    <a:bodyPr/>
                    <a:lstStyle/>
                    <a:p>
                      <a:r>
                        <a:rPr lang="sv-SE" sz="1200" kern="1200">
                          <a:solidFill>
                            <a:schemeClr val="dk1"/>
                          </a:solidFill>
                          <a:latin typeface="+mn-lt"/>
                          <a:ea typeface="+mn-ea"/>
                          <a:cs typeface="+mn-cs"/>
                        </a:rPr>
                        <a:t>Antagande: Sannolikt kostnadsneutralt 2030</a:t>
                      </a:r>
                    </a:p>
                  </a:txBody>
                  <a:tcPr/>
                </a:tc>
                <a:tc hMerge="1">
                  <a:txBody>
                    <a:bodyPr/>
                    <a:lstStyle/>
                    <a:p>
                      <a:endParaRPr lang="sv-SE"/>
                    </a:p>
                  </a:txBody>
                  <a:tcPr/>
                </a:tc>
                <a:tc>
                  <a:txBody>
                    <a:bodyPr/>
                    <a:lstStyle/>
                    <a:p>
                      <a:r>
                        <a:rPr lang="sv-SE" sz="1200" kern="1200">
                          <a:solidFill>
                            <a:schemeClr val="dk1"/>
                          </a:solidFill>
                          <a:latin typeface="+mn-lt"/>
                          <a:ea typeface="+mn-ea"/>
                          <a:cs typeface="+mn-cs"/>
                        </a:rPr>
                        <a:t>Enligt metodik 2023:20</a:t>
                      </a:r>
                    </a:p>
                  </a:txBody>
                  <a:tcPr/>
                </a:tc>
                <a:extLst>
                  <a:ext uri="{0D108BD9-81ED-4DB2-BD59-A6C34878D82A}">
                    <a16:rowId xmlns:a16="http://schemas.microsoft.com/office/drawing/2014/main" val="1810268571"/>
                  </a:ext>
                </a:extLst>
              </a:tr>
              <a:tr h="995789">
                <a:tc>
                  <a:txBody>
                    <a:bodyPr/>
                    <a:lstStyle/>
                    <a:p>
                      <a:r>
                        <a:rPr lang="sv-SE" sz="1200" b="1">
                          <a:effectLst/>
                        </a:rPr>
                        <a:t>Grupp 1 exkl. småhus</a:t>
                      </a:r>
                    </a:p>
                    <a:p>
                      <a:r>
                        <a:rPr lang="sv-SE" sz="1200" b="1">
                          <a:effectLst/>
                        </a:rPr>
                        <a:t>Reduktion jämfört med referensvärden för byggnadstypen.</a:t>
                      </a:r>
                      <a:endParaRPr lang="sv-SE" sz="1200" b="1">
                        <a:effectLst/>
                        <a:latin typeface="Georgia"/>
                        <a:ea typeface="Georgia" panose="02040502050405020303" pitchFamily="18" charset="0"/>
                        <a:cs typeface="Times New Roman"/>
                      </a:endParaRPr>
                    </a:p>
                  </a:txBody>
                  <a:tcPr/>
                </a:tc>
                <a:tc>
                  <a:txBody>
                    <a:bodyPr/>
                    <a:lstStyle/>
                    <a:p>
                      <a:r>
                        <a:rPr lang="sv-SE" sz="1200" kern="1200">
                          <a:effectLst/>
                        </a:rPr>
                        <a:t>55 % lägre än </a:t>
                      </a:r>
                      <a:r>
                        <a:rPr lang="sv-SE" sz="1200" kern="1200">
                          <a:solidFill>
                            <a:schemeClr val="tx1"/>
                          </a:solidFill>
                          <a:effectLst/>
                        </a:rPr>
                        <a:t>75-percentilen</a:t>
                      </a:r>
                      <a:r>
                        <a:rPr lang="sv-SE" sz="1200" kern="1200" baseline="30000">
                          <a:solidFill>
                            <a:schemeClr val="tx1"/>
                          </a:solidFill>
                          <a:effectLst/>
                        </a:rPr>
                        <a:t>1</a:t>
                      </a:r>
                      <a:r>
                        <a:rPr lang="sv-SE" sz="1200" kern="1200">
                          <a:solidFill>
                            <a:schemeClr val="tx1"/>
                          </a:solidFill>
                          <a:effectLst/>
                        </a:rPr>
                        <a:t> för byggnadstypen.</a:t>
                      </a:r>
                    </a:p>
                    <a:p>
                      <a:endParaRPr lang="sv-SE" sz="1200">
                        <a:effectLst/>
                      </a:endParaRPr>
                    </a:p>
                  </a:txBody>
                  <a:tcPr/>
                </a:tc>
                <a:tc gridSpan="2">
                  <a:txBody>
                    <a:bodyPr/>
                    <a:lstStyle/>
                    <a:p>
                      <a:r>
                        <a:rPr lang="sv-SE" sz="1200" kern="1200">
                          <a:effectLst/>
                        </a:rPr>
                        <a:t>35 % lägre än medianen för byggnadstypen</a:t>
                      </a:r>
                      <a:endParaRPr lang="sv-SE" sz="1200">
                        <a:effectLst/>
                      </a:endParaRPr>
                    </a:p>
                    <a:p>
                      <a:endParaRPr lang="sv-SE" sz="1200">
                        <a:effectLst/>
                      </a:endParaRPr>
                    </a:p>
                  </a:txBody>
                  <a:tcPr/>
                </a:tc>
                <a:tc hMerge="1">
                  <a:txBody>
                    <a:bodyPr/>
                    <a:lstStyle/>
                    <a:p>
                      <a:endParaRPr lang="sv-SE"/>
                    </a:p>
                  </a:txBody>
                  <a:tcPr/>
                </a:tc>
                <a:tc>
                  <a:txBody>
                    <a:bodyPr/>
                    <a:lstStyle/>
                    <a:p>
                      <a:r>
                        <a:rPr lang="sv-SE" sz="1200" kern="1200">
                          <a:effectLst/>
                        </a:rPr>
                        <a:t>25 % lägre än medianen för byggnadstypen</a:t>
                      </a:r>
                      <a:endParaRPr lang="sv-SE" sz="1200">
                        <a:effectLst/>
                      </a:endParaRPr>
                    </a:p>
                  </a:txBody>
                  <a:tcPr/>
                </a:tc>
                <a:extLst>
                  <a:ext uri="{0D108BD9-81ED-4DB2-BD59-A6C34878D82A}">
                    <a16:rowId xmlns:a16="http://schemas.microsoft.com/office/drawing/2014/main" val="3484801376"/>
                  </a:ext>
                </a:extLst>
              </a:tr>
              <a:tr h="768180">
                <a:tc>
                  <a:txBody>
                    <a:bodyPr/>
                    <a:lstStyle/>
                    <a:p>
                      <a:r>
                        <a:rPr lang="sv-SE" sz="1200" b="1">
                          <a:effectLst/>
                          <a:latin typeface="+mn-lt"/>
                          <a:ea typeface="Georgia" panose="02040502050405020303" pitchFamily="18" charset="0"/>
                          <a:cs typeface="Times New Roman"/>
                        </a:rPr>
                        <a:t>Småhus över 130 m2 </a:t>
                      </a:r>
                      <a:r>
                        <a:rPr lang="sv-SE" sz="1200" b="1" err="1">
                          <a:effectLst/>
                          <a:latin typeface="+mn-lt"/>
                          <a:ea typeface="Georgia" panose="02040502050405020303" pitchFamily="18" charset="0"/>
                          <a:cs typeface="Times New Roman"/>
                        </a:rPr>
                        <a:t>Atemp</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sv-SE" sz="1200" kern="1200">
                          <a:effectLst/>
                        </a:rPr>
                        <a:t>Antagande om utgångsvärde som ligger 15% högre än för alternativ 2 och 3. </a:t>
                      </a:r>
                    </a:p>
                    <a:p>
                      <a:pPr marL="0" marR="0" lvl="0" indent="0" algn="l" rtl="0" eaLnBrk="1" fontAlgn="auto" latinLnBrk="0" hangingPunct="1">
                        <a:lnSpc>
                          <a:spcPct val="100000"/>
                        </a:lnSpc>
                        <a:spcBef>
                          <a:spcPts val="0"/>
                        </a:spcBef>
                        <a:spcAft>
                          <a:spcPts val="0"/>
                        </a:spcAft>
                        <a:buClrTx/>
                        <a:buSzTx/>
                        <a:buFontTx/>
                        <a:buNone/>
                      </a:pPr>
                      <a:endParaRPr lang="sv-SE" sz="1200" kern="1200">
                        <a:effectLst/>
                      </a:endParaRPr>
                    </a:p>
                    <a:p>
                      <a:pPr marL="0" marR="0" lvl="0" indent="0" algn="l" rtl="0" eaLnBrk="1" fontAlgn="auto" latinLnBrk="0" hangingPunct="1">
                        <a:lnSpc>
                          <a:spcPct val="100000"/>
                        </a:lnSpc>
                        <a:spcBef>
                          <a:spcPts val="0"/>
                        </a:spcBef>
                        <a:spcAft>
                          <a:spcPts val="0"/>
                        </a:spcAft>
                        <a:buClrTx/>
                        <a:buSzTx/>
                        <a:buFontTx/>
                        <a:buNone/>
                      </a:pPr>
                      <a:r>
                        <a:rPr lang="sv-SE" sz="1200" kern="1200">
                          <a:effectLst/>
                        </a:rPr>
                        <a:t>55 % reduktion jämfört med utgångsvärde.</a:t>
                      </a:r>
                    </a:p>
                  </a:txBody>
                  <a:tcPr/>
                </a:tc>
                <a:tc gridSpan="2">
                  <a:txBody>
                    <a:bodyPr/>
                    <a:lstStyle/>
                    <a:p>
                      <a:r>
                        <a:rPr lang="sv-SE" sz="1200">
                          <a:solidFill>
                            <a:schemeClr val="tx1"/>
                          </a:solidFill>
                          <a:effectLst/>
                          <a:latin typeface="+mn-lt"/>
                          <a:ea typeface="Georgia" panose="02040502050405020303" pitchFamily="18" charset="0"/>
                          <a:cs typeface="Times New Roman"/>
                        </a:rPr>
                        <a:t>25% lägre än utgångsvärde motsvarande 75-percentilen för småhus.</a:t>
                      </a:r>
                    </a:p>
                  </a:txBody>
                  <a:tcPr/>
                </a:tc>
                <a:tc hMerge="1">
                  <a:txBody>
                    <a:bodyPr/>
                    <a:lstStyle/>
                    <a:p>
                      <a:endParaRPr lang="sv-SE"/>
                    </a:p>
                  </a:txBody>
                  <a:tcPr/>
                </a:tc>
                <a:tc>
                  <a:txBody>
                    <a:bodyPr/>
                    <a:lstStyle/>
                    <a:p>
                      <a:r>
                        <a:rPr lang="sv-SE" sz="1200">
                          <a:solidFill>
                            <a:schemeClr val="tx1"/>
                          </a:solidFill>
                          <a:effectLst/>
                          <a:latin typeface="+mn-lt"/>
                          <a:ea typeface="Georgia" panose="02040502050405020303" pitchFamily="18" charset="0"/>
                          <a:cs typeface="Times New Roman"/>
                        </a:rPr>
                        <a:t>15% lägre än </a:t>
                      </a:r>
                      <a:r>
                        <a:rPr lang="sv-SE" sz="1200" b="0" i="0" u="none" strike="noStrike" noProof="0">
                          <a:solidFill>
                            <a:schemeClr val="tx1"/>
                          </a:solidFill>
                          <a:effectLst/>
                          <a:latin typeface="Figtree"/>
                        </a:rPr>
                        <a:t>utgångsvärde motsvarande </a:t>
                      </a:r>
                      <a:r>
                        <a:rPr lang="sv-SE" sz="1200">
                          <a:solidFill>
                            <a:schemeClr val="tx1"/>
                          </a:solidFill>
                          <a:effectLst/>
                          <a:latin typeface="+mn-lt"/>
                          <a:cs typeface="Times New Roman"/>
                        </a:rPr>
                        <a:t>75-percentilen</a:t>
                      </a:r>
                      <a:r>
                        <a:rPr lang="sv-SE" sz="1200">
                          <a:solidFill>
                            <a:schemeClr val="tx1"/>
                          </a:solidFill>
                          <a:effectLst/>
                          <a:latin typeface="+mn-lt"/>
                          <a:ea typeface="Georgia" panose="02040502050405020303" pitchFamily="18" charset="0"/>
                          <a:cs typeface="Times New Roman"/>
                        </a:rPr>
                        <a:t> för småhus.</a:t>
                      </a:r>
                    </a:p>
                  </a:txBody>
                  <a:tcPr/>
                </a:tc>
                <a:extLst>
                  <a:ext uri="{0D108BD9-81ED-4DB2-BD59-A6C34878D82A}">
                    <a16:rowId xmlns:a16="http://schemas.microsoft.com/office/drawing/2014/main" val="607116051"/>
                  </a:ext>
                </a:extLst>
              </a:tr>
              <a:tr h="490791">
                <a:tc>
                  <a:txBody>
                    <a:bodyPr/>
                    <a:lstStyle/>
                    <a:p>
                      <a:r>
                        <a:rPr lang="sv-SE" sz="1200" b="1">
                          <a:effectLst/>
                          <a:latin typeface="+mn-lt"/>
                          <a:ea typeface="Georgia" panose="02040502050405020303" pitchFamily="18" charset="0"/>
                          <a:cs typeface="Times New Roman"/>
                        </a:rPr>
                        <a:t>Småhus under 130 m2 </a:t>
                      </a:r>
                      <a:r>
                        <a:rPr lang="sv-SE" sz="1200" b="1" err="1">
                          <a:effectLst/>
                          <a:latin typeface="+mn-lt"/>
                          <a:ea typeface="Georgia" panose="02040502050405020303" pitchFamily="18" charset="0"/>
                          <a:cs typeface="Times New Roman"/>
                        </a:rPr>
                        <a:t>Atemp</a:t>
                      </a:r>
                    </a:p>
                  </a:txBody>
                  <a:tcPr/>
                </a:tc>
                <a:tc gridSpan="4">
                  <a:txBody>
                    <a:bodyPr/>
                    <a:lstStyle/>
                    <a:p>
                      <a:r>
                        <a:rPr lang="sv-SE" sz="1200">
                          <a:effectLst/>
                          <a:latin typeface="+mn-lt"/>
                          <a:ea typeface="Georgia" panose="02040502050405020303" pitchFamily="18" charset="0"/>
                          <a:cs typeface="Times New Roman"/>
                        </a:rPr>
                        <a:t>Som småhus över 130 m2 </a:t>
                      </a:r>
                      <a:r>
                        <a:rPr lang="sv-SE" sz="1200" err="1">
                          <a:effectLst/>
                          <a:latin typeface="+mn-lt"/>
                          <a:ea typeface="Georgia" panose="02040502050405020303" pitchFamily="18" charset="0"/>
                          <a:cs typeface="Times New Roman"/>
                        </a:rPr>
                        <a:t>Atemp</a:t>
                      </a:r>
                      <a:r>
                        <a:rPr lang="sv-SE" sz="1200">
                          <a:effectLst/>
                          <a:latin typeface="+mn-lt"/>
                          <a:ea typeface="Georgia" panose="02040502050405020303" pitchFamily="18" charset="0"/>
                          <a:cs typeface="Times New Roman"/>
                        </a:rPr>
                        <a:t> + påslag på 25 kg CO2e/m2</a:t>
                      </a:r>
                      <a:r>
                        <a:rPr lang="sv-SE" sz="1200" baseline="0">
                          <a:effectLst/>
                          <a:latin typeface="+mn-lt"/>
                          <a:ea typeface="Georgia" panose="02040502050405020303" pitchFamily="18" charset="0"/>
                          <a:cs typeface="Times New Roman"/>
                        </a:rPr>
                        <a:t> BTA i utgångsvärdet.</a:t>
                      </a:r>
                      <a:endParaRPr lang="sv-SE" sz="1200">
                        <a:effectLst/>
                        <a:latin typeface="+mn-lt"/>
                        <a:ea typeface="Georgia" panose="02040502050405020303" pitchFamily="18" charset="0"/>
                        <a:cs typeface="Times New Roman"/>
                      </a:endParaRPr>
                    </a:p>
                  </a:txBody>
                  <a:tcPr/>
                </a:tc>
                <a:tc hMerge="1">
                  <a:txBody>
                    <a:bodyPr/>
                    <a:lstStyle/>
                    <a:p>
                      <a:endParaRPr lang="sv-SE" sz="1600">
                        <a:solidFill>
                          <a:srgbClr val="FF0000"/>
                        </a:solidFill>
                        <a:effectLst/>
                        <a:latin typeface="+mn-lt"/>
                        <a:ea typeface="Georgia" panose="02040502050405020303" pitchFamily="18" charset="0"/>
                        <a:cs typeface="Times New Roman" panose="02020603050405020304" pitchFamily="18" charset="0"/>
                      </a:endParaRPr>
                    </a:p>
                  </a:txBody>
                  <a:tcPr/>
                </a:tc>
                <a:tc hMerge="1">
                  <a:txBody>
                    <a:bodyPr/>
                    <a:lstStyle/>
                    <a:p>
                      <a:endParaRPr lang="sv-SE"/>
                    </a:p>
                  </a:txBody>
                  <a:tcPr/>
                </a:tc>
                <a:tc hMerge="1">
                  <a:txBody>
                    <a:bodyPr/>
                    <a:lstStyle/>
                    <a:p>
                      <a:endParaRPr lang="sv-SE" sz="1600">
                        <a:solidFill>
                          <a:srgbClr val="FF0000"/>
                        </a:solidFill>
                        <a:effectLst/>
                        <a:latin typeface="+mn-lt"/>
                        <a:ea typeface="Georgia" panose="02040502050405020303" pitchFamily="18" charset="0"/>
                        <a:cs typeface="Times New Roman" panose="02020603050405020304" pitchFamily="18" charset="0"/>
                      </a:endParaRPr>
                    </a:p>
                  </a:txBody>
                  <a:tcPr/>
                </a:tc>
                <a:extLst>
                  <a:ext uri="{0D108BD9-81ED-4DB2-BD59-A6C34878D82A}">
                    <a16:rowId xmlns:a16="http://schemas.microsoft.com/office/drawing/2014/main" val="118350249"/>
                  </a:ext>
                </a:extLst>
              </a:tr>
              <a:tr h="1451007">
                <a:tc>
                  <a:txBody>
                    <a:bodyPr/>
                    <a:lstStyle/>
                    <a:p>
                      <a:r>
                        <a:rPr lang="sv-SE" sz="1200" b="1">
                          <a:effectLst/>
                        </a:rPr>
                        <a:t>Grupp 2, övriga byggnader</a:t>
                      </a:r>
                      <a:endParaRPr lang="sv-SE" sz="1200" b="1">
                        <a:effectLst/>
                        <a:latin typeface="Georgia"/>
                        <a:ea typeface="Georgia" panose="02040502050405020303" pitchFamily="18" charset="0"/>
                        <a:cs typeface="Times New Roman"/>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sv-SE" sz="1200" kern="1200">
                          <a:effectLst/>
                        </a:rPr>
                        <a:t>Antagande om utgångsvärde som ligger 15% högre än för alternativ 2 och 3. </a:t>
                      </a:r>
                    </a:p>
                    <a:p>
                      <a:pPr marL="0" marR="0" lvl="0" indent="0" algn="l" rtl="0" eaLnBrk="1" fontAlgn="auto" latinLnBrk="0" hangingPunct="1">
                        <a:lnSpc>
                          <a:spcPct val="100000"/>
                        </a:lnSpc>
                        <a:spcBef>
                          <a:spcPts val="0"/>
                        </a:spcBef>
                        <a:spcAft>
                          <a:spcPts val="0"/>
                        </a:spcAft>
                        <a:buClrTx/>
                        <a:buSzTx/>
                        <a:buFontTx/>
                        <a:buNone/>
                      </a:pPr>
                      <a:endParaRPr lang="sv-SE" sz="1200" kern="1200">
                        <a:effectLst/>
                      </a:endParaRPr>
                    </a:p>
                    <a:p>
                      <a:pPr marL="0" marR="0" lvl="0" indent="0" algn="l" rtl="0" eaLnBrk="1" fontAlgn="auto" latinLnBrk="0" hangingPunct="1">
                        <a:lnSpc>
                          <a:spcPct val="100000"/>
                        </a:lnSpc>
                        <a:spcBef>
                          <a:spcPts val="0"/>
                        </a:spcBef>
                        <a:spcAft>
                          <a:spcPts val="0"/>
                        </a:spcAft>
                        <a:buClrTx/>
                        <a:buSzTx/>
                        <a:buFontTx/>
                        <a:buNone/>
                      </a:pPr>
                      <a:r>
                        <a:rPr lang="sv-SE" sz="1200" kern="1200">
                          <a:effectLst/>
                        </a:rPr>
                        <a:t>55 % reduktion jämfört med utgångsvärde. </a:t>
                      </a:r>
                    </a:p>
                  </a:txBody>
                  <a:tcPr/>
                </a:tc>
                <a:tc>
                  <a:txBody>
                    <a:bodyPr/>
                    <a:lstStyle/>
                    <a:p>
                      <a:pPr marL="0" algn="l" defTabSz="914400" rtl="0" eaLnBrk="1" latinLnBrk="0" hangingPunct="1"/>
                      <a:r>
                        <a:rPr lang="sv-SE" sz="1200" kern="1200">
                          <a:solidFill>
                            <a:schemeClr val="dk1"/>
                          </a:solidFill>
                          <a:effectLst/>
                          <a:latin typeface="+mn-lt"/>
                          <a:ea typeface="+mn-ea"/>
                          <a:cs typeface="+mn-cs"/>
                        </a:rPr>
                        <a:t>Utgångsvärde är 75-percentilen för den byggnadstyp som har högst 75-percentil. </a:t>
                      </a:r>
                    </a:p>
                    <a:p>
                      <a:pPr marL="0" algn="l" defTabSz="914400" rtl="0" eaLnBrk="1" latinLnBrk="0" hangingPunct="1"/>
                      <a:endParaRPr lang="sv-SE" sz="1200" kern="1200">
                        <a:solidFill>
                          <a:schemeClr val="dk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Tx/>
                        <a:buNone/>
                      </a:pPr>
                      <a:r>
                        <a:rPr lang="sv-SE" sz="1200" kern="1200">
                          <a:effectLst/>
                        </a:rPr>
                        <a:t>35 % reduktion jämfört med utgångsvärde. </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dk1"/>
                          </a:solidFill>
                          <a:effectLst/>
                          <a:latin typeface="+mn-lt"/>
                          <a:ea typeface="+mn-ea"/>
                          <a:cs typeface="+mn-cs"/>
                        </a:rPr>
                        <a:t>Utgångsvärde är 75-percentilen för den byggnadstyp som har högst 75-percentil. </a:t>
                      </a:r>
                    </a:p>
                    <a:p>
                      <a:pPr marL="0" algn="l" defTabSz="914400" rtl="0" eaLnBrk="1" latinLnBrk="0" hangingPunct="1"/>
                      <a:endParaRPr lang="sv-SE" sz="1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effectLst/>
                        </a:rPr>
                        <a:t>25 % reduktion jämfört med utgångsvärde. </a:t>
                      </a:r>
                    </a:p>
                  </a:txBody>
                  <a:tcPr/>
                </a:tc>
                <a:tc hMerge="1">
                  <a:txBody>
                    <a:bodyPr/>
                    <a:lstStyle/>
                    <a:p>
                      <a:endParaRPr lang="sv-SE"/>
                    </a:p>
                  </a:txBody>
                  <a:tcPr/>
                </a:tc>
                <a:extLst>
                  <a:ext uri="{0D108BD9-81ED-4DB2-BD59-A6C34878D82A}">
                    <a16:rowId xmlns:a16="http://schemas.microsoft.com/office/drawing/2014/main" val="1244121190"/>
                  </a:ext>
                </a:extLst>
              </a:tr>
            </a:tbl>
          </a:graphicData>
        </a:graphic>
      </p:graphicFrame>
      <p:sp>
        <p:nvSpPr>
          <p:cNvPr id="5" name="textruta 4">
            <a:extLst>
              <a:ext uri="{FF2B5EF4-FFF2-40B4-BE49-F238E27FC236}">
                <a16:creationId xmlns:a16="http://schemas.microsoft.com/office/drawing/2014/main" id="{8D32044E-A5DD-D3FC-60FA-C0C16A5F6854}"/>
              </a:ext>
              <a:ext uri="{C183D7F6-B498-43B3-948B-1728B52AA6E4}">
                <adec:decorative xmlns:adec="http://schemas.microsoft.com/office/drawing/2017/decorative" val="0"/>
              </a:ext>
            </a:extLst>
          </p:cNvPr>
          <p:cNvSpPr txBox="1"/>
          <p:nvPr/>
        </p:nvSpPr>
        <p:spPr>
          <a:xfrm>
            <a:off x="821978" y="6543190"/>
            <a:ext cx="4123245" cy="246221"/>
          </a:xfrm>
          <a:prstGeom prst="rect">
            <a:avLst/>
          </a:prstGeom>
          <a:noFill/>
        </p:spPr>
        <p:txBody>
          <a:bodyPr wrap="none" rtlCol="0">
            <a:spAutoFit/>
          </a:bodyPr>
          <a:lstStyle/>
          <a:p>
            <a:r>
              <a:rPr lang="sv-SE" sz="1000"/>
              <a:t>1. Detta motsvarar en reduktion på mellan 46 och 49 % av medianen.</a:t>
            </a:r>
          </a:p>
        </p:txBody>
      </p:sp>
      <p:sp>
        <p:nvSpPr>
          <p:cNvPr id="3" name="textruta 2">
            <a:extLst>
              <a:ext uri="{FF2B5EF4-FFF2-40B4-BE49-F238E27FC236}">
                <a16:creationId xmlns:a16="http://schemas.microsoft.com/office/drawing/2014/main" id="{2C8C3993-D8AA-BD12-0495-43D544041C49}"/>
              </a:ext>
              <a:ext uri="{C183D7F6-B498-43B3-948B-1728B52AA6E4}">
                <adec:decorative xmlns:adec="http://schemas.microsoft.com/office/drawing/2017/decorative" val="1"/>
              </a:ext>
            </a:extLst>
          </p:cNvPr>
          <p:cNvSpPr txBox="1"/>
          <p:nvPr/>
        </p:nvSpPr>
        <p:spPr>
          <a:xfrm>
            <a:off x="11363217" y="172655"/>
            <a:ext cx="761747" cy="276999"/>
          </a:xfrm>
          <a:prstGeom prst="rect">
            <a:avLst/>
          </a:prstGeom>
          <a:noFill/>
        </p:spPr>
        <p:txBody>
          <a:bodyPr wrap="none" lIns="91440" tIns="45720" rIns="91440" bIns="45720" rtlCol="0" anchor="t">
            <a:spAutoFit/>
          </a:bodyPr>
          <a:lstStyle/>
          <a:p>
            <a:r>
              <a:rPr lang="sv-SE" sz="1200"/>
              <a:t>Bild 4:16</a:t>
            </a:r>
          </a:p>
        </p:txBody>
      </p:sp>
    </p:spTree>
    <p:extLst>
      <p:ext uri="{BB962C8B-B14F-4D97-AF65-F5344CB8AC3E}">
        <p14:creationId xmlns:p14="http://schemas.microsoft.com/office/powerpoint/2010/main" val="2158910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EAB05E2-90A0-4EE8-77A0-D852EFFDB086}"/>
              </a:ext>
            </a:extLst>
          </p:cNvPr>
          <p:cNvSpPr>
            <a:spLocks noGrp="1"/>
          </p:cNvSpPr>
          <p:nvPr>
            <p:ph type="title"/>
          </p:nvPr>
        </p:nvSpPr>
        <p:spPr>
          <a:xfrm>
            <a:off x="600075" y="-568412"/>
            <a:ext cx="10990263" cy="568412"/>
          </a:xfrm>
        </p:spPr>
        <p:txBody>
          <a:bodyPr vert="horz" lIns="91440" tIns="108000" rIns="91440" bIns="45720" rtlCol="0" anchor="b">
            <a:noAutofit/>
          </a:bodyPr>
          <a:lstStyle/>
          <a:p>
            <a:r>
              <a:rPr lang="sv-SE" dirty="0"/>
              <a:t>Diagram: Gränsvärde, tre alternativ</a:t>
            </a:r>
          </a:p>
        </p:txBody>
      </p:sp>
      <p:graphicFrame>
        <p:nvGraphicFramePr>
          <p:cNvPr id="5" name="Platshållare för innehåll 4" descr="Stapeldiagram: Gränsvärde, tre alternativ, enligt indelning av byggander, alternativ 1&#10;">
            <a:extLst>
              <a:ext uri="{FF2B5EF4-FFF2-40B4-BE49-F238E27FC236}">
                <a16:creationId xmlns:a16="http://schemas.microsoft.com/office/drawing/2014/main" id="{F64F97EB-1F7E-4E66-1FE5-5F3E94D3C651}"/>
              </a:ext>
            </a:extLst>
          </p:cNvPr>
          <p:cNvGraphicFramePr>
            <a:graphicFrameLocks noGrp="1"/>
          </p:cNvGraphicFramePr>
          <p:nvPr>
            <p:ph idx="1"/>
            <p:extLst>
              <p:ext uri="{D42A27DB-BD31-4B8C-83A1-F6EECF244321}">
                <p14:modId xmlns:p14="http://schemas.microsoft.com/office/powerpoint/2010/main" val="3171172116"/>
              </p:ext>
            </p:extLst>
          </p:nvPr>
        </p:nvGraphicFramePr>
        <p:xfrm>
          <a:off x="600075" y="1092201"/>
          <a:ext cx="10990263" cy="52339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1">
            <a:extLst>
              <a:ext uri="{FF2B5EF4-FFF2-40B4-BE49-F238E27FC236}">
                <a16:creationId xmlns:a16="http://schemas.microsoft.com/office/drawing/2014/main" id="{C41B20A6-F6AE-6EA7-0147-F6CA7AEF0081}"/>
              </a:ext>
            </a:extLst>
          </p:cNvPr>
          <p:cNvSpPr txBox="1"/>
          <p:nvPr/>
        </p:nvSpPr>
        <p:spPr>
          <a:xfrm>
            <a:off x="9326821" y="4306655"/>
            <a:ext cx="2127555" cy="1940033"/>
          </a:xfrm>
          <a:prstGeom prst="rect">
            <a:avLst/>
          </a:prstGeom>
          <a:solidFill>
            <a:schemeClr val="accent2">
              <a:lumMod val="20000"/>
              <a:lumOff val="80000"/>
            </a:schemeClr>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kern="1200"/>
              <a:t>A</a:t>
            </a:r>
            <a:r>
              <a:rPr lang="sv-SE" sz="1100" kern="1200"/>
              <a:t>lternativ 2 för indelning av </a:t>
            </a:r>
            <a:br>
              <a:rPr lang="sv-SE" sz="1100" kern="1200"/>
            </a:br>
            <a:r>
              <a:rPr lang="sv-SE" sz="1100" kern="1200"/>
              <a:t>byggnader: </a:t>
            </a:r>
            <a:br>
              <a:rPr lang="sv-SE" sz="1100" kern="1200"/>
            </a:br>
            <a:r>
              <a:rPr lang="sv-SE" sz="1100" kern="1200"/>
              <a:t>gemensamt gränsvärde</a:t>
            </a:r>
          </a:p>
          <a:p>
            <a:r>
              <a:rPr lang="sv-SE" sz="1100" kern="1200"/>
              <a:t> </a:t>
            </a:r>
            <a:r>
              <a:rPr lang="sv-SE" kern="1200"/>
              <a:t>för kontor, vårdcentraler, </a:t>
            </a:r>
          </a:p>
          <a:p>
            <a:r>
              <a:rPr lang="sv-SE" kern="1200"/>
              <a:t>utbildningslokaler, </a:t>
            </a:r>
            <a:r>
              <a:rPr lang="sv-SE"/>
              <a:t>s</a:t>
            </a:r>
            <a:r>
              <a:rPr lang="sv-SE" kern="1200"/>
              <a:t>pecial-</a:t>
            </a:r>
          </a:p>
          <a:p>
            <a:r>
              <a:rPr lang="sv-SE" kern="1200"/>
              <a:t>bostäder, hotell och logi: </a:t>
            </a:r>
          </a:p>
          <a:p>
            <a:r>
              <a:rPr lang="sv-SE" sz="1100" kern="1200"/>
              <a:t>Alternativ 1: 195 </a:t>
            </a:r>
            <a:r>
              <a:rPr lang="sv-SE" kern="1200"/>
              <a:t>kg CO</a:t>
            </a:r>
            <a:r>
              <a:rPr lang="sv-SE" kern="1200" baseline="-25000"/>
              <a:t>2</a:t>
            </a:r>
            <a:r>
              <a:rPr lang="sv-SE" kern="1200"/>
              <a:t>e/BTA</a:t>
            </a:r>
          </a:p>
          <a:p>
            <a:r>
              <a:rPr lang="sv-SE" kern="1200"/>
              <a:t>Alternativ 2: 250 kg CO</a:t>
            </a:r>
            <a:r>
              <a:rPr lang="sv-SE" kern="1200" baseline="-25000"/>
              <a:t>2</a:t>
            </a:r>
            <a:r>
              <a:rPr lang="sv-SE" kern="1200"/>
              <a:t>e/BTA</a:t>
            </a:r>
          </a:p>
          <a:p>
            <a:r>
              <a:rPr lang="sv-SE" kern="1200"/>
              <a:t>Alternativ 3: 290 kg CO</a:t>
            </a:r>
            <a:r>
              <a:rPr lang="sv-SE" kern="1200" baseline="-25000"/>
              <a:t>2</a:t>
            </a:r>
            <a:r>
              <a:rPr lang="sv-SE" kern="1200"/>
              <a:t>e/BTA</a:t>
            </a:r>
          </a:p>
          <a:p>
            <a:endParaRPr lang="sv-SE" kern="1200"/>
          </a:p>
        </p:txBody>
      </p:sp>
      <p:sp>
        <p:nvSpPr>
          <p:cNvPr id="2" name="textruta 1">
            <a:extLst>
              <a:ext uri="{FF2B5EF4-FFF2-40B4-BE49-F238E27FC236}">
                <a16:creationId xmlns:a16="http://schemas.microsoft.com/office/drawing/2014/main" id="{FF92A8A4-A17B-7FBA-1E2F-CC944EF0E2DF}"/>
              </a:ext>
              <a:ext uri="{C183D7F6-B498-43B3-948B-1728B52AA6E4}">
                <adec:decorative xmlns:adec="http://schemas.microsoft.com/office/drawing/2017/decorative" val="1"/>
              </a:ext>
            </a:extLst>
          </p:cNvPr>
          <p:cNvSpPr txBox="1"/>
          <p:nvPr/>
        </p:nvSpPr>
        <p:spPr>
          <a:xfrm>
            <a:off x="11363217" y="172655"/>
            <a:ext cx="758541" cy="276999"/>
          </a:xfrm>
          <a:prstGeom prst="rect">
            <a:avLst/>
          </a:prstGeom>
          <a:noFill/>
        </p:spPr>
        <p:txBody>
          <a:bodyPr wrap="none" lIns="91440" tIns="45720" rIns="91440" bIns="45720" rtlCol="0" anchor="t">
            <a:spAutoFit/>
          </a:bodyPr>
          <a:lstStyle/>
          <a:p>
            <a:r>
              <a:rPr lang="sv-SE" sz="1200"/>
              <a:t>Bild 4:17</a:t>
            </a:r>
          </a:p>
        </p:txBody>
      </p:sp>
    </p:spTree>
    <p:extLst>
      <p:ext uri="{BB962C8B-B14F-4D97-AF65-F5344CB8AC3E}">
        <p14:creationId xmlns:p14="http://schemas.microsoft.com/office/powerpoint/2010/main" val="3183455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2B980F-FF63-913A-6CBD-F0AABE5EADDF}"/>
              </a:ext>
            </a:extLst>
          </p:cNvPr>
          <p:cNvSpPr>
            <a:spLocks noGrp="1"/>
          </p:cNvSpPr>
          <p:nvPr>
            <p:ph type="title"/>
          </p:nvPr>
        </p:nvSpPr>
        <p:spPr/>
        <p:txBody>
          <a:bodyPr/>
          <a:lstStyle/>
          <a:p>
            <a:r>
              <a:rPr lang="sv-SE" dirty="0"/>
              <a:t>Konservativt antagen utveckling utan lagkrav – </a:t>
            </a:r>
            <a:r>
              <a:rPr lang="sv-SE" sz="2000" dirty="0"/>
              <a:t>jämförelse med förslag gränsvärden, exempel flerbostadshus</a:t>
            </a:r>
            <a:endParaRPr lang="sv-SE" dirty="0"/>
          </a:p>
        </p:txBody>
      </p:sp>
      <p:graphicFrame>
        <p:nvGraphicFramePr>
          <p:cNvPr id="5" name="Platshållare för innehåll 4" descr="Linjediagram: Konservativt antagen utveckling utan lagkrav – jämförelse med förslag gränsvärden, exempel flerbostadshus">
            <a:extLst>
              <a:ext uri="{FF2B5EF4-FFF2-40B4-BE49-F238E27FC236}">
                <a16:creationId xmlns:a16="http://schemas.microsoft.com/office/drawing/2014/main" id="{A183D0A5-2132-824A-1DAC-957ED66D96FF}"/>
              </a:ext>
            </a:extLst>
          </p:cNvPr>
          <p:cNvGraphicFramePr>
            <a:graphicFrameLocks noGrp="1"/>
          </p:cNvGraphicFramePr>
          <p:nvPr>
            <p:ph idx="1"/>
            <p:extLst>
              <p:ext uri="{D42A27DB-BD31-4B8C-83A1-F6EECF244321}">
                <p14:modId xmlns:p14="http://schemas.microsoft.com/office/powerpoint/2010/main" val="1764600103"/>
              </p:ext>
            </p:extLst>
          </p:nvPr>
        </p:nvGraphicFramePr>
        <p:xfrm>
          <a:off x="600075" y="2290916"/>
          <a:ext cx="10990263" cy="403527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a:extLst>
              <a:ext uri="{FF2B5EF4-FFF2-40B4-BE49-F238E27FC236}">
                <a16:creationId xmlns:a16="http://schemas.microsoft.com/office/drawing/2014/main" id="{1BB58A80-C5CB-0B77-9051-2D0BC0007ADE}"/>
              </a:ext>
              <a:ext uri="{C183D7F6-B498-43B3-948B-1728B52AA6E4}">
                <adec:decorative xmlns:adec="http://schemas.microsoft.com/office/drawing/2017/decorative" val="1"/>
              </a:ext>
            </a:extLst>
          </p:cNvPr>
          <p:cNvSpPr txBox="1"/>
          <p:nvPr/>
        </p:nvSpPr>
        <p:spPr>
          <a:xfrm>
            <a:off x="11363217" y="172655"/>
            <a:ext cx="769763" cy="276999"/>
          </a:xfrm>
          <a:prstGeom prst="rect">
            <a:avLst/>
          </a:prstGeom>
          <a:noFill/>
        </p:spPr>
        <p:txBody>
          <a:bodyPr wrap="none" lIns="91440" tIns="45720" rIns="91440" bIns="45720" rtlCol="0" anchor="t">
            <a:spAutoFit/>
          </a:bodyPr>
          <a:lstStyle/>
          <a:p>
            <a:r>
              <a:rPr lang="sv-SE" sz="1200"/>
              <a:t>Bild 4:18</a:t>
            </a:r>
          </a:p>
        </p:txBody>
      </p:sp>
    </p:spTree>
    <p:extLst>
      <p:ext uri="{BB962C8B-B14F-4D97-AF65-F5344CB8AC3E}">
        <p14:creationId xmlns:p14="http://schemas.microsoft.com/office/powerpoint/2010/main" val="3370078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7FC8-210B-EE04-D5B5-D34C92E9DE2C}"/>
              </a:ext>
            </a:extLst>
          </p:cNvPr>
          <p:cNvSpPr>
            <a:spLocks noGrp="1"/>
          </p:cNvSpPr>
          <p:nvPr>
            <p:ph type="title"/>
          </p:nvPr>
        </p:nvSpPr>
        <p:spPr/>
        <p:txBody>
          <a:bodyPr/>
          <a:lstStyle/>
          <a:p>
            <a:r>
              <a:rPr lang="en-US" err="1"/>
              <a:t>Tidig</a:t>
            </a:r>
            <a:r>
              <a:rPr lang="en-US"/>
              <a:t> </a:t>
            </a:r>
            <a:r>
              <a:rPr lang="en-US" err="1"/>
              <a:t>branschdialog</a:t>
            </a:r>
            <a:r>
              <a:rPr lang="en-US"/>
              <a:t> – syn </a:t>
            </a:r>
            <a:r>
              <a:rPr lang="en-US" err="1"/>
              <a:t>på</a:t>
            </a:r>
            <a:r>
              <a:rPr lang="en-US"/>
              <a:t> </a:t>
            </a:r>
            <a:r>
              <a:rPr lang="en-US" err="1"/>
              <a:t>gränsvärdesnivåer</a:t>
            </a:r>
            <a:endParaRPr lang="en-US"/>
          </a:p>
        </p:txBody>
      </p:sp>
      <p:graphicFrame>
        <p:nvGraphicFramePr>
          <p:cNvPr id="3" name="Diagram 2" descr="Cirkeldiagram: Tidig branschdialog - syn på gränsvärdesnivåer">
            <a:extLst>
              <a:ext uri="{FF2B5EF4-FFF2-40B4-BE49-F238E27FC236}">
                <a16:creationId xmlns:a16="http://schemas.microsoft.com/office/drawing/2014/main" id="{E464E182-A002-D3C3-F819-2D528354B032}"/>
              </a:ext>
            </a:extLst>
          </p:cNvPr>
          <p:cNvGraphicFramePr>
            <a:graphicFrameLocks/>
          </p:cNvGraphicFramePr>
          <p:nvPr>
            <p:extLst>
              <p:ext uri="{D42A27DB-BD31-4B8C-83A1-F6EECF244321}">
                <p14:modId xmlns:p14="http://schemas.microsoft.com/office/powerpoint/2010/main" val="2849936180"/>
              </p:ext>
            </p:extLst>
          </p:nvPr>
        </p:nvGraphicFramePr>
        <p:xfrm>
          <a:off x="1368804" y="2004969"/>
          <a:ext cx="8345648" cy="387571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66FB592-1737-84B9-9B62-24B784BFC129}"/>
              </a:ext>
            </a:extLst>
          </p:cNvPr>
          <p:cNvSpPr txBox="1"/>
          <p:nvPr/>
        </p:nvSpPr>
        <p:spPr>
          <a:xfrm>
            <a:off x="105068" y="6211669"/>
            <a:ext cx="116646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Svar </a:t>
            </a:r>
            <a:r>
              <a:rPr lang="en-US" err="1"/>
              <a:t>från</a:t>
            </a:r>
            <a:r>
              <a:rPr lang="en-US"/>
              <a:t> bred dialog (April -25) </a:t>
            </a:r>
            <a:r>
              <a:rPr lang="en-US" err="1"/>
              <a:t>på</a:t>
            </a:r>
            <a:r>
              <a:rPr lang="en-US"/>
              <a:t> </a:t>
            </a:r>
            <a:r>
              <a:rPr lang="en-US" err="1"/>
              <a:t>fråga</a:t>
            </a:r>
            <a:r>
              <a:rPr lang="en-US"/>
              <a:t>: </a:t>
            </a:r>
            <a:r>
              <a:rPr lang="en-US" i="1"/>
              <a:t>“</a:t>
            </a:r>
            <a:r>
              <a:rPr lang="en-US" i="1" err="1"/>
              <a:t>Vilket</a:t>
            </a:r>
            <a:r>
              <a:rPr lang="en-US" i="1"/>
              <a:t> av de </a:t>
            </a:r>
            <a:r>
              <a:rPr lang="en-US" i="1" err="1"/>
              <a:t>förespråkade</a:t>
            </a:r>
            <a:r>
              <a:rPr lang="en-US" i="1"/>
              <a:t> </a:t>
            </a:r>
            <a:r>
              <a:rPr lang="en-US" i="1" err="1"/>
              <a:t>alternativen</a:t>
            </a:r>
            <a:r>
              <a:rPr lang="en-US" i="1"/>
              <a:t> </a:t>
            </a:r>
            <a:r>
              <a:rPr lang="en-US" i="1" err="1"/>
              <a:t>avseende</a:t>
            </a:r>
            <a:r>
              <a:rPr lang="en-US" i="1"/>
              <a:t> </a:t>
            </a:r>
            <a:r>
              <a:rPr lang="en-US" i="1" err="1"/>
              <a:t>gränsvärdesnivå</a:t>
            </a:r>
            <a:r>
              <a:rPr lang="en-US" i="1"/>
              <a:t> </a:t>
            </a:r>
            <a:r>
              <a:rPr lang="en-US" i="1" err="1"/>
              <a:t>förordar</a:t>
            </a:r>
            <a:r>
              <a:rPr lang="en-US" i="1"/>
              <a:t> du?” (n=24)</a:t>
            </a:r>
          </a:p>
        </p:txBody>
      </p:sp>
      <p:sp>
        <p:nvSpPr>
          <p:cNvPr id="4" name="textruta 3">
            <a:extLst>
              <a:ext uri="{FF2B5EF4-FFF2-40B4-BE49-F238E27FC236}">
                <a16:creationId xmlns:a16="http://schemas.microsoft.com/office/drawing/2014/main" id="{B86A2F9D-E2ED-A712-B9B6-6E6D1D15FDD4}"/>
              </a:ext>
              <a:ext uri="{C183D7F6-B498-43B3-948B-1728B52AA6E4}">
                <adec:decorative xmlns:adec="http://schemas.microsoft.com/office/drawing/2017/decorative" val="1"/>
              </a:ext>
            </a:extLst>
          </p:cNvPr>
          <p:cNvSpPr txBox="1"/>
          <p:nvPr/>
        </p:nvSpPr>
        <p:spPr>
          <a:xfrm>
            <a:off x="11363217" y="172655"/>
            <a:ext cx="761747" cy="276999"/>
          </a:xfrm>
          <a:prstGeom prst="rect">
            <a:avLst/>
          </a:prstGeom>
          <a:noFill/>
        </p:spPr>
        <p:txBody>
          <a:bodyPr wrap="none" lIns="91440" tIns="45720" rIns="91440" bIns="45720" rtlCol="0" anchor="t">
            <a:spAutoFit/>
          </a:bodyPr>
          <a:lstStyle/>
          <a:p>
            <a:r>
              <a:rPr lang="sv-SE" sz="1200"/>
              <a:t>Bild 4:19</a:t>
            </a:r>
          </a:p>
        </p:txBody>
      </p:sp>
    </p:spTree>
    <p:extLst>
      <p:ext uri="{BB962C8B-B14F-4D97-AF65-F5344CB8AC3E}">
        <p14:creationId xmlns:p14="http://schemas.microsoft.com/office/powerpoint/2010/main" val="3480168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F2597-21E5-F3CE-22F8-56924AD44D1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5DF923B-9AD5-4B94-1470-693EAEEB8CBA}"/>
              </a:ext>
            </a:extLst>
          </p:cNvPr>
          <p:cNvSpPr>
            <a:spLocks noGrp="1"/>
          </p:cNvSpPr>
          <p:nvPr>
            <p:ph type="title"/>
          </p:nvPr>
        </p:nvSpPr>
        <p:spPr/>
        <p:txBody>
          <a:bodyPr/>
          <a:lstStyle/>
          <a:p>
            <a:r>
              <a:rPr lang="sv-SE" dirty="0"/>
              <a:t>Tidig branschdialog – syn på kostnadspåverkan</a:t>
            </a:r>
          </a:p>
        </p:txBody>
      </p:sp>
      <p:graphicFrame>
        <p:nvGraphicFramePr>
          <p:cNvPr id="6" name="Platshållare för innehåll 5" descr="Stapeldiagram: Tidig branschdialog – syn på kostnadspåverkan - Byggherrar">
            <a:extLst>
              <a:ext uri="{FF2B5EF4-FFF2-40B4-BE49-F238E27FC236}">
                <a16:creationId xmlns:a16="http://schemas.microsoft.com/office/drawing/2014/main" id="{4F5D9C8D-CC02-7575-22BD-8F5E507EBD60}"/>
              </a:ext>
            </a:extLst>
          </p:cNvPr>
          <p:cNvGraphicFramePr>
            <a:graphicFrameLocks noGrp="1"/>
          </p:cNvGraphicFramePr>
          <p:nvPr>
            <p:ph sz="half" idx="1"/>
            <p:extLst>
              <p:ext uri="{D42A27DB-BD31-4B8C-83A1-F6EECF244321}">
                <p14:modId xmlns:p14="http://schemas.microsoft.com/office/powerpoint/2010/main" val="1725285608"/>
              </p:ext>
            </p:extLst>
          </p:nvPr>
        </p:nvGraphicFramePr>
        <p:xfrm>
          <a:off x="600075" y="1795463"/>
          <a:ext cx="5314950" cy="4532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Platshållare för innehåll 6" descr="Stapeldiagram: Tidig branschdialog – syn på kostnadspåverkan - Entreprenörer">
            <a:extLst>
              <a:ext uri="{FF2B5EF4-FFF2-40B4-BE49-F238E27FC236}">
                <a16:creationId xmlns:a16="http://schemas.microsoft.com/office/drawing/2014/main" id="{7069736C-87AD-A1E5-1391-745E1B979811}"/>
              </a:ext>
            </a:extLst>
          </p:cNvPr>
          <p:cNvGraphicFramePr>
            <a:graphicFrameLocks noGrp="1"/>
          </p:cNvGraphicFramePr>
          <p:nvPr>
            <p:ph sz="half" idx="2"/>
            <p:extLst>
              <p:ext uri="{D42A27DB-BD31-4B8C-83A1-F6EECF244321}">
                <p14:modId xmlns:p14="http://schemas.microsoft.com/office/powerpoint/2010/main" val="4041767677"/>
              </p:ext>
            </p:extLst>
          </p:nvPr>
        </p:nvGraphicFramePr>
        <p:xfrm>
          <a:off x="6275388" y="1795463"/>
          <a:ext cx="5314950" cy="453231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ruta 3">
            <a:extLst>
              <a:ext uri="{FF2B5EF4-FFF2-40B4-BE49-F238E27FC236}">
                <a16:creationId xmlns:a16="http://schemas.microsoft.com/office/drawing/2014/main" id="{22572AA2-31F5-A393-41C7-FEB86C0340F2}"/>
              </a:ext>
            </a:extLst>
          </p:cNvPr>
          <p:cNvSpPr txBox="1"/>
          <p:nvPr/>
        </p:nvSpPr>
        <p:spPr>
          <a:xfrm>
            <a:off x="372066" y="6353118"/>
            <a:ext cx="11372024" cy="415498"/>
          </a:xfrm>
          <a:prstGeom prst="rect">
            <a:avLst/>
          </a:prstGeom>
          <a:noFill/>
        </p:spPr>
        <p:txBody>
          <a:bodyPr wrap="none" lIns="91440" tIns="45720" rIns="91440" bIns="45720" rtlCol="0" anchor="t">
            <a:spAutoFit/>
          </a:bodyPr>
          <a:lstStyle/>
          <a:p>
            <a:r>
              <a:rPr lang="sv-SE" sz="1050"/>
              <a:t>Svar från bred dialoggrupp (april 2025) på frågan ”Nedan skulle vi vilja att du anger vilken påverkan du tror att förslagen skulle ha på din organisations kostnader. Inkludera enbart kostnader</a:t>
            </a:r>
            <a:br>
              <a:rPr lang="sv-SE" sz="1050"/>
            </a:br>
            <a:r>
              <a:rPr lang="sv-SE" sz="1050"/>
              <a:t> för att uppfylla </a:t>
            </a:r>
            <a:r>
              <a:rPr lang="sv-SE" sz="1050" err="1"/>
              <a:t>gränsvärdesnivån</a:t>
            </a:r>
            <a:r>
              <a:rPr lang="sv-SE" sz="1050"/>
              <a:t>, inte eventuella kostnader för redovisning. Utgå i ditt svar från att gränsvärden införs år 2030.”</a:t>
            </a:r>
          </a:p>
        </p:txBody>
      </p:sp>
      <p:sp>
        <p:nvSpPr>
          <p:cNvPr id="3" name="textruta 2">
            <a:extLst>
              <a:ext uri="{FF2B5EF4-FFF2-40B4-BE49-F238E27FC236}">
                <a16:creationId xmlns:a16="http://schemas.microsoft.com/office/drawing/2014/main" id="{CE0DC71C-3286-D1ED-3768-04238790CF03}"/>
              </a:ext>
              <a:ext uri="{C183D7F6-B498-43B3-948B-1728B52AA6E4}">
                <adec:decorative xmlns:adec="http://schemas.microsoft.com/office/drawing/2017/decorative" val="1"/>
              </a:ext>
            </a:extLst>
          </p:cNvPr>
          <p:cNvSpPr txBox="1"/>
          <p:nvPr/>
        </p:nvSpPr>
        <p:spPr>
          <a:xfrm>
            <a:off x="11363217" y="172655"/>
            <a:ext cx="797013" cy="276999"/>
          </a:xfrm>
          <a:prstGeom prst="rect">
            <a:avLst/>
          </a:prstGeom>
          <a:noFill/>
        </p:spPr>
        <p:txBody>
          <a:bodyPr wrap="none" lIns="91440" tIns="45720" rIns="91440" bIns="45720" rtlCol="0" anchor="t">
            <a:spAutoFit/>
          </a:bodyPr>
          <a:lstStyle/>
          <a:p>
            <a:r>
              <a:rPr lang="sv-SE" sz="1200"/>
              <a:t>Bild 4:20</a:t>
            </a:r>
          </a:p>
        </p:txBody>
      </p:sp>
    </p:spTree>
    <p:extLst>
      <p:ext uri="{BB962C8B-B14F-4D97-AF65-F5344CB8AC3E}">
        <p14:creationId xmlns:p14="http://schemas.microsoft.com/office/powerpoint/2010/main" val="3008630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D8F6E-4B54-6445-2E62-4522FFC2FE4B}"/>
              </a:ext>
            </a:extLst>
          </p:cNvPr>
          <p:cNvSpPr>
            <a:spLocks noGrp="1"/>
          </p:cNvSpPr>
          <p:nvPr>
            <p:ph type="title"/>
          </p:nvPr>
        </p:nvSpPr>
        <p:spPr/>
        <p:txBody>
          <a:bodyPr/>
          <a:lstStyle/>
          <a:p>
            <a:r>
              <a:rPr lang="en-US"/>
              <a:t>Andel </a:t>
            </a:r>
            <a:r>
              <a:rPr lang="en-US" err="1"/>
              <a:t>som</a:t>
            </a:r>
            <a:r>
              <a:rPr lang="en-US"/>
              <a:t> </a:t>
            </a:r>
            <a:r>
              <a:rPr lang="en-US" err="1"/>
              <a:t>uppfyller</a:t>
            </a:r>
            <a:r>
              <a:rPr lang="en-US"/>
              <a:t> </a:t>
            </a:r>
            <a:r>
              <a:rPr lang="en-US" err="1"/>
              <a:t>gränsvärdesnivåerna</a:t>
            </a:r>
            <a:br>
              <a:rPr lang="en-US"/>
            </a:br>
            <a:endParaRPr lang="en-US" sz="2400"/>
          </a:p>
        </p:txBody>
      </p:sp>
      <p:graphicFrame>
        <p:nvGraphicFramePr>
          <p:cNvPr id="6" name="Diagram 5" descr="Stapeldiagram: Andel byggnader som uppfyller gränsvärdena med åtgärdspaket A respektive B&#10;(analys av byggnader i referensvärdesstudien).">
            <a:extLst>
              <a:ext uri="{FF2B5EF4-FFF2-40B4-BE49-F238E27FC236}">
                <a16:creationId xmlns:a16="http://schemas.microsoft.com/office/drawing/2014/main" id="{D2C8ABC1-2B3E-645A-982D-93E03E2BFFE0}"/>
              </a:ext>
            </a:extLst>
          </p:cNvPr>
          <p:cNvGraphicFramePr>
            <a:graphicFrameLocks noGrp="1"/>
          </p:cNvGraphicFramePr>
          <p:nvPr>
            <p:extLst>
              <p:ext uri="{D42A27DB-BD31-4B8C-83A1-F6EECF244321}">
                <p14:modId xmlns:p14="http://schemas.microsoft.com/office/powerpoint/2010/main" val="682864609"/>
              </p:ext>
            </p:extLst>
          </p:nvPr>
        </p:nvGraphicFramePr>
        <p:xfrm>
          <a:off x="801384" y="2024009"/>
          <a:ext cx="9940866" cy="443499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a:extLst>
              <a:ext uri="{FF2B5EF4-FFF2-40B4-BE49-F238E27FC236}">
                <a16:creationId xmlns:a16="http://schemas.microsoft.com/office/drawing/2014/main" id="{F468B8CC-A431-78DA-6893-026C9CB9C5E9}"/>
              </a:ext>
              <a:ext uri="{C183D7F6-B498-43B3-948B-1728B52AA6E4}">
                <adec:decorative xmlns:adec="http://schemas.microsoft.com/office/drawing/2017/decorative" val="1"/>
              </a:ext>
            </a:extLst>
          </p:cNvPr>
          <p:cNvSpPr txBox="1"/>
          <p:nvPr/>
        </p:nvSpPr>
        <p:spPr>
          <a:xfrm>
            <a:off x="11363217" y="172655"/>
            <a:ext cx="761747" cy="276999"/>
          </a:xfrm>
          <a:prstGeom prst="rect">
            <a:avLst/>
          </a:prstGeom>
          <a:noFill/>
        </p:spPr>
        <p:txBody>
          <a:bodyPr wrap="none" lIns="91440" tIns="45720" rIns="91440" bIns="45720" rtlCol="0" anchor="t">
            <a:spAutoFit/>
          </a:bodyPr>
          <a:lstStyle/>
          <a:p>
            <a:r>
              <a:rPr lang="sv-SE" sz="1200"/>
              <a:t>Bild 4:21</a:t>
            </a:r>
          </a:p>
        </p:txBody>
      </p:sp>
    </p:spTree>
    <p:extLst>
      <p:ext uri="{BB962C8B-B14F-4D97-AF65-F5344CB8AC3E}">
        <p14:creationId xmlns:p14="http://schemas.microsoft.com/office/powerpoint/2010/main" val="201849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77EC-11A5-6ABA-1EAA-A640C5011E9B}"/>
              </a:ext>
            </a:extLst>
          </p:cNvPr>
          <p:cNvSpPr>
            <a:spLocks noGrp="1"/>
          </p:cNvSpPr>
          <p:nvPr>
            <p:ph type="title"/>
          </p:nvPr>
        </p:nvSpPr>
        <p:spPr/>
        <p:txBody>
          <a:bodyPr/>
          <a:lstStyle/>
          <a:p>
            <a:r>
              <a:rPr lang="en-US" err="1"/>
              <a:t>Genomförande</a:t>
            </a:r>
            <a:endParaRPr lang="en-US"/>
          </a:p>
        </p:txBody>
      </p:sp>
      <p:sp>
        <p:nvSpPr>
          <p:cNvPr id="3" name="Content Placeholder 2">
            <a:extLst>
              <a:ext uri="{FF2B5EF4-FFF2-40B4-BE49-F238E27FC236}">
                <a16:creationId xmlns:a16="http://schemas.microsoft.com/office/drawing/2014/main" id="{6A2A34BE-5B19-534A-C7B2-D05FF086494D}"/>
              </a:ext>
            </a:extLst>
          </p:cNvPr>
          <p:cNvSpPr>
            <a:spLocks noGrp="1"/>
          </p:cNvSpPr>
          <p:nvPr>
            <p:ph idx="1"/>
          </p:nvPr>
        </p:nvSpPr>
        <p:spPr/>
        <p:txBody>
          <a:bodyPr vert="horz" lIns="91440" tIns="45720" rIns="91440" bIns="45720" rtlCol="0" anchor="t">
            <a:noAutofit/>
          </a:bodyPr>
          <a:lstStyle/>
          <a:p>
            <a:r>
              <a:rPr lang="en-US" err="1"/>
              <a:t>Genomgång</a:t>
            </a:r>
            <a:r>
              <a:rPr lang="en-US"/>
              <a:t> </a:t>
            </a:r>
            <a:r>
              <a:rPr lang="en-US" err="1"/>
              <a:t>och</a:t>
            </a:r>
            <a:r>
              <a:rPr lang="en-US"/>
              <a:t> </a:t>
            </a:r>
            <a:r>
              <a:rPr lang="en-US" err="1"/>
              <a:t>överväganden</a:t>
            </a:r>
            <a:r>
              <a:rPr lang="en-US"/>
              <a:t> av </a:t>
            </a:r>
            <a:r>
              <a:rPr lang="en-US" err="1"/>
              <a:t>remissynpunkter</a:t>
            </a:r>
            <a:r>
              <a:rPr lang="en-US"/>
              <a:t> </a:t>
            </a:r>
            <a:r>
              <a:rPr lang="en-US" err="1"/>
              <a:t>på</a:t>
            </a:r>
            <a:r>
              <a:rPr lang="en-US"/>
              <a:t> </a:t>
            </a:r>
            <a:r>
              <a:rPr lang="en-US" err="1"/>
              <a:t>Boverkets</a:t>
            </a:r>
            <a:r>
              <a:rPr lang="en-US"/>
              <a:t> rapport 2023:20</a:t>
            </a:r>
          </a:p>
          <a:p>
            <a:r>
              <a:rPr lang="en-US" err="1"/>
              <a:t>Tidig</a:t>
            </a:r>
            <a:r>
              <a:rPr lang="en-US"/>
              <a:t> </a:t>
            </a:r>
            <a:r>
              <a:rPr lang="en-US" err="1"/>
              <a:t>branschdialog</a:t>
            </a:r>
            <a:r>
              <a:rPr lang="en-US"/>
              <a:t> med workshops </a:t>
            </a:r>
            <a:r>
              <a:rPr lang="en-US" err="1"/>
              <a:t>i</a:t>
            </a:r>
            <a:r>
              <a:rPr lang="en-US"/>
              <a:t> </a:t>
            </a:r>
            <a:r>
              <a:rPr lang="en-US" err="1"/>
              <a:t>tre</a:t>
            </a:r>
            <a:r>
              <a:rPr lang="en-US"/>
              <a:t> </a:t>
            </a:r>
            <a:r>
              <a:rPr lang="en-US" err="1"/>
              <a:t>olika</a:t>
            </a:r>
            <a:r>
              <a:rPr lang="en-US"/>
              <a:t> </a:t>
            </a:r>
            <a:r>
              <a:rPr lang="en-US" err="1"/>
              <a:t>grupper</a:t>
            </a:r>
            <a:r>
              <a:rPr lang="en-US"/>
              <a:t> </a:t>
            </a:r>
            <a:r>
              <a:rPr lang="en-US" err="1"/>
              <a:t>samt</a:t>
            </a:r>
            <a:r>
              <a:rPr lang="en-US"/>
              <a:t> </a:t>
            </a:r>
            <a:r>
              <a:rPr lang="en-US" err="1"/>
              <a:t>insamling</a:t>
            </a:r>
            <a:r>
              <a:rPr lang="en-US"/>
              <a:t> av </a:t>
            </a:r>
            <a:r>
              <a:rPr lang="en-US" err="1"/>
              <a:t>synpunkter</a:t>
            </a:r>
            <a:r>
              <a:rPr lang="en-US"/>
              <a:t> via </a:t>
            </a:r>
            <a:r>
              <a:rPr lang="en-US" err="1"/>
              <a:t>enkäter</a:t>
            </a:r>
            <a:endParaRPr lang="en-US"/>
          </a:p>
          <a:p>
            <a:r>
              <a:rPr lang="en-US" err="1"/>
              <a:t>Dialoger</a:t>
            </a:r>
            <a:r>
              <a:rPr lang="en-US"/>
              <a:t> med </a:t>
            </a:r>
            <a:r>
              <a:rPr lang="en-US" err="1"/>
              <a:t>olika</a:t>
            </a:r>
            <a:r>
              <a:rPr lang="en-US"/>
              <a:t> </a:t>
            </a:r>
            <a:r>
              <a:rPr lang="en-US" err="1"/>
              <a:t>experter</a:t>
            </a:r>
            <a:r>
              <a:rPr lang="en-US"/>
              <a:t>, </a:t>
            </a:r>
            <a:r>
              <a:rPr lang="en-US" err="1"/>
              <a:t>branschrepresentanter</a:t>
            </a:r>
            <a:r>
              <a:rPr lang="en-US"/>
              <a:t> </a:t>
            </a:r>
            <a:r>
              <a:rPr lang="en-US" err="1"/>
              <a:t>samt</a:t>
            </a:r>
            <a:r>
              <a:rPr lang="en-US"/>
              <a:t> </a:t>
            </a:r>
            <a:r>
              <a:rPr lang="en-US" err="1"/>
              <a:t>representanter</a:t>
            </a:r>
            <a:r>
              <a:rPr lang="en-US"/>
              <a:t> för </a:t>
            </a:r>
            <a:r>
              <a:rPr lang="en-US" err="1"/>
              <a:t>myndigheter</a:t>
            </a:r>
            <a:r>
              <a:rPr lang="en-US"/>
              <a:t> </a:t>
            </a:r>
            <a:r>
              <a:rPr lang="en-US" err="1"/>
              <a:t>i</a:t>
            </a:r>
            <a:r>
              <a:rPr lang="en-US"/>
              <a:t> Norden</a:t>
            </a:r>
          </a:p>
          <a:p>
            <a:r>
              <a:rPr lang="en-US" err="1"/>
              <a:t>Nulägesbeskrivning</a:t>
            </a:r>
            <a:r>
              <a:rPr lang="en-US"/>
              <a:t> </a:t>
            </a:r>
            <a:r>
              <a:rPr lang="en-US" err="1"/>
              <a:t>och</a:t>
            </a:r>
            <a:r>
              <a:rPr lang="en-US"/>
              <a:t> -</a:t>
            </a:r>
            <a:r>
              <a:rPr lang="en-US" err="1"/>
              <a:t>analys</a:t>
            </a:r>
          </a:p>
          <a:p>
            <a:r>
              <a:rPr lang="en-US" err="1"/>
              <a:t>Översyn</a:t>
            </a:r>
            <a:r>
              <a:rPr lang="en-US"/>
              <a:t> av </a:t>
            </a:r>
            <a:r>
              <a:rPr lang="en-US" err="1"/>
              <a:t>befintliga</a:t>
            </a:r>
            <a:r>
              <a:rPr lang="en-US"/>
              <a:t> </a:t>
            </a:r>
            <a:r>
              <a:rPr lang="en-US" err="1"/>
              <a:t>referensvärden</a:t>
            </a:r>
            <a:r>
              <a:rPr lang="en-US"/>
              <a:t> för </a:t>
            </a:r>
            <a:r>
              <a:rPr lang="en-US" err="1"/>
              <a:t>klimatpåverkan</a:t>
            </a:r>
            <a:r>
              <a:rPr lang="en-US"/>
              <a:t> </a:t>
            </a:r>
            <a:r>
              <a:rPr lang="en-US" err="1"/>
              <a:t>samt</a:t>
            </a:r>
            <a:r>
              <a:rPr lang="en-US"/>
              <a:t> </a:t>
            </a:r>
            <a:r>
              <a:rPr lang="en-US" err="1"/>
              <a:t>utveckling</a:t>
            </a:r>
            <a:r>
              <a:rPr lang="en-US"/>
              <a:t> av </a:t>
            </a:r>
            <a:r>
              <a:rPr lang="en-US" err="1"/>
              <a:t>ytterligare</a:t>
            </a:r>
            <a:r>
              <a:rPr lang="en-US"/>
              <a:t> </a:t>
            </a:r>
            <a:r>
              <a:rPr lang="en-US" err="1"/>
              <a:t>referensvärden</a:t>
            </a:r>
            <a:endParaRPr lang="en-US"/>
          </a:p>
          <a:p>
            <a:r>
              <a:rPr lang="en-US" err="1"/>
              <a:t>Genomgång</a:t>
            </a:r>
            <a:r>
              <a:rPr lang="en-US"/>
              <a:t> </a:t>
            </a:r>
            <a:r>
              <a:rPr lang="en-US" err="1"/>
              <a:t>och</a:t>
            </a:r>
            <a:r>
              <a:rPr lang="en-US"/>
              <a:t> </a:t>
            </a:r>
            <a:r>
              <a:rPr lang="en-US" err="1"/>
              <a:t>överväganden</a:t>
            </a:r>
            <a:r>
              <a:rPr lang="en-US"/>
              <a:t> av </a:t>
            </a:r>
            <a:r>
              <a:rPr lang="en-US" err="1"/>
              <a:t>synpunkter</a:t>
            </a:r>
            <a:r>
              <a:rPr lang="en-US"/>
              <a:t> </a:t>
            </a:r>
            <a:r>
              <a:rPr lang="en-US" err="1"/>
              <a:t>från</a:t>
            </a:r>
            <a:r>
              <a:rPr lang="en-US"/>
              <a:t> </a:t>
            </a:r>
            <a:r>
              <a:rPr lang="en-US" err="1"/>
              <a:t>dagens</a:t>
            </a:r>
            <a:r>
              <a:rPr lang="en-US"/>
              <a:t> hearing </a:t>
            </a:r>
            <a:r>
              <a:rPr lang="en-US" err="1"/>
              <a:t>och</a:t>
            </a:r>
            <a:r>
              <a:rPr lang="en-US"/>
              <a:t> </a:t>
            </a:r>
            <a:r>
              <a:rPr lang="en-US" err="1"/>
              <a:t>enkät</a:t>
            </a:r>
          </a:p>
        </p:txBody>
      </p:sp>
    </p:spTree>
    <p:extLst>
      <p:ext uri="{BB962C8B-B14F-4D97-AF65-F5344CB8AC3E}">
        <p14:creationId xmlns:p14="http://schemas.microsoft.com/office/powerpoint/2010/main" val="840573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5E30D-C23B-7C34-9618-D20C60A518B2}"/>
              </a:ext>
            </a:extLst>
          </p:cNvPr>
          <p:cNvSpPr>
            <a:spLocks noGrp="1"/>
          </p:cNvSpPr>
          <p:nvPr>
            <p:ph type="title"/>
          </p:nvPr>
        </p:nvSpPr>
        <p:spPr/>
        <p:txBody>
          <a:bodyPr/>
          <a:lstStyle/>
          <a:p>
            <a:r>
              <a:rPr lang="en-US" err="1"/>
              <a:t>Gränsvärden</a:t>
            </a:r>
            <a:r>
              <a:rPr lang="en-US"/>
              <a:t> för </a:t>
            </a:r>
            <a:r>
              <a:rPr lang="en-US" err="1"/>
              <a:t>skyddsrum</a:t>
            </a:r>
            <a:endParaRPr lang="en-US"/>
          </a:p>
        </p:txBody>
      </p:sp>
      <p:sp>
        <p:nvSpPr>
          <p:cNvPr id="3" name="Content Placeholder 2">
            <a:extLst>
              <a:ext uri="{FF2B5EF4-FFF2-40B4-BE49-F238E27FC236}">
                <a16:creationId xmlns:a16="http://schemas.microsoft.com/office/drawing/2014/main" id="{59B59900-1EC2-AC7A-632A-1E75AFFD180C}"/>
              </a:ext>
            </a:extLst>
          </p:cNvPr>
          <p:cNvSpPr>
            <a:spLocks noGrp="1"/>
          </p:cNvSpPr>
          <p:nvPr>
            <p:ph idx="1"/>
          </p:nvPr>
        </p:nvSpPr>
        <p:spPr/>
        <p:txBody>
          <a:bodyPr/>
          <a:lstStyle/>
          <a:p>
            <a:pPr marL="0" indent="0">
              <a:buNone/>
            </a:pPr>
            <a:r>
              <a:rPr lang="en-US" err="1"/>
              <a:t>Utredningsförutsättning</a:t>
            </a:r>
            <a:r>
              <a:rPr lang="en-US"/>
              <a:t>: </a:t>
            </a:r>
            <a:r>
              <a:rPr lang="en-US" err="1"/>
              <a:t>ej</a:t>
            </a:r>
            <a:r>
              <a:rPr lang="en-US"/>
              <a:t> </a:t>
            </a:r>
            <a:r>
              <a:rPr lang="en-US" err="1"/>
              <a:t>möjligt</a:t>
            </a:r>
            <a:r>
              <a:rPr lang="en-US"/>
              <a:t> </a:t>
            </a:r>
            <a:r>
              <a:rPr lang="en-US" err="1"/>
              <a:t>att</a:t>
            </a:r>
            <a:r>
              <a:rPr lang="en-US"/>
              <a:t> </a:t>
            </a:r>
            <a:r>
              <a:rPr lang="en-US" err="1"/>
              <a:t>undanta</a:t>
            </a:r>
            <a:r>
              <a:rPr lang="en-US"/>
              <a:t> </a:t>
            </a:r>
            <a:r>
              <a:rPr lang="en-US" err="1"/>
              <a:t>skyddsrum</a:t>
            </a:r>
            <a:r>
              <a:rPr lang="en-US"/>
              <a:t> </a:t>
            </a:r>
            <a:r>
              <a:rPr lang="en-US" err="1"/>
              <a:t>från</a:t>
            </a:r>
            <a:r>
              <a:rPr lang="en-US"/>
              <a:t> </a:t>
            </a:r>
            <a:r>
              <a:rPr lang="en-US" err="1"/>
              <a:t>kravet</a:t>
            </a:r>
            <a:r>
              <a:rPr lang="en-US"/>
              <a:t> </a:t>
            </a:r>
            <a:r>
              <a:rPr lang="en-US" err="1"/>
              <a:t>på</a:t>
            </a:r>
            <a:r>
              <a:rPr lang="en-US"/>
              <a:t> klimatdeklaration och </a:t>
            </a:r>
            <a:r>
              <a:rPr lang="en-US" err="1"/>
              <a:t>gränsvärden</a:t>
            </a:r>
            <a:r>
              <a:rPr lang="en-US"/>
              <a:t>.</a:t>
            </a:r>
          </a:p>
          <a:p>
            <a:pPr marL="0" indent="0">
              <a:buNone/>
            </a:pPr>
            <a:endParaRPr lang="en-US"/>
          </a:p>
          <a:p>
            <a:pPr marL="0" indent="0">
              <a:buNone/>
            </a:pPr>
            <a:r>
              <a:rPr lang="en-US" err="1"/>
              <a:t>Förslag</a:t>
            </a:r>
            <a:r>
              <a:rPr lang="en-US"/>
              <a:t> </a:t>
            </a:r>
            <a:r>
              <a:rPr lang="en-US" err="1"/>
              <a:t>på</a:t>
            </a:r>
            <a:r>
              <a:rPr lang="en-US"/>
              <a:t> </a:t>
            </a:r>
            <a:r>
              <a:rPr lang="en-US" err="1"/>
              <a:t>angreppsätt</a:t>
            </a:r>
            <a:r>
              <a:rPr lang="en-US"/>
              <a:t>: </a:t>
            </a:r>
          </a:p>
          <a:p>
            <a:r>
              <a:rPr lang="en-US" err="1"/>
              <a:t>Separat</a:t>
            </a:r>
            <a:r>
              <a:rPr lang="en-US"/>
              <a:t> </a:t>
            </a:r>
            <a:r>
              <a:rPr lang="en-US" err="1"/>
              <a:t>krav</a:t>
            </a:r>
            <a:r>
              <a:rPr lang="en-US"/>
              <a:t> för den del av </a:t>
            </a:r>
            <a:r>
              <a:rPr lang="en-US" err="1"/>
              <a:t>byggnaden</a:t>
            </a:r>
            <a:r>
              <a:rPr lang="en-US"/>
              <a:t> </a:t>
            </a:r>
            <a:r>
              <a:rPr lang="en-US" err="1"/>
              <a:t>som</a:t>
            </a:r>
            <a:r>
              <a:rPr lang="en-US"/>
              <a:t> </a:t>
            </a:r>
            <a:r>
              <a:rPr lang="en-US" err="1"/>
              <a:t>berörs</a:t>
            </a:r>
            <a:r>
              <a:rPr lang="en-US"/>
              <a:t> av </a:t>
            </a:r>
            <a:r>
              <a:rPr lang="en-US" err="1"/>
              <a:t>kraven</a:t>
            </a:r>
            <a:r>
              <a:rPr lang="en-US"/>
              <a:t> </a:t>
            </a:r>
            <a:r>
              <a:rPr lang="en-US" err="1"/>
              <a:t>kopplade</a:t>
            </a:r>
            <a:r>
              <a:rPr lang="en-US"/>
              <a:t> till </a:t>
            </a:r>
            <a:r>
              <a:rPr lang="en-US" err="1"/>
              <a:t>skyddsrum</a:t>
            </a:r>
            <a:r>
              <a:rPr lang="en-US"/>
              <a:t>. </a:t>
            </a:r>
            <a:r>
              <a:rPr lang="en-US" err="1"/>
              <a:t>Resterande</a:t>
            </a:r>
            <a:r>
              <a:rPr lang="en-US"/>
              <a:t> </a:t>
            </a:r>
            <a:r>
              <a:rPr lang="en-US" err="1"/>
              <a:t>delar</a:t>
            </a:r>
            <a:r>
              <a:rPr lang="en-US"/>
              <a:t> av </a:t>
            </a:r>
            <a:r>
              <a:rPr lang="en-US" err="1"/>
              <a:t>byggnaden</a:t>
            </a:r>
            <a:r>
              <a:rPr lang="en-US"/>
              <a:t> </a:t>
            </a:r>
            <a:r>
              <a:rPr lang="en-US" err="1"/>
              <a:t>omfattas</a:t>
            </a:r>
            <a:r>
              <a:rPr lang="en-US"/>
              <a:t> av </a:t>
            </a:r>
            <a:r>
              <a:rPr lang="en-US" err="1"/>
              <a:t>ordinarie</a:t>
            </a:r>
            <a:r>
              <a:rPr lang="en-US"/>
              <a:t> </a:t>
            </a:r>
            <a:r>
              <a:rPr lang="en-US" err="1"/>
              <a:t>gränsvärden</a:t>
            </a:r>
            <a:r>
              <a:rPr lang="en-US"/>
              <a:t> för </a:t>
            </a:r>
            <a:r>
              <a:rPr lang="en-US" err="1"/>
              <a:t>byggnadstypen</a:t>
            </a:r>
            <a:r>
              <a:rPr lang="en-US"/>
              <a:t>.</a:t>
            </a:r>
          </a:p>
          <a:p>
            <a:r>
              <a:rPr lang="en-US" err="1"/>
              <a:t>Gränsvärdet</a:t>
            </a:r>
            <a:r>
              <a:rPr lang="en-US"/>
              <a:t> </a:t>
            </a:r>
            <a:r>
              <a:rPr lang="en-US" err="1"/>
              <a:t>sätts</a:t>
            </a:r>
            <a:r>
              <a:rPr lang="en-US"/>
              <a:t> </a:t>
            </a:r>
            <a:r>
              <a:rPr lang="en-US" err="1"/>
              <a:t>så</a:t>
            </a:r>
            <a:r>
              <a:rPr lang="en-US"/>
              <a:t> </a:t>
            </a:r>
            <a:r>
              <a:rPr lang="en-US" err="1"/>
              <a:t>generöst</a:t>
            </a:r>
            <a:r>
              <a:rPr lang="en-US"/>
              <a:t> </a:t>
            </a:r>
            <a:r>
              <a:rPr lang="en-US" err="1"/>
              <a:t>att</a:t>
            </a:r>
            <a:r>
              <a:rPr lang="en-US"/>
              <a:t> </a:t>
            </a:r>
            <a:r>
              <a:rPr lang="en-US" err="1"/>
              <a:t>konstruktionslösningar</a:t>
            </a:r>
            <a:r>
              <a:rPr lang="en-US"/>
              <a:t> för </a:t>
            </a:r>
            <a:r>
              <a:rPr lang="en-US" err="1"/>
              <a:t>skyddsrum</a:t>
            </a:r>
            <a:r>
              <a:rPr lang="en-US"/>
              <a:t> </a:t>
            </a:r>
            <a:r>
              <a:rPr lang="en-US" err="1"/>
              <a:t>inte</a:t>
            </a:r>
            <a:r>
              <a:rPr lang="en-US"/>
              <a:t> </a:t>
            </a:r>
            <a:r>
              <a:rPr lang="en-US" err="1"/>
              <a:t>begränsas</a:t>
            </a:r>
            <a:r>
              <a:rPr lang="en-US"/>
              <a:t> av </a:t>
            </a:r>
            <a:r>
              <a:rPr lang="en-US" err="1"/>
              <a:t>gränsvärdet</a:t>
            </a:r>
            <a:r>
              <a:rPr lang="en-US"/>
              <a:t>. En </a:t>
            </a:r>
            <a:r>
              <a:rPr lang="en-US" err="1"/>
              <a:t>beräkning</a:t>
            </a:r>
            <a:r>
              <a:rPr lang="en-US"/>
              <a:t> </a:t>
            </a:r>
            <a:r>
              <a:rPr lang="en-US" err="1"/>
              <a:t>visar</a:t>
            </a:r>
            <a:r>
              <a:rPr lang="en-US"/>
              <a:t> </a:t>
            </a:r>
            <a:r>
              <a:rPr lang="en-US" err="1"/>
              <a:t>att</a:t>
            </a:r>
            <a:r>
              <a:rPr lang="en-US"/>
              <a:t> </a:t>
            </a:r>
            <a:r>
              <a:rPr lang="en-US" err="1"/>
              <a:t>skyddsrum</a:t>
            </a:r>
            <a:r>
              <a:rPr lang="en-US"/>
              <a:t>, med normal </a:t>
            </a:r>
            <a:r>
              <a:rPr lang="en-US" err="1"/>
              <a:t>normal</a:t>
            </a:r>
            <a:r>
              <a:rPr lang="en-US"/>
              <a:t> </a:t>
            </a:r>
            <a:r>
              <a:rPr lang="en-US" err="1"/>
              <a:t>konstruktion</a:t>
            </a:r>
            <a:r>
              <a:rPr lang="en-US"/>
              <a:t> </a:t>
            </a:r>
            <a:r>
              <a:rPr lang="en-US" err="1"/>
              <a:t>idag</a:t>
            </a:r>
            <a:r>
              <a:rPr lang="en-US"/>
              <a:t>, </a:t>
            </a:r>
            <a:r>
              <a:rPr lang="en-US" err="1"/>
              <a:t>år</a:t>
            </a:r>
            <a:r>
              <a:rPr lang="en-US"/>
              <a:t> 2025 </a:t>
            </a:r>
            <a:r>
              <a:rPr lang="en-US" err="1"/>
              <a:t>har</a:t>
            </a:r>
            <a:r>
              <a:rPr lang="en-US"/>
              <a:t> </a:t>
            </a:r>
            <a:r>
              <a:rPr lang="en-US" err="1"/>
              <a:t>en</a:t>
            </a:r>
            <a:r>
              <a:rPr lang="en-US"/>
              <a:t> </a:t>
            </a:r>
            <a:r>
              <a:rPr lang="en-US" err="1"/>
              <a:t>klimatpåverkan</a:t>
            </a:r>
            <a:r>
              <a:rPr lang="en-US"/>
              <a:t> </a:t>
            </a:r>
            <a:r>
              <a:rPr lang="en-US" err="1"/>
              <a:t>på</a:t>
            </a:r>
            <a:r>
              <a:rPr lang="en-US"/>
              <a:t> </a:t>
            </a:r>
            <a:r>
              <a:rPr lang="en-US" err="1"/>
              <a:t>mellan</a:t>
            </a:r>
            <a:r>
              <a:rPr lang="en-US"/>
              <a:t> 800 och 1100 kg CO2e/m2 BTA.</a:t>
            </a:r>
          </a:p>
          <a:p>
            <a:pPr marL="0" indent="0">
              <a:buNone/>
            </a:pPr>
            <a:endParaRPr lang="en-US"/>
          </a:p>
          <a:p>
            <a:pPr marL="0" indent="0">
              <a:buNone/>
            </a:pPr>
            <a:r>
              <a:rPr lang="en-US" err="1"/>
              <a:t>Förslag</a:t>
            </a:r>
            <a:r>
              <a:rPr lang="en-US"/>
              <a:t>: </a:t>
            </a:r>
            <a:r>
              <a:rPr lang="en-US" err="1"/>
              <a:t>Gränsvärde</a:t>
            </a:r>
            <a:r>
              <a:rPr lang="en-US"/>
              <a:t> för den del av </a:t>
            </a:r>
            <a:r>
              <a:rPr lang="en-US" err="1"/>
              <a:t>byggnaden</a:t>
            </a:r>
            <a:r>
              <a:rPr lang="en-US"/>
              <a:t> </a:t>
            </a:r>
            <a:r>
              <a:rPr lang="en-US" err="1"/>
              <a:t>som</a:t>
            </a:r>
            <a:r>
              <a:rPr lang="en-US"/>
              <a:t> </a:t>
            </a:r>
            <a:r>
              <a:rPr lang="en-US" err="1"/>
              <a:t>berörs</a:t>
            </a:r>
            <a:r>
              <a:rPr lang="en-US"/>
              <a:t> av </a:t>
            </a:r>
            <a:r>
              <a:rPr lang="en-US" err="1"/>
              <a:t>konstruktion</a:t>
            </a:r>
            <a:r>
              <a:rPr lang="en-US"/>
              <a:t> av </a:t>
            </a:r>
            <a:r>
              <a:rPr lang="en-US" err="1"/>
              <a:t>skyddsrum</a:t>
            </a:r>
            <a:r>
              <a:rPr lang="en-US"/>
              <a:t> </a:t>
            </a:r>
            <a:r>
              <a:rPr lang="en-US" err="1"/>
              <a:t>sätts</a:t>
            </a:r>
            <a:r>
              <a:rPr lang="en-US"/>
              <a:t> till 2000 kg CO2e/m2 BTA. </a:t>
            </a:r>
          </a:p>
          <a:p>
            <a:pPr marL="0" indent="0">
              <a:buNone/>
            </a:pPr>
            <a:endParaRPr lang="en-US"/>
          </a:p>
        </p:txBody>
      </p:sp>
      <p:sp>
        <p:nvSpPr>
          <p:cNvPr id="4" name="textruta 3">
            <a:extLst>
              <a:ext uri="{FF2B5EF4-FFF2-40B4-BE49-F238E27FC236}">
                <a16:creationId xmlns:a16="http://schemas.microsoft.com/office/drawing/2014/main" id="{8A1B2586-1C61-E044-B243-1F946420DD8D}"/>
              </a:ext>
              <a:ext uri="{C183D7F6-B498-43B3-948B-1728B52AA6E4}">
                <adec:decorative xmlns:adec="http://schemas.microsoft.com/office/drawing/2017/decorative" val="1"/>
              </a:ext>
            </a:extLst>
          </p:cNvPr>
          <p:cNvSpPr txBox="1"/>
          <p:nvPr/>
        </p:nvSpPr>
        <p:spPr>
          <a:xfrm>
            <a:off x="11363217" y="172655"/>
            <a:ext cx="784189" cy="276999"/>
          </a:xfrm>
          <a:prstGeom prst="rect">
            <a:avLst/>
          </a:prstGeom>
          <a:noFill/>
        </p:spPr>
        <p:txBody>
          <a:bodyPr wrap="none" rtlCol="0">
            <a:spAutoFit/>
          </a:bodyPr>
          <a:lstStyle/>
          <a:p>
            <a:r>
              <a:rPr lang="sv-SE" sz="1200"/>
              <a:t>Bild 4:22</a:t>
            </a:r>
          </a:p>
        </p:txBody>
      </p:sp>
    </p:spTree>
    <p:extLst>
      <p:ext uri="{BB962C8B-B14F-4D97-AF65-F5344CB8AC3E}">
        <p14:creationId xmlns:p14="http://schemas.microsoft.com/office/powerpoint/2010/main" val="10819442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Gränsvärden efter 2030</a:t>
            </a:r>
          </a:p>
        </p:txBody>
      </p:sp>
      <p:sp>
        <p:nvSpPr>
          <p:cNvPr id="3" name="Text Placeholder 2">
            <a:extLst>
              <a:ext uri="{C183D7F6-B498-43B3-948B-1728B52AA6E4}">
                <adec:decorative xmlns:adec="http://schemas.microsoft.com/office/drawing/2017/decorative" val="1"/>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1530726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88550-8F4F-EB00-871D-963577045944}"/>
              </a:ext>
            </a:extLst>
          </p:cNvPr>
          <p:cNvSpPr>
            <a:spLocks noGrp="1"/>
          </p:cNvSpPr>
          <p:nvPr>
            <p:ph type="title"/>
          </p:nvPr>
        </p:nvSpPr>
        <p:spPr/>
        <p:txBody>
          <a:bodyPr/>
          <a:lstStyle/>
          <a:p>
            <a:r>
              <a:rPr lang="en-US" err="1"/>
              <a:t>Gränsvärden</a:t>
            </a:r>
            <a:r>
              <a:rPr lang="en-US"/>
              <a:t> </a:t>
            </a:r>
            <a:r>
              <a:rPr lang="en-US" err="1"/>
              <a:t>efter</a:t>
            </a:r>
            <a:r>
              <a:rPr lang="en-US"/>
              <a:t> 2030 – </a:t>
            </a:r>
            <a:r>
              <a:rPr lang="en-US" err="1"/>
              <a:t>principer</a:t>
            </a:r>
            <a:endParaRPr lang="en-US"/>
          </a:p>
        </p:txBody>
      </p:sp>
      <p:sp>
        <p:nvSpPr>
          <p:cNvPr id="3" name="Content Placeholder 2">
            <a:extLst>
              <a:ext uri="{FF2B5EF4-FFF2-40B4-BE49-F238E27FC236}">
                <a16:creationId xmlns:a16="http://schemas.microsoft.com/office/drawing/2014/main" id="{6D6495B1-760A-AE5E-0FF7-A040ABDEC29C}"/>
              </a:ext>
            </a:extLst>
          </p:cNvPr>
          <p:cNvSpPr>
            <a:spLocks noGrp="1"/>
          </p:cNvSpPr>
          <p:nvPr>
            <p:ph idx="1"/>
          </p:nvPr>
        </p:nvSpPr>
        <p:spPr/>
        <p:txBody>
          <a:bodyPr vert="horz" lIns="91440" tIns="45720" rIns="91440" bIns="45720" rtlCol="0" anchor="t">
            <a:noAutofit/>
          </a:bodyPr>
          <a:lstStyle/>
          <a:p>
            <a:pPr marL="0" indent="0">
              <a:buNone/>
            </a:pPr>
            <a:r>
              <a:rPr lang="en-US" b="1" err="1"/>
              <a:t>Utredningsförutsättningar</a:t>
            </a:r>
            <a:r>
              <a:rPr lang="en-US" b="1"/>
              <a:t> </a:t>
            </a:r>
            <a:r>
              <a:rPr lang="en-US" b="1" err="1"/>
              <a:t>som</a:t>
            </a:r>
            <a:r>
              <a:rPr lang="en-US" b="1"/>
              <a:t> ligger fast </a:t>
            </a:r>
            <a:r>
              <a:rPr lang="en-US" b="1" err="1"/>
              <a:t>från</a:t>
            </a:r>
            <a:r>
              <a:rPr lang="en-US" b="1"/>
              <a:t> </a:t>
            </a:r>
            <a:r>
              <a:rPr lang="en-US" b="1" err="1"/>
              <a:t>Boverkets</a:t>
            </a:r>
            <a:r>
              <a:rPr lang="en-US" b="1"/>
              <a:t> rapport 2023:20:</a:t>
            </a:r>
          </a:p>
          <a:p>
            <a:pPr>
              <a:buFont typeface="Arial"/>
            </a:pPr>
            <a:r>
              <a:rPr lang="en-US" err="1"/>
              <a:t>Skärpning</a:t>
            </a:r>
            <a:r>
              <a:rPr lang="en-US"/>
              <a:t> av </a:t>
            </a:r>
            <a:r>
              <a:rPr lang="en-US" err="1"/>
              <a:t>gränsvärden</a:t>
            </a:r>
            <a:r>
              <a:rPr lang="en-US"/>
              <a:t> </a:t>
            </a:r>
            <a:r>
              <a:rPr lang="en-US" err="1"/>
              <a:t>vart</a:t>
            </a:r>
            <a:r>
              <a:rPr lang="en-US"/>
              <a:t> </a:t>
            </a:r>
            <a:r>
              <a:rPr lang="en-US" err="1"/>
              <a:t>femte</a:t>
            </a:r>
            <a:r>
              <a:rPr lang="en-US"/>
              <a:t> </a:t>
            </a:r>
            <a:r>
              <a:rPr lang="en-US" err="1"/>
              <a:t>år</a:t>
            </a:r>
            <a:r>
              <a:rPr lang="en-US"/>
              <a:t> </a:t>
            </a:r>
          </a:p>
          <a:p>
            <a:pPr>
              <a:buFont typeface="Arial"/>
            </a:pPr>
            <a:r>
              <a:rPr lang="en-US"/>
              <a:t>Innan </a:t>
            </a:r>
            <a:r>
              <a:rPr lang="en-US" err="1"/>
              <a:t>skärpning</a:t>
            </a:r>
            <a:r>
              <a:rPr lang="en-US"/>
              <a:t> </a:t>
            </a:r>
            <a:r>
              <a:rPr lang="en-US" err="1"/>
              <a:t>sker</a:t>
            </a:r>
            <a:r>
              <a:rPr lang="en-US"/>
              <a:t> </a:t>
            </a:r>
            <a:r>
              <a:rPr lang="en-US" err="1"/>
              <a:t>görs</a:t>
            </a:r>
            <a:r>
              <a:rPr lang="en-US"/>
              <a:t> </a:t>
            </a:r>
            <a:r>
              <a:rPr lang="en-US" err="1"/>
              <a:t>fördjupad</a:t>
            </a:r>
            <a:r>
              <a:rPr lang="en-US"/>
              <a:t> </a:t>
            </a:r>
            <a:r>
              <a:rPr lang="en-US" err="1"/>
              <a:t>utvärdering</a:t>
            </a:r>
            <a:endParaRPr lang="en-US"/>
          </a:p>
          <a:p>
            <a:pPr marL="0" indent="0">
              <a:buNone/>
            </a:pPr>
            <a:endParaRPr lang="en-US"/>
          </a:p>
          <a:p>
            <a:pPr marL="0" indent="0">
              <a:buNone/>
            </a:pPr>
            <a:r>
              <a:rPr lang="en-US" b="1" err="1"/>
              <a:t>Förslag</a:t>
            </a:r>
            <a:r>
              <a:rPr lang="en-US" b="1"/>
              <a:t> till </a:t>
            </a:r>
            <a:r>
              <a:rPr lang="en-US" b="1" err="1"/>
              <a:t>angreppssätt</a:t>
            </a:r>
            <a:r>
              <a:rPr lang="en-US" b="1"/>
              <a:t> för </a:t>
            </a:r>
            <a:r>
              <a:rPr lang="en-US" b="1" err="1"/>
              <a:t>gränsvärden</a:t>
            </a:r>
            <a:r>
              <a:rPr lang="en-US" b="1"/>
              <a:t> </a:t>
            </a:r>
            <a:r>
              <a:rPr lang="en-US" b="1" err="1"/>
              <a:t>efter</a:t>
            </a:r>
            <a:r>
              <a:rPr lang="en-US" b="1"/>
              <a:t> 2030:</a:t>
            </a:r>
          </a:p>
          <a:p>
            <a:r>
              <a:rPr lang="en-US" err="1"/>
              <a:t>Utgångspunkten</a:t>
            </a:r>
            <a:r>
              <a:rPr lang="en-US"/>
              <a:t> </a:t>
            </a:r>
            <a:r>
              <a:rPr lang="en-US" err="1"/>
              <a:t>är</a:t>
            </a:r>
            <a:r>
              <a:rPr lang="en-US"/>
              <a:t> de </a:t>
            </a:r>
            <a:r>
              <a:rPr lang="en-US" err="1"/>
              <a:t>tre</a:t>
            </a:r>
            <a:r>
              <a:rPr lang="en-US"/>
              <a:t> </a:t>
            </a:r>
            <a:r>
              <a:rPr lang="en-US" err="1"/>
              <a:t>alternativa</a:t>
            </a:r>
            <a:r>
              <a:rPr lang="en-US"/>
              <a:t> </a:t>
            </a:r>
            <a:r>
              <a:rPr lang="en-US" err="1"/>
              <a:t>nivåerna</a:t>
            </a:r>
            <a:r>
              <a:rPr lang="en-US"/>
              <a:t> för </a:t>
            </a:r>
            <a:r>
              <a:rPr lang="en-US" err="1"/>
              <a:t>gränsvärden</a:t>
            </a:r>
            <a:r>
              <a:rPr lang="en-US"/>
              <a:t> 2030.</a:t>
            </a:r>
          </a:p>
          <a:p>
            <a:r>
              <a:rPr lang="en-US" err="1"/>
              <a:t>Reduktion</a:t>
            </a:r>
            <a:r>
              <a:rPr lang="en-US"/>
              <a:t> ska </a:t>
            </a:r>
            <a:r>
              <a:rPr lang="en-US" err="1"/>
              <a:t>ske</a:t>
            </a:r>
            <a:r>
              <a:rPr lang="en-US"/>
              <a:t> med 90 % till 2040 </a:t>
            </a:r>
            <a:r>
              <a:rPr lang="en-US" err="1"/>
              <a:t>jämfört</a:t>
            </a:r>
            <a:r>
              <a:rPr lang="en-US"/>
              <a:t> med </a:t>
            </a:r>
            <a:r>
              <a:rPr lang="en-US" err="1"/>
              <a:t>utgångsvärden</a:t>
            </a:r>
            <a:r>
              <a:rPr lang="en-US"/>
              <a:t> </a:t>
            </a:r>
            <a:r>
              <a:rPr lang="en-US" err="1"/>
              <a:t>år</a:t>
            </a:r>
            <a:r>
              <a:rPr lang="en-US"/>
              <a:t> 2020.</a:t>
            </a:r>
          </a:p>
          <a:p>
            <a:r>
              <a:rPr lang="en-US" err="1"/>
              <a:t>Linjär</a:t>
            </a:r>
            <a:r>
              <a:rPr lang="en-US"/>
              <a:t> </a:t>
            </a:r>
            <a:r>
              <a:rPr lang="en-US" err="1"/>
              <a:t>reduktionstakt</a:t>
            </a:r>
            <a:r>
              <a:rPr lang="en-US"/>
              <a:t> </a:t>
            </a:r>
            <a:r>
              <a:rPr lang="en-US" err="1"/>
              <a:t>mellan</a:t>
            </a:r>
            <a:r>
              <a:rPr lang="en-US"/>
              <a:t> 2030 </a:t>
            </a:r>
            <a:r>
              <a:rPr lang="en-US" err="1"/>
              <a:t>och</a:t>
            </a:r>
            <a:r>
              <a:rPr lang="en-US"/>
              <a:t> 2040, </a:t>
            </a:r>
            <a:r>
              <a:rPr lang="en-US" err="1"/>
              <a:t>samt</a:t>
            </a:r>
            <a:r>
              <a:rPr lang="en-US"/>
              <a:t> </a:t>
            </a:r>
            <a:r>
              <a:rPr lang="en-US" err="1"/>
              <a:t>mellan</a:t>
            </a:r>
            <a:r>
              <a:rPr lang="en-US"/>
              <a:t> 2040 </a:t>
            </a:r>
            <a:r>
              <a:rPr lang="en-US" err="1"/>
              <a:t>och</a:t>
            </a:r>
            <a:r>
              <a:rPr lang="en-US"/>
              <a:t> 2050.</a:t>
            </a:r>
          </a:p>
          <a:p>
            <a:r>
              <a:rPr lang="en-US" err="1"/>
              <a:t>Enligt</a:t>
            </a:r>
            <a:r>
              <a:rPr lang="en-US"/>
              <a:t> EU:s </a:t>
            </a:r>
            <a:r>
              <a:rPr lang="en-US" err="1"/>
              <a:t>klimatmål</a:t>
            </a:r>
            <a:r>
              <a:rPr lang="en-US"/>
              <a:t> för 2050 om </a:t>
            </a:r>
            <a:r>
              <a:rPr lang="en-US" err="1"/>
              <a:t>klimatneutralitet</a:t>
            </a:r>
            <a:r>
              <a:rPr lang="en-US"/>
              <a:t>. </a:t>
            </a:r>
            <a:r>
              <a:rPr lang="en-US" err="1"/>
              <a:t>Här</a:t>
            </a:r>
            <a:r>
              <a:rPr lang="en-US"/>
              <a:t> </a:t>
            </a:r>
            <a:r>
              <a:rPr lang="en-US" err="1"/>
              <a:t>tolkat</a:t>
            </a:r>
            <a:r>
              <a:rPr lang="en-US"/>
              <a:t> </a:t>
            </a:r>
            <a:r>
              <a:rPr lang="en-US" err="1"/>
              <a:t>i</a:t>
            </a:r>
            <a:r>
              <a:rPr lang="en-US"/>
              <a:t> </a:t>
            </a:r>
            <a:r>
              <a:rPr lang="en-US" err="1"/>
              <a:t>linje</a:t>
            </a:r>
            <a:r>
              <a:rPr lang="en-US"/>
              <a:t> med Science Based Targets </a:t>
            </a:r>
            <a:r>
              <a:rPr lang="en-US" err="1"/>
              <a:t>angreppsätt</a:t>
            </a:r>
            <a:r>
              <a:rPr lang="en-US"/>
              <a:t> för </a:t>
            </a:r>
            <a:r>
              <a:rPr lang="en-US" err="1"/>
              <a:t>intensitetsmål</a:t>
            </a:r>
            <a:r>
              <a:rPr lang="en-US"/>
              <a:t> för </a:t>
            </a:r>
            <a:r>
              <a:rPr lang="en-US" err="1"/>
              <a:t>byggnader</a:t>
            </a:r>
            <a:r>
              <a:rPr lang="en-US"/>
              <a:t>, </a:t>
            </a:r>
            <a:r>
              <a:rPr lang="en-US" err="1"/>
              <a:t>dvs</a:t>
            </a:r>
            <a:r>
              <a:rPr lang="en-US"/>
              <a:t> ca. 99 % </a:t>
            </a:r>
            <a:r>
              <a:rPr lang="en-US" err="1"/>
              <a:t>reduktion</a:t>
            </a:r>
            <a:r>
              <a:rPr lang="en-US"/>
              <a:t>.</a:t>
            </a:r>
          </a:p>
        </p:txBody>
      </p:sp>
      <p:sp>
        <p:nvSpPr>
          <p:cNvPr id="4" name="textruta 3">
            <a:extLst>
              <a:ext uri="{FF2B5EF4-FFF2-40B4-BE49-F238E27FC236}">
                <a16:creationId xmlns:a16="http://schemas.microsoft.com/office/drawing/2014/main" id="{E1CF1BD8-D9ED-DC95-5ADC-DCD3188B9470}"/>
              </a:ext>
              <a:ext uri="{C183D7F6-B498-43B3-948B-1728B52AA6E4}">
                <adec:decorative xmlns:adec="http://schemas.microsoft.com/office/drawing/2017/decorative" val="1"/>
              </a:ext>
            </a:extLst>
          </p:cNvPr>
          <p:cNvSpPr txBox="1"/>
          <p:nvPr/>
        </p:nvSpPr>
        <p:spPr>
          <a:xfrm>
            <a:off x="11363217" y="172655"/>
            <a:ext cx="780983" cy="276999"/>
          </a:xfrm>
          <a:prstGeom prst="rect">
            <a:avLst/>
          </a:prstGeom>
          <a:noFill/>
        </p:spPr>
        <p:txBody>
          <a:bodyPr wrap="none" rtlCol="0">
            <a:spAutoFit/>
          </a:bodyPr>
          <a:lstStyle/>
          <a:p>
            <a:r>
              <a:rPr lang="sv-SE" sz="1200"/>
              <a:t>Bild 4:23</a:t>
            </a:r>
          </a:p>
        </p:txBody>
      </p:sp>
    </p:spTree>
    <p:extLst>
      <p:ext uri="{BB962C8B-B14F-4D97-AF65-F5344CB8AC3E}">
        <p14:creationId xmlns:p14="http://schemas.microsoft.com/office/powerpoint/2010/main" val="2540215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869ED-3F5E-41EE-4CEA-929DF475972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9229FA8-A1DF-1554-3AF5-52C7F87DFC6B}"/>
              </a:ext>
            </a:extLst>
          </p:cNvPr>
          <p:cNvSpPr>
            <a:spLocks noGrp="1"/>
          </p:cNvSpPr>
          <p:nvPr>
            <p:ph type="title"/>
          </p:nvPr>
        </p:nvSpPr>
        <p:spPr>
          <a:xfrm>
            <a:off x="1201737" y="439650"/>
            <a:ext cx="10297837" cy="568412"/>
          </a:xfrm>
          <a:solidFill>
            <a:schemeClr val="bg1"/>
          </a:solidFill>
        </p:spPr>
        <p:txBody>
          <a:bodyPr/>
          <a:lstStyle/>
          <a:p>
            <a:r>
              <a:rPr lang="en-US" dirty="0" err="1"/>
              <a:t>Gränsvärden</a:t>
            </a:r>
            <a:r>
              <a:rPr lang="en-US" dirty="0"/>
              <a:t> </a:t>
            </a:r>
            <a:r>
              <a:rPr lang="en-US" dirty="0" err="1"/>
              <a:t>efter</a:t>
            </a:r>
            <a:r>
              <a:rPr lang="en-US" dirty="0"/>
              <a:t> 2030 – ex. </a:t>
            </a:r>
            <a:r>
              <a:rPr lang="en-US" dirty="0" err="1"/>
              <a:t>flerbostadhus</a:t>
            </a:r>
            <a:endParaRPr lang="en-US" dirty="0"/>
          </a:p>
        </p:txBody>
      </p:sp>
      <p:graphicFrame>
        <p:nvGraphicFramePr>
          <p:cNvPr id="6" name="Platshållare för innehåll 5" descr="Linjediagram: Gränsvärden efter 2030 – ex. flerbostadhus">
            <a:extLst>
              <a:ext uri="{FF2B5EF4-FFF2-40B4-BE49-F238E27FC236}">
                <a16:creationId xmlns:a16="http://schemas.microsoft.com/office/drawing/2014/main" id="{FB9159DB-C7FA-4E58-2B5E-53C3D07B576B}"/>
              </a:ext>
            </a:extLst>
          </p:cNvPr>
          <p:cNvGraphicFramePr>
            <a:graphicFrameLocks noGrp="1"/>
          </p:cNvGraphicFramePr>
          <p:nvPr>
            <p:ph idx="1"/>
            <p:extLst>
              <p:ext uri="{D42A27DB-BD31-4B8C-83A1-F6EECF244321}">
                <p14:modId xmlns:p14="http://schemas.microsoft.com/office/powerpoint/2010/main" val="1207753382"/>
              </p:ext>
            </p:extLst>
          </p:nvPr>
        </p:nvGraphicFramePr>
        <p:xfrm>
          <a:off x="600075" y="932507"/>
          <a:ext cx="10990263" cy="539368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a:extLst>
              <a:ext uri="{FF2B5EF4-FFF2-40B4-BE49-F238E27FC236}">
                <a16:creationId xmlns:a16="http://schemas.microsoft.com/office/drawing/2014/main" id="{E96468FA-71D6-C493-283D-87A117276E8D}"/>
              </a:ext>
              <a:ext uri="{C183D7F6-B498-43B3-948B-1728B52AA6E4}">
                <adec:decorative xmlns:adec="http://schemas.microsoft.com/office/drawing/2017/decorative" val="1"/>
              </a:ext>
            </a:extLst>
          </p:cNvPr>
          <p:cNvSpPr txBox="1"/>
          <p:nvPr/>
        </p:nvSpPr>
        <p:spPr>
          <a:xfrm>
            <a:off x="11363217" y="172655"/>
            <a:ext cx="793807" cy="276999"/>
          </a:xfrm>
          <a:prstGeom prst="rect">
            <a:avLst/>
          </a:prstGeom>
          <a:noFill/>
        </p:spPr>
        <p:txBody>
          <a:bodyPr wrap="none" rtlCol="0">
            <a:spAutoFit/>
          </a:bodyPr>
          <a:lstStyle/>
          <a:p>
            <a:r>
              <a:rPr lang="sv-SE" sz="1200"/>
              <a:t>Bild 4:24</a:t>
            </a:r>
          </a:p>
        </p:txBody>
      </p:sp>
    </p:spTree>
    <p:extLst>
      <p:ext uri="{BB962C8B-B14F-4D97-AF65-F5344CB8AC3E}">
        <p14:creationId xmlns:p14="http://schemas.microsoft.com/office/powerpoint/2010/main" val="521456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68657-D6BA-FB60-8A74-C55E09C7C083}"/>
              </a:ext>
            </a:extLst>
          </p:cNvPr>
          <p:cNvSpPr>
            <a:spLocks noGrp="1"/>
          </p:cNvSpPr>
          <p:nvPr>
            <p:ph type="title"/>
          </p:nvPr>
        </p:nvSpPr>
        <p:spPr/>
        <p:txBody>
          <a:bodyPr/>
          <a:lstStyle/>
          <a:p>
            <a:r>
              <a:rPr lang="sv-SE"/>
              <a:t>Gränsvärden alternativ 1</a:t>
            </a:r>
          </a:p>
        </p:txBody>
      </p:sp>
      <p:graphicFrame>
        <p:nvGraphicFramePr>
          <p:cNvPr id="4" name="Platshållare för innehåll 3">
            <a:extLst>
              <a:ext uri="{FF2B5EF4-FFF2-40B4-BE49-F238E27FC236}">
                <a16:creationId xmlns:a16="http://schemas.microsoft.com/office/drawing/2014/main" id="{8D77EEDC-A988-154F-4E5C-9374E7833452}"/>
              </a:ext>
            </a:extLst>
          </p:cNvPr>
          <p:cNvGraphicFramePr>
            <a:graphicFrameLocks noGrp="1"/>
          </p:cNvGraphicFramePr>
          <p:nvPr>
            <p:ph idx="1"/>
            <p:extLst>
              <p:ext uri="{D42A27DB-BD31-4B8C-83A1-F6EECF244321}">
                <p14:modId xmlns:p14="http://schemas.microsoft.com/office/powerpoint/2010/main" val="4264694428"/>
              </p:ext>
            </p:extLst>
          </p:nvPr>
        </p:nvGraphicFramePr>
        <p:xfrm>
          <a:off x="747573" y="2685599"/>
          <a:ext cx="10082614" cy="3438368"/>
        </p:xfrm>
        <a:graphic>
          <a:graphicData uri="http://schemas.openxmlformats.org/drawingml/2006/table">
            <a:tbl>
              <a:tblPr firstRow="1" firstCol="1">
                <a:tableStyleId>{5C22544A-7EE6-4342-B048-85BDC9FD1C3A}</a:tableStyleId>
              </a:tblPr>
              <a:tblGrid>
                <a:gridCol w="3532884">
                  <a:extLst>
                    <a:ext uri="{9D8B030D-6E8A-4147-A177-3AD203B41FA5}">
                      <a16:colId xmlns:a16="http://schemas.microsoft.com/office/drawing/2014/main" val="1095994572"/>
                    </a:ext>
                  </a:extLst>
                </a:gridCol>
                <a:gridCol w="1309946">
                  <a:extLst>
                    <a:ext uri="{9D8B030D-6E8A-4147-A177-3AD203B41FA5}">
                      <a16:colId xmlns:a16="http://schemas.microsoft.com/office/drawing/2014/main" val="3321562564"/>
                    </a:ext>
                  </a:extLst>
                </a:gridCol>
                <a:gridCol w="1309946">
                  <a:extLst>
                    <a:ext uri="{9D8B030D-6E8A-4147-A177-3AD203B41FA5}">
                      <a16:colId xmlns:a16="http://schemas.microsoft.com/office/drawing/2014/main" val="3878496735"/>
                    </a:ext>
                  </a:extLst>
                </a:gridCol>
                <a:gridCol w="1309946">
                  <a:extLst>
                    <a:ext uri="{9D8B030D-6E8A-4147-A177-3AD203B41FA5}">
                      <a16:colId xmlns:a16="http://schemas.microsoft.com/office/drawing/2014/main" val="2999350672"/>
                    </a:ext>
                  </a:extLst>
                </a:gridCol>
                <a:gridCol w="1309946">
                  <a:extLst>
                    <a:ext uri="{9D8B030D-6E8A-4147-A177-3AD203B41FA5}">
                      <a16:colId xmlns:a16="http://schemas.microsoft.com/office/drawing/2014/main" val="3682970522"/>
                    </a:ext>
                  </a:extLst>
                </a:gridCol>
                <a:gridCol w="1309946">
                  <a:extLst>
                    <a:ext uri="{9D8B030D-6E8A-4147-A177-3AD203B41FA5}">
                      <a16:colId xmlns:a16="http://schemas.microsoft.com/office/drawing/2014/main" val="4209985450"/>
                    </a:ext>
                  </a:extLst>
                </a:gridCol>
              </a:tblGrid>
              <a:tr h="264490">
                <a:tc>
                  <a:txBody>
                    <a:bodyPr/>
                    <a:lstStyle/>
                    <a:p>
                      <a:pPr algn="l" fontAlgn="b"/>
                      <a:r>
                        <a:rPr lang="sv-SE" sz="1100" u="none" strike="noStrike">
                          <a:effectLst/>
                        </a:rPr>
                        <a:t>Förslag byggnadskategorier</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sv-SE" sz="1100" u="none" strike="noStrike">
                          <a:effectLst/>
                        </a:rPr>
                        <a:t>2030-2034</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sv-SE" sz="1100" u="none" strike="noStrike">
                          <a:effectLst/>
                        </a:rPr>
                        <a:t>2035-2039</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sv-SE" sz="1100" u="none" strike="noStrike">
                          <a:effectLst/>
                        </a:rPr>
                        <a:t>2040-2044</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sv-SE" sz="1100" u="none" strike="noStrike">
                          <a:effectLst/>
                        </a:rPr>
                        <a:t>2045-2049</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2050</a:t>
                      </a:r>
                      <a:endParaRPr lang="sv-SE"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649279590"/>
                  </a:ext>
                </a:extLst>
              </a:tr>
              <a:tr h="264490">
                <a:tc>
                  <a:txBody>
                    <a:bodyPr/>
                    <a:lstStyle/>
                    <a:p>
                      <a:pPr algn="l" fontAlgn="b"/>
                      <a:r>
                        <a:rPr lang="en-US" sz="1100" u="none" strike="noStrike">
                          <a:effectLst/>
                        </a:rPr>
                        <a:t>Småhus, Atemp &lt; 130 m2 Atemp</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105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65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20</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11</a:t>
                      </a:r>
                    </a:p>
                  </a:txBody>
                  <a:tcPr marL="0" marR="0" marT="0" marB="0" anchor="b"/>
                </a:tc>
                <a:extLst>
                  <a:ext uri="{0D108BD9-81ED-4DB2-BD59-A6C34878D82A}">
                    <a16:rowId xmlns:a16="http://schemas.microsoft.com/office/drawing/2014/main" val="687578855"/>
                  </a:ext>
                </a:extLst>
              </a:tr>
              <a:tr h="264490">
                <a:tc>
                  <a:txBody>
                    <a:bodyPr/>
                    <a:lstStyle/>
                    <a:p>
                      <a:pPr algn="l" fontAlgn="b"/>
                      <a:r>
                        <a:rPr lang="sv-SE" sz="1100" u="none" strike="noStrike">
                          <a:effectLst/>
                        </a:rPr>
                        <a:t>Övriga småhus</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90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55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20</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11</a:t>
                      </a:r>
                    </a:p>
                  </a:txBody>
                  <a:tcPr marL="0" marR="0" marT="0" marB="0" anchor="b"/>
                </a:tc>
                <a:extLst>
                  <a:ext uri="{0D108BD9-81ED-4DB2-BD59-A6C34878D82A}">
                    <a16:rowId xmlns:a16="http://schemas.microsoft.com/office/drawing/2014/main" val="3623686313"/>
                  </a:ext>
                </a:extLst>
              </a:tr>
              <a:tr h="264490">
                <a:tc>
                  <a:txBody>
                    <a:bodyPr/>
                    <a:lstStyle/>
                    <a:p>
                      <a:pPr algn="l" fontAlgn="b"/>
                      <a:r>
                        <a:rPr lang="sv-SE" sz="1100" u="none" strike="noStrike">
                          <a:effectLst/>
                        </a:rPr>
                        <a:t>Flerbostadshus</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190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120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45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30</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11</a:t>
                      </a:r>
                    </a:p>
                  </a:txBody>
                  <a:tcPr marL="0" marR="0" marT="0" marB="0" anchor="b"/>
                </a:tc>
                <a:extLst>
                  <a:ext uri="{0D108BD9-81ED-4DB2-BD59-A6C34878D82A}">
                    <a16:rowId xmlns:a16="http://schemas.microsoft.com/office/drawing/2014/main" val="3159842288"/>
                  </a:ext>
                </a:extLst>
              </a:tr>
              <a:tr h="264490">
                <a:tc>
                  <a:txBody>
                    <a:bodyPr/>
                    <a:lstStyle/>
                    <a:p>
                      <a:pPr algn="l" fontAlgn="b"/>
                      <a:r>
                        <a:rPr lang="sv-SE" sz="1100" u="none" strike="noStrike">
                          <a:effectLst/>
                        </a:rPr>
                        <a:t>Kontor och vårdcentraler</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195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120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45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30</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14</a:t>
                      </a:r>
                    </a:p>
                  </a:txBody>
                  <a:tcPr marL="0" marR="0" marT="0" marB="0" anchor="b"/>
                </a:tc>
                <a:extLst>
                  <a:ext uri="{0D108BD9-81ED-4DB2-BD59-A6C34878D82A}">
                    <a16:rowId xmlns:a16="http://schemas.microsoft.com/office/drawing/2014/main" val="258898996"/>
                  </a:ext>
                </a:extLst>
              </a:tr>
              <a:tr h="264490">
                <a:tc>
                  <a:txBody>
                    <a:bodyPr/>
                    <a:lstStyle/>
                    <a:p>
                      <a:pPr algn="l" fontAlgn="b"/>
                      <a:r>
                        <a:rPr lang="sv-SE" sz="1100" u="none" strike="noStrike">
                          <a:effectLst/>
                        </a:rPr>
                        <a:t>Utbildningslokaler</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200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125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45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30</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15</a:t>
                      </a:r>
                    </a:p>
                  </a:txBody>
                  <a:tcPr marL="0" marR="0" marT="0" marB="0" anchor="b"/>
                </a:tc>
                <a:extLst>
                  <a:ext uri="{0D108BD9-81ED-4DB2-BD59-A6C34878D82A}">
                    <a16:rowId xmlns:a16="http://schemas.microsoft.com/office/drawing/2014/main" val="1047470560"/>
                  </a:ext>
                </a:extLst>
              </a:tr>
              <a:tr h="264490">
                <a:tc>
                  <a:txBody>
                    <a:bodyPr/>
                    <a:lstStyle/>
                    <a:p>
                      <a:pPr algn="l" fontAlgn="b"/>
                      <a:r>
                        <a:rPr lang="sv-SE" sz="1100" u="none" strike="noStrike">
                          <a:effectLst/>
                        </a:rPr>
                        <a:t>Specialbostad, logi och restaurang</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b="0" i="0" u="none" strike="noStrike">
                          <a:solidFill>
                            <a:srgbClr val="000000"/>
                          </a:solidFill>
                          <a:effectLst/>
                          <a:latin typeface="Aptos Narrow" panose="020B0004020202020204" pitchFamily="34" charset="0"/>
                        </a:rPr>
                        <a:t>185</a:t>
                      </a:r>
                    </a:p>
                  </a:txBody>
                  <a:tcPr marL="0" marR="0" marT="0" marB="0" anchor="b"/>
                </a:tc>
                <a:tc>
                  <a:txBody>
                    <a:bodyPr/>
                    <a:lstStyle/>
                    <a:p>
                      <a:pPr algn="r" fontAlgn="b"/>
                      <a:r>
                        <a:rPr lang="sv-SE" sz="1100" b="0" i="0" u="none" strike="noStrike">
                          <a:solidFill>
                            <a:srgbClr val="000000"/>
                          </a:solidFill>
                          <a:effectLst/>
                          <a:latin typeface="Aptos Narrow" panose="020B0004020202020204" pitchFamily="34" charset="0"/>
                        </a:rPr>
                        <a:t>115</a:t>
                      </a:r>
                    </a:p>
                  </a:txBody>
                  <a:tcPr marL="0" marR="0" marT="0" marB="0" anchor="b"/>
                </a:tc>
                <a:tc>
                  <a:txBody>
                    <a:bodyPr/>
                    <a:lstStyle/>
                    <a:p>
                      <a:pPr algn="r" fontAlgn="b"/>
                      <a:r>
                        <a:rPr lang="sv-SE" sz="1100" b="0" i="0" u="none" strike="noStrike">
                          <a:solidFill>
                            <a:srgbClr val="000000"/>
                          </a:solidFill>
                          <a:effectLst/>
                          <a:latin typeface="Aptos Narrow" panose="020B0004020202020204" pitchFamily="34" charset="0"/>
                        </a:rPr>
                        <a:t>45</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30</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11</a:t>
                      </a:r>
                    </a:p>
                  </a:txBody>
                  <a:tcPr marL="0" marR="0" marT="0" marB="0" anchor="b"/>
                </a:tc>
                <a:extLst>
                  <a:ext uri="{0D108BD9-81ED-4DB2-BD59-A6C34878D82A}">
                    <a16:rowId xmlns:a16="http://schemas.microsoft.com/office/drawing/2014/main" val="3183771327"/>
                  </a:ext>
                </a:extLst>
              </a:tr>
              <a:tr h="528979">
                <a:tc>
                  <a:txBody>
                    <a:bodyPr/>
                    <a:lstStyle/>
                    <a:p>
                      <a:pPr algn="l" fontAlgn="b"/>
                      <a:r>
                        <a:rPr lang="sv-SE" sz="1100" u="none" strike="noStrike">
                          <a:effectLst/>
                        </a:rPr>
                        <a:t>Hallbyggnader, tex logistik och handel, över 1000 m2</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150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95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35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25</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15</a:t>
                      </a:r>
                    </a:p>
                  </a:txBody>
                  <a:tcPr marL="0" marR="0" marT="0" marB="0" anchor="b"/>
                </a:tc>
                <a:extLst>
                  <a:ext uri="{0D108BD9-81ED-4DB2-BD59-A6C34878D82A}">
                    <a16:rowId xmlns:a16="http://schemas.microsoft.com/office/drawing/2014/main" val="2907612050"/>
                  </a:ext>
                </a:extLst>
              </a:tr>
              <a:tr h="264490">
                <a:tc>
                  <a:txBody>
                    <a:bodyPr/>
                    <a:lstStyle/>
                    <a:p>
                      <a:pPr algn="l" fontAlgn="b"/>
                      <a:r>
                        <a:rPr lang="sv-SE" sz="1100" u="none" strike="noStrike">
                          <a:effectLst/>
                        </a:rPr>
                        <a:t>Grupp 2, Övriga byggnader</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235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145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55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35</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15</a:t>
                      </a:r>
                    </a:p>
                  </a:txBody>
                  <a:tcPr marL="0" marR="0" marT="0" marB="0" anchor="b"/>
                </a:tc>
                <a:extLst>
                  <a:ext uri="{0D108BD9-81ED-4DB2-BD59-A6C34878D82A}">
                    <a16:rowId xmlns:a16="http://schemas.microsoft.com/office/drawing/2014/main" val="3079167883"/>
                  </a:ext>
                </a:extLst>
              </a:tr>
              <a:tr h="793469">
                <a:tc>
                  <a:txBody>
                    <a:bodyPr/>
                    <a:lstStyle/>
                    <a:p>
                      <a:pPr algn="l" fontAlgn="b"/>
                      <a:r>
                        <a:rPr lang="sv-SE" sz="1100" u="none" strike="noStrike">
                          <a:effectLst/>
                        </a:rPr>
                        <a:t>Kontor, vårdcentraler, utbildningslokaler, specialbostäder, hotell och logi</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195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120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45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30</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14</a:t>
                      </a:r>
                    </a:p>
                  </a:txBody>
                  <a:tcPr marL="0" marR="0" marT="0" marB="0" anchor="b"/>
                </a:tc>
                <a:extLst>
                  <a:ext uri="{0D108BD9-81ED-4DB2-BD59-A6C34878D82A}">
                    <a16:rowId xmlns:a16="http://schemas.microsoft.com/office/drawing/2014/main" val="584436768"/>
                  </a:ext>
                </a:extLst>
              </a:tr>
            </a:tbl>
          </a:graphicData>
        </a:graphic>
      </p:graphicFrame>
      <p:sp>
        <p:nvSpPr>
          <p:cNvPr id="3" name="textruta 2">
            <a:extLst>
              <a:ext uri="{FF2B5EF4-FFF2-40B4-BE49-F238E27FC236}">
                <a16:creationId xmlns:a16="http://schemas.microsoft.com/office/drawing/2014/main" id="{94C5D409-4E2A-430C-E53E-525DBE756E8B}"/>
              </a:ext>
              <a:ext uri="{C183D7F6-B498-43B3-948B-1728B52AA6E4}">
                <adec:decorative xmlns:adec="http://schemas.microsoft.com/office/drawing/2017/decorative" val="1"/>
              </a:ext>
            </a:extLst>
          </p:cNvPr>
          <p:cNvSpPr txBox="1"/>
          <p:nvPr/>
        </p:nvSpPr>
        <p:spPr>
          <a:xfrm>
            <a:off x="11363217" y="172655"/>
            <a:ext cx="785793" cy="276999"/>
          </a:xfrm>
          <a:prstGeom prst="rect">
            <a:avLst/>
          </a:prstGeom>
          <a:noFill/>
        </p:spPr>
        <p:txBody>
          <a:bodyPr wrap="none" rtlCol="0">
            <a:spAutoFit/>
          </a:bodyPr>
          <a:lstStyle/>
          <a:p>
            <a:r>
              <a:rPr lang="sv-SE" sz="1200"/>
              <a:t>Bild 4:25</a:t>
            </a:r>
          </a:p>
        </p:txBody>
      </p:sp>
    </p:spTree>
    <p:extLst>
      <p:ext uri="{BB962C8B-B14F-4D97-AF65-F5344CB8AC3E}">
        <p14:creationId xmlns:p14="http://schemas.microsoft.com/office/powerpoint/2010/main" val="27794888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F9819-3F23-78C0-B41D-3B249F09B80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7470B88-B55C-57F6-80BE-9C4EDDEB14C0}"/>
              </a:ext>
            </a:extLst>
          </p:cNvPr>
          <p:cNvSpPr>
            <a:spLocks noGrp="1"/>
          </p:cNvSpPr>
          <p:nvPr>
            <p:ph type="title"/>
          </p:nvPr>
        </p:nvSpPr>
        <p:spPr/>
        <p:txBody>
          <a:bodyPr/>
          <a:lstStyle/>
          <a:p>
            <a:r>
              <a:rPr lang="sv-SE"/>
              <a:t>Gränsvärden alternativ 2</a:t>
            </a:r>
          </a:p>
        </p:txBody>
      </p:sp>
      <p:graphicFrame>
        <p:nvGraphicFramePr>
          <p:cNvPr id="6" name="Platshållare för innehåll 5">
            <a:extLst>
              <a:ext uri="{FF2B5EF4-FFF2-40B4-BE49-F238E27FC236}">
                <a16:creationId xmlns:a16="http://schemas.microsoft.com/office/drawing/2014/main" id="{A995A7A9-07C2-BE40-E617-E0AB47C1C7B9}"/>
              </a:ext>
            </a:extLst>
          </p:cNvPr>
          <p:cNvGraphicFramePr>
            <a:graphicFrameLocks noGrp="1"/>
          </p:cNvGraphicFramePr>
          <p:nvPr>
            <p:ph idx="1"/>
            <p:extLst>
              <p:ext uri="{D42A27DB-BD31-4B8C-83A1-F6EECF244321}">
                <p14:modId xmlns:p14="http://schemas.microsoft.com/office/powerpoint/2010/main" val="1536942757"/>
              </p:ext>
            </p:extLst>
          </p:nvPr>
        </p:nvGraphicFramePr>
        <p:xfrm>
          <a:off x="697240" y="2498305"/>
          <a:ext cx="10644677" cy="3944438"/>
        </p:xfrm>
        <a:graphic>
          <a:graphicData uri="http://schemas.openxmlformats.org/drawingml/2006/table">
            <a:tbl>
              <a:tblPr firstRow="1" firstCol="1">
                <a:tableStyleId>{5C22544A-7EE6-4342-B048-85BDC9FD1C3A}</a:tableStyleId>
              </a:tblPr>
              <a:tblGrid>
                <a:gridCol w="3729827">
                  <a:extLst>
                    <a:ext uri="{9D8B030D-6E8A-4147-A177-3AD203B41FA5}">
                      <a16:colId xmlns:a16="http://schemas.microsoft.com/office/drawing/2014/main" val="1448205176"/>
                    </a:ext>
                  </a:extLst>
                </a:gridCol>
                <a:gridCol w="1382970">
                  <a:extLst>
                    <a:ext uri="{9D8B030D-6E8A-4147-A177-3AD203B41FA5}">
                      <a16:colId xmlns:a16="http://schemas.microsoft.com/office/drawing/2014/main" val="4245886129"/>
                    </a:ext>
                  </a:extLst>
                </a:gridCol>
                <a:gridCol w="1382970">
                  <a:extLst>
                    <a:ext uri="{9D8B030D-6E8A-4147-A177-3AD203B41FA5}">
                      <a16:colId xmlns:a16="http://schemas.microsoft.com/office/drawing/2014/main" val="3676427562"/>
                    </a:ext>
                  </a:extLst>
                </a:gridCol>
                <a:gridCol w="1382970">
                  <a:extLst>
                    <a:ext uri="{9D8B030D-6E8A-4147-A177-3AD203B41FA5}">
                      <a16:colId xmlns:a16="http://schemas.microsoft.com/office/drawing/2014/main" val="4129259825"/>
                    </a:ext>
                  </a:extLst>
                </a:gridCol>
                <a:gridCol w="1382970">
                  <a:extLst>
                    <a:ext uri="{9D8B030D-6E8A-4147-A177-3AD203B41FA5}">
                      <a16:colId xmlns:a16="http://schemas.microsoft.com/office/drawing/2014/main" val="2754759851"/>
                    </a:ext>
                  </a:extLst>
                </a:gridCol>
                <a:gridCol w="1382970">
                  <a:extLst>
                    <a:ext uri="{9D8B030D-6E8A-4147-A177-3AD203B41FA5}">
                      <a16:colId xmlns:a16="http://schemas.microsoft.com/office/drawing/2014/main" val="3323407374"/>
                    </a:ext>
                  </a:extLst>
                </a:gridCol>
              </a:tblGrid>
              <a:tr h="342399">
                <a:tc>
                  <a:txBody>
                    <a:bodyPr/>
                    <a:lstStyle/>
                    <a:p>
                      <a:pPr algn="l" fontAlgn="b"/>
                      <a:r>
                        <a:rPr lang="sv-SE" sz="1100" u="none" strike="noStrike">
                          <a:effectLst/>
                        </a:rPr>
                        <a:t>Förslag byggnadskategorier</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sv-SE" sz="1100" u="none" strike="noStrike">
                          <a:effectLst/>
                        </a:rPr>
                        <a:t>2030-2034</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sv-SE" sz="1100" u="none" strike="noStrike">
                          <a:effectLst/>
                        </a:rPr>
                        <a:t>2035-2039</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sv-SE" sz="1100" u="none" strike="noStrike">
                          <a:effectLst/>
                        </a:rPr>
                        <a:t>2040-2044</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sv-SE" sz="1100" u="none" strike="noStrike">
                          <a:effectLst/>
                        </a:rPr>
                        <a:t>2045-2049</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2050</a:t>
                      </a:r>
                      <a:endParaRPr lang="sv-SE"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533858722"/>
                  </a:ext>
                </a:extLst>
              </a:tr>
              <a:tr h="342399">
                <a:tc>
                  <a:txBody>
                    <a:bodyPr/>
                    <a:lstStyle/>
                    <a:p>
                      <a:pPr algn="l" fontAlgn="b"/>
                      <a:r>
                        <a:rPr lang="en-US" sz="1100" u="none" strike="noStrike">
                          <a:effectLst/>
                        </a:rPr>
                        <a:t>Småhus, Atemp &lt; 130 m2 Atemp</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150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90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20</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11</a:t>
                      </a:r>
                    </a:p>
                  </a:txBody>
                  <a:tcPr marL="0" marR="0" marT="0" marB="0" anchor="b"/>
                </a:tc>
                <a:extLst>
                  <a:ext uri="{0D108BD9-81ED-4DB2-BD59-A6C34878D82A}">
                    <a16:rowId xmlns:a16="http://schemas.microsoft.com/office/drawing/2014/main" val="3742550434"/>
                  </a:ext>
                </a:extLst>
              </a:tr>
              <a:tr h="342399">
                <a:tc>
                  <a:txBody>
                    <a:bodyPr/>
                    <a:lstStyle/>
                    <a:p>
                      <a:pPr algn="l" fontAlgn="b"/>
                      <a:r>
                        <a:rPr lang="sv-SE" sz="1100" u="none" strike="noStrike">
                          <a:effectLst/>
                        </a:rPr>
                        <a:t>Övriga småhus</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130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75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20</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11</a:t>
                      </a:r>
                    </a:p>
                  </a:txBody>
                  <a:tcPr marL="0" marR="0" marT="0" marB="0" anchor="b"/>
                </a:tc>
                <a:extLst>
                  <a:ext uri="{0D108BD9-81ED-4DB2-BD59-A6C34878D82A}">
                    <a16:rowId xmlns:a16="http://schemas.microsoft.com/office/drawing/2014/main" val="1796255517"/>
                  </a:ext>
                </a:extLst>
              </a:tr>
              <a:tr h="342399">
                <a:tc>
                  <a:txBody>
                    <a:bodyPr/>
                    <a:lstStyle/>
                    <a:p>
                      <a:pPr algn="l" fontAlgn="b"/>
                      <a:r>
                        <a:rPr lang="sv-SE" sz="1100" u="none" strike="noStrike">
                          <a:effectLst/>
                        </a:rPr>
                        <a:t>Flerbostadshus</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235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140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45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30</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11</a:t>
                      </a:r>
                    </a:p>
                  </a:txBody>
                  <a:tcPr marL="0" marR="0" marT="0" marB="0" anchor="b"/>
                </a:tc>
                <a:extLst>
                  <a:ext uri="{0D108BD9-81ED-4DB2-BD59-A6C34878D82A}">
                    <a16:rowId xmlns:a16="http://schemas.microsoft.com/office/drawing/2014/main" val="1176673112"/>
                  </a:ext>
                </a:extLst>
              </a:tr>
              <a:tr h="342399">
                <a:tc>
                  <a:txBody>
                    <a:bodyPr/>
                    <a:lstStyle/>
                    <a:p>
                      <a:pPr algn="l" fontAlgn="b"/>
                      <a:r>
                        <a:rPr lang="sv-SE" sz="1100" u="none" strike="noStrike">
                          <a:effectLst/>
                        </a:rPr>
                        <a:t>Kontor och vårdcentraler</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250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150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45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30</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14</a:t>
                      </a:r>
                    </a:p>
                  </a:txBody>
                  <a:tcPr marL="0" marR="0" marT="0" marB="0" anchor="b"/>
                </a:tc>
                <a:extLst>
                  <a:ext uri="{0D108BD9-81ED-4DB2-BD59-A6C34878D82A}">
                    <a16:rowId xmlns:a16="http://schemas.microsoft.com/office/drawing/2014/main" val="1256802211"/>
                  </a:ext>
                </a:extLst>
              </a:tr>
              <a:tr h="342399">
                <a:tc>
                  <a:txBody>
                    <a:bodyPr/>
                    <a:lstStyle/>
                    <a:p>
                      <a:pPr algn="l" fontAlgn="b"/>
                      <a:r>
                        <a:rPr lang="sv-SE" sz="1100" u="none" strike="noStrike">
                          <a:effectLst/>
                        </a:rPr>
                        <a:t>Utbildningslokaler</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255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150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45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30</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15</a:t>
                      </a:r>
                    </a:p>
                  </a:txBody>
                  <a:tcPr marL="0" marR="0" marT="0" marB="0" anchor="b"/>
                </a:tc>
                <a:extLst>
                  <a:ext uri="{0D108BD9-81ED-4DB2-BD59-A6C34878D82A}">
                    <a16:rowId xmlns:a16="http://schemas.microsoft.com/office/drawing/2014/main" val="739858693"/>
                  </a:ext>
                </a:extLst>
              </a:tr>
              <a:tr h="342399">
                <a:tc>
                  <a:txBody>
                    <a:bodyPr/>
                    <a:lstStyle/>
                    <a:p>
                      <a:pPr algn="l" fontAlgn="b"/>
                      <a:r>
                        <a:rPr lang="sv-SE" sz="1100" u="none" strike="noStrike">
                          <a:effectLst/>
                        </a:rPr>
                        <a:t>Specialbostad, logi och restaurang</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240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b="0" i="0" u="none" strike="noStrike">
                          <a:solidFill>
                            <a:srgbClr val="000000"/>
                          </a:solidFill>
                          <a:effectLst/>
                          <a:latin typeface="Aptos Narrow" panose="020B0004020202020204" pitchFamily="34" charset="0"/>
                        </a:rPr>
                        <a:t>145</a:t>
                      </a:r>
                    </a:p>
                  </a:txBody>
                  <a:tcPr marL="0" marR="0" marT="0" marB="0" anchor="b"/>
                </a:tc>
                <a:tc>
                  <a:txBody>
                    <a:bodyPr/>
                    <a:lstStyle/>
                    <a:p>
                      <a:pPr algn="r" fontAlgn="b"/>
                      <a:r>
                        <a:rPr lang="sv-SE" sz="1100" b="0" i="0" u="none" strike="noStrike">
                          <a:solidFill>
                            <a:srgbClr val="000000"/>
                          </a:solidFill>
                          <a:effectLst/>
                          <a:latin typeface="Aptos Narrow" panose="020B0004020202020204" pitchFamily="34" charset="0"/>
                        </a:rPr>
                        <a:t>45</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30</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11</a:t>
                      </a:r>
                    </a:p>
                  </a:txBody>
                  <a:tcPr marL="0" marR="0" marT="0" marB="0" anchor="b"/>
                </a:tc>
                <a:extLst>
                  <a:ext uri="{0D108BD9-81ED-4DB2-BD59-A6C34878D82A}">
                    <a16:rowId xmlns:a16="http://schemas.microsoft.com/office/drawing/2014/main" val="3385326652"/>
                  </a:ext>
                </a:extLst>
              </a:tr>
              <a:tr h="602623">
                <a:tc>
                  <a:txBody>
                    <a:bodyPr/>
                    <a:lstStyle/>
                    <a:p>
                      <a:pPr algn="l" fontAlgn="b"/>
                      <a:r>
                        <a:rPr lang="sv-SE" sz="1100" u="none" strike="noStrike">
                          <a:effectLst/>
                        </a:rPr>
                        <a:t>Hallbyggnader, tex logistik och handel, över 1000 m2</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190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115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35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25</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15</a:t>
                      </a:r>
                    </a:p>
                  </a:txBody>
                  <a:tcPr marL="0" marR="0" marT="0" marB="0" anchor="b"/>
                </a:tc>
                <a:extLst>
                  <a:ext uri="{0D108BD9-81ED-4DB2-BD59-A6C34878D82A}">
                    <a16:rowId xmlns:a16="http://schemas.microsoft.com/office/drawing/2014/main" val="2414415190"/>
                  </a:ext>
                </a:extLst>
              </a:tr>
              <a:tr h="342399">
                <a:tc>
                  <a:txBody>
                    <a:bodyPr/>
                    <a:lstStyle/>
                    <a:p>
                      <a:pPr algn="l" fontAlgn="b"/>
                      <a:r>
                        <a:rPr lang="sv-SE" sz="1100" u="none" strike="noStrike">
                          <a:effectLst/>
                        </a:rPr>
                        <a:t>Grupp 2, Övriga byggnader</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290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175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55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35</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15</a:t>
                      </a:r>
                    </a:p>
                  </a:txBody>
                  <a:tcPr marL="0" marR="0" marT="0" marB="0" anchor="b"/>
                </a:tc>
                <a:extLst>
                  <a:ext uri="{0D108BD9-81ED-4DB2-BD59-A6C34878D82A}">
                    <a16:rowId xmlns:a16="http://schemas.microsoft.com/office/drawing/2014/main" val="1705556728"/>
                  </a:ext>
                </a:extLst>
              </a:tr>
              <a:tr h="602623">
                <a:tc>
                  <a:txBody>
                    <a:bodyPr/>
                    <a:lstStyle/>
                    <a:p>
                      <a:pPr algn="l" fontAlgn="b"/>
                      <a:r>
                        <a:rPr lang="sv-SE" sz="1100" u="none" strike="noStrike">
                          <a:effectLst/>
                        </a:rPr>
                        <a:t>Kontor, vårdcentraler, utbildningslokaler, specialbostäder, hotell och logi</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250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150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45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30</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14</a:t>
                      </a:r>
                    </a:p>
                  </a:txBody>
                  <a:tcPr marL="0" marR="0" marT="0" marB="0" anchor="b"/>
                </a:tc>
                <a:extLst>
                  <a:ext uri="{0D108BD9-81ED-4DB2-BD59-A6C34878D82A}">
                    <a16:rowId xmlns:a16="http://schemas.microsoft.com/office/drawing/2014/main" val="1765942424"/>
                  </a:ext>
                </a:extLst>
              </a:tr>
            </a:tbl>
          </a:graphicData>
        </a:graphic>
      </p:graphicFrame>
      <p:sp>
        <p:nvSpPr>
          <p:cNvPr id="3" name="textruta 2">
            <a:extLst>
              <a:ext uri="{FF2B5EF4-FFF2-40B4-BE49-F238E27FC236}">
                <a16:creationId xmlns:a16="http://schemas.microsoft.com/office/drawing/2014/main" id="{D26F29FD-ACD5-10AE-739E-EEA3452FE7E6}"/>
              </a:ext>
              <a:ext uri="{C183D7F6-B498-43B3-948B-1728B52AA6E4}">
                <adec:decorative xmlns:adec="http://schemas.microsoft.com/office/drawing/2017/decorative" val="1"/>
              </a:ext>
            </a:extLst>
          </p:cNvPr>
          <p:cNvSpPr txBox="1"/>
          <p:nvPr/>
        </p:nvSpPr>
        <p:spPr>
          <a:xfrm>
            <a:off x="11363217" y="172655"/>
            <a:ext cx="784189" cy="276999"/>
          </a:xfrm>
          <a:prstGeom prst="rect">
            <a:avLst/>
          </a:prstGeom>
          <a:noFill/>
        </p:spPr>
        <p:txBody>
          <a:bodyPr wrap="none" rtlCol="0">
            <a:spAutoFit/>
          </a:bodyPr>
          <a:lstStyle/>
          <a:p>
            <a:r>
              <a:rPr lang="sv-SE" sz="1200"/>
              <a:t>Bild 4:26</a:t>
            </a:r>
          </a:p>
        </p:txBody>
      </p:sp>
    </p:spTree>
    <p:extLst>
      <p:ext uri="{BB962C8B-B14F-4D97-AF65-F5344CB8AC3E}">
        <p14:creationId xmlns:p14="http://schemas.microsoft.com/office/powerpoint/2010/main" val="14870857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2137E-56ED-3436-66ED-C69E2F84EF1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E50A440-4178-7055-9C69-C4E3ECEC8EDE}"/>
              </a:ext>
            </a:extLst>
          </p:cNvPr>
          <p:cNvSpPr>
            <a:spLocks noGrp="1"/>
          </p:cNvSpPr>
          <p:nvPr>
            <p:ph type="title"/>
          </p:nvPr>
        </p:nvSpPr>
        <p:spPr/>
        <p:txBody>
          <a:bodyPr/>
          <a:lstStyle/>
          <a:p>
            <a:r>
              <a:rPr lang="sv-SE"/>
              <a:t>Gränsvärden alternativ 3</a:t>
            </a:r>
          </a:p>
        </p:txBody>
      </p:sp>
      <p:graphicFrame>
        <p:nvGraphicFramePr>
          <p:cNvPr id="6" name="Platshållare för innehåll 5">
            <a:extLst>
              <a:ext uri="{FF2B5EF4-FFF2-40B4-BE49-F238E27FC236}">
                <a16:creationId xmlns:a16="http://schemas.microsoft.com/office/drawing/2014/main" id="{FDC14223-C637-CB2C-30E8-F8DB4E3B57D0}"/>
              </a:ext>
            </a:extLst>
          </p:cNvPr>
          <p:cNvGraphicFramePr>
            <a:graphicFrameLocks noGrp="1"/>
          </p:cNvGraphicFramePr>
          <p:nvPr>
            <p:ph idx="1"/>
            <p:extLst>
              <p:ext uri="{D42A27DB-BD31-4B8C-83A1-F6EECF244321}">
                <p14:modId xmlns:p14="http://schemas.microsoft.com/office/powerpoint/2010/main" val="4200020234"/>
              </p:ext>
            </p:extLst>
          </p:nvPr>
        </p:nvGraphicFramePr>
        <p:xfrm>
          <a:off x="600074" y="2540250"/>
          <a:ext cx="10070722" cy="3642438"/>
        </p:xfrm>
        <a:graphic>
          <a:graphicData uri="http://schemas.openxmlformats.org/drawingml/2006/table">
            <a:tbl>
              <a:tblPr firstRow="1" firstCol="1">
                <a:tableStyleId>{5C22544A-7EE6-4342-B048-85BDC9FD1C3A}</a:tableStyleId>
              </a:tblPr>
              <a:tblGrid>
                <a:gridCol w="3528717">
                  <a:extLst>
                    <a:ext uri="{9D8B030D-6E8A-4147-A177-3AD203B41FA5}">
                      <a16:colId xmlns:a16="http://schemas.microsoft.com/office/drawing/2014/main" val="875065517"/>
                    </a:ext>
                  </a:extLst>
                </a:gridCol>
                <a:gridCol w="1308401">
                  <a:extLst>
                    <a:ext uri="{9D8B030D-6E8A-4147-A177-3AD203B41FA5}">
                      <a16:colId xmlns:a16="http://schemas.microsoft.com/office/drawing/2014/main" val="1979641856"/>
                    </a:ext>
                  </a:extLst>
                </a:gridCol>
                <a:gridCol w="1308401">
                  <a:extLst>
                    <a:ext uri="{9D8B030D-6E8A-4147-A177-3AD203B41FA5}">
                      <a16:colId xmlns:a16="http://schemas.microsoft.com/office/drawing/2014/main" val="3072013720"/>
                    </a:ext>
                  </a:extLst>
                </a:gridCol>
                <a:gridCol w="1308401">
                  <a:extLst>
                    <a:ext uri="{9D8B030D-6E8A-4147-A177-3AD203B41FA5}">
                      <a16:colId xmlns:a16="http://schemas.microsoft.com/office/drawing/2014/main" val="3490447277"/>
                    </a:ext>
                  </a:extLst>
                </a:gridCol>
                <a:gridCol w="1308401">
                  <a:extLst>
                    <a:ext uri="{9D8B030D-6E8A-4147-A177-3AD203B41FA5}">
                      <a16:colId xmlns:a16="http://schemas.microsoft.com/office/drawing/2014/main" val="3211088450"/>
                    </a:ext>
                  </a:extLst>
                </a:gridCol>
                <a:gridCol w="1308401">
                  <a:extLst>
                    <a:ext uri="{9D8B030D-6E8A-4147-A177-3AD203B41FA5}">
                      <a16:colId xmlns:a16="http://schemas.microsoft.com/office/drawing/2014/main" val="1584497897"/>
                    </a:ext>
                  </a:extLst>
                </a:gridCol>
              </a:tblGrid>
              <a:tr h="316184">
                <a:tc>
                  <a:txBody>
                    <a:bodyPr/>
                    <a:lstStyle/>
                    <a:p>
                      <a:pPr algn="l" fontAlgn="b"/>
                      <a:r>
                        <a:rPr lang="sv-SE" sz="1100" u="none" strike="noStrike">
                          <a:effectLst/>
                        </a:rPr>
                        <a:t>Förslag byggnadskategorier</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sv-SE" sz="1100" u="none" strike="noStrike">
                          <a:effectLst/>
                        </a:rPr>
                        <a:t>2030-2034</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sv-SE" sz="1100" u="none" strike="noStrike">
                          <a:effectLst/>
                        </a:rPr>
                        <a:t>2035-2039</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sv-SE" sz="1100" u="none" strike="noStrike">
                          <a:effectLst/>
                        </a:rPr>
                        <a:t>2040-2044</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sv-SE" sz="1100" u="none" strike="noStrike">
                          <a:effectLst/>
                        </a:rPr>
                        <a:t>2045-2049</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2050</a:t>
                      </a:r>
                      <a:endParaRPr lang="sv-SE"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014043061"/>
                  </a:ext>
                </a:extLst>
              </a:tr>
              <a:tr h="316184">
                <a:tc>
                  <a:txBody>
                    <a:bodyPr/>
                    <a:lstStyle/>
                    <a:p>
                      <a:pPr algn="l" fontAlgn="b"/>
                      <a:r>
                        <a:rPr lang="en-US" sz="1100" u="none" strike="noStrike">
                          <a:effectLst/>
                        </a:rPr>
                        <a:t>Småhus, Atemp &lt; 130 m2 Atemp</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170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100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20</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11</a:t>
                      </a:r>
                    </a:p>
                  </a:txBody>
                  <a:tcPr marL="0" marR="0" marT="0" marB="0" anchor="b"/>
                </a:tc>
                <a:extLst>
                  <a:ext uri="{0D108BD9-81ED-4DB2-BD59-A6C34878D82A}">
                    <a16:rowId xmlns:a16="http://schemas.microsoft.com/office/drawing/2014/main" val="3626062022"/>
                  </a:ext>
                </a:extLst>
              </a:tr>
              <a:tr h="316184">
                <a:tc>
                  <a:txBody>
                    <a:bodyPr/>
                    <a:lstStyle/>
                    <a:p>
                      <a:pPr algn="l" fontAlgn="b"/>
                      <a:r>
                        <a:rPr lang="sv-SE" sz="1100" u="none" strike="noStrike">
                          <a:effectLst/>
                        </a:rPr>
                        <a:t>Övriga småhus</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150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85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20</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11</a:t>
                      </a:r>
                    </a:p>
                  </a:txBody>
                  <a:tcPr marL="0" marR="0" marT="0" marB="0" anchor="b"/>
                </a:tc>
                <a:extLst>
                  <a:ext uri="{0D108BD9-81ED-4DB2-BD59-A6C34878D82A}">
                    <a16:rowId xmlns:a16="http://schemas.microsoft.com/office/drawing/2014/main" val="2806504632"/>
                  </a:ext>
                </a:extLst>
              </a:tr>
              <a:tr h="316184">
                <a:tc>
                  <a:txBody>
                    <a:bodyPr/>
                    <a:lstStyle/>
                    <a:p>
                      <a:pPr algn="l" fontAlgn="b"/>
                      <a:r>
                        <a:rPr lang="sv-SE" sz="1100" u="none" strike="noStrike">
                          <a:effectLst/>
                        </a:rPr>
                        <a:t>Flerbostadshus</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270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160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45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30</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11</a:t>
                      </a:r>
                    </a:p>
                  </a:txBody>
                  <a:tcPr marL="0" marR="0" marT="0" marB="0" anchor="b"/>
                </a:tc>
                <a:extLst>
                  <a:ext uri="{0D108BD9-81ED-4DB2-BD59-A6C34878D82A}">
                    <a16:rowId xmlns:a16="http://schemas.microsoft.com/office/drawing/2014/main" val="2299012120"/>
                  </a:ext>
                </a:extLst>
              </a:tr>
              <a:tr h="316184">
                <a:tc>
                  <a:txBody>
                    <a:bodyPr/>
                    <a:lstStyle/>
                    <a:p>
                      <a:pPr algn="l" fontAlgn="b"/>
                      <a:r>
                        <a:rPr lang="sv-SE" sz="1100" u="none" strike="noStrike">
                          <a:effectLst/>
                        </a:rPr>
                        <a:t>Kontor och vårdcentraler</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290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170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45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30</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14</a:t>
                      </a:r>
                    </a:p>
                  </a:txBody>
                  <a:tcPr marL="0" marR="0" marT="0" marB="0" anchor="b"/>
                </a:tc>
                <a:extLst>
                  <a:ext uri="{0D108BD9-81ED-4DB2-BD59-A6C34878D82A}">
                    <a16:rowId xmlns:a16="http://schemas.microsoft.com/office/drawing/2014/main" val="2407258280"/>
                  </a:ext>
                </a:extLst>
              </a:tr>
              <a:tr h="316184">
                <a:tc>
                  <a:txBody>
                    <a:bodyPr/>
                    <a:lstStyle/>
                    <a:p>
                      <a:pPr algn="l" fontAlgn="b"/>
                      <a:r>
                        <a:rPr lang="sv-SE" sz="1100" u="none" strike="noStrike">
                          <a:effectLst/>
                        </a:rPr>
                        <a:t>Utbildningslokaler</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295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170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45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30</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15</a:t>
                      </a:r>
                    </a:p>
                  </a:txBody>
                  <a:tcPr marL="0" marR="0" marT="0" marB="0" anchor="b"/>
                </a:tc>
                <a:extLst>
                  <a:ext uri="{0D108BD9-81ED-4DB2-BD59-A6C34878D82A}">
                    <a16:rowId xmlns:a16="http://schemas.microsoft.com/office/drawing/2014/main" val="331058198"/>
                  </a:ext>
                </a:extLst>
              </a:tr>
              <a:tr h="316184">
                <a:tc>
                  <a:txBody>
                    <a:bodyPr/>
                    <a:lstStyle/>
                    <a:p>
                      <a:pPr algn="l" fontAlgn="b"/>
                      <a:r>
                        <a:rPr lang="sv-SE" sz="1100" u="none" strike="noStrike">
                          <a:effectLst/>
                        </a:rPr>
                        <a:t>Specialbostad, logi och restaurang</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275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b="0" i="0" u="none" strike="noStrike">
                          <a:solidFill>
                            <a:srgbClr val="000000"/>
                          </a:solidFill>
                          <a:effectLst/>
                          <a:latin typeface="Aptos Narrow" panose="020B0004020202020204" pitchFamily="34" charset="0"/>
                        </a:rPr>
                        <a:t>160</a:t>
                      </a:r>
                    </a:p>
                  </a:txBody>
                  <a:tcPr marL="0" marR="0" marT="0" marB="0" anchor="b"/>
                </a:tc>
                <a:tc>
                  <a:txBody>
                    <a:bodyPr/>
                    <a:lstStyle/>
                    <a:p>
                      <a:pPr algn="r" fontAlgn="b"/>
                      <a:r>
                        <a:rPr lang="sv-SE" sz="1100" b="0" i="0" u="none" strike="noStrike">
                          <a:solidFill>
                            <a:srgbClr val="000000"/>
                          </a:solidFill>
                          <a:effectLst/>
                          <a:latin typeface="Aptos Narrow" panose="020B0004020202020204" pitchFamily="34" charset="0"/>
                        </a:rPr>
                        <a:t>45</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30</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11</a:t>
                      </a:r>
                    </a:p>
                  </a:txBody>
                  <a:tcPr marL="0" marR="0" marT="0" marB="0" anchor="b"/>
                </a:tc>
                <a:extLst>
                  <a:ext uri="{0D108BD9-81ED-4DB2-BD59-A6C34878D82A}">
                    <a16:rowId xmlns:a16="http://schemas.microsoft.com/office/drawing/2014/main" val="3506098023"/>
                  </a:ext>
                </a:extLst>
              </a:tr>
              <a:tr h="556483">
                <a:tc>
                  <a:txBody>
                    <a:bodyPr/>
                    <a:lstStyle/>
                    <a:p>
                      <a:pPr algn="l" fontAlgn="b"/>
                      <a:r>
                        <a:rPr lang="sv-SE" sz="1100" u="none" strike="noStrike">
                          <a:effectLst/>
                        </a:rPr>
                        <a:t>Hallbyggnader, tex logistik och handel, över 1000 m2</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220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130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35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25</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15</a:t>
                      </a:r>
                    </a:p>
                  </a:txBody>
                  <a:tcPr marL="0" marR="0" marT="0" marB="0" anchor="b"/>
                </a:tc>
                <a:extLst>
                  <a:ext uri="{0D108BD9-81ED-4DB2-BD59-A6C34878D82A}">
                    <a16:rowId xmlns:a16="http://schemas.microsoft.com/office/drawing/2014/main" val="1160274956"/>
                  </a:ext>
                </a:extLst>
              </a:tr>
              <a:tr h="316184">
                <a:tc>
                  <a:txBody>
                    <a:bodyPr/>
                    <a:lstStyle/>
                    <a:p>
                      <a:pPr algn="l" fontAlgn="b"/>
                      <a:r>
                        <a:rPr lang="sv-SE" sz="1100" u="none" strike="noStrike">
                          <a:effectLst/>
                        </a:rPr>
                        <a:t>Grupp 2, Övriga byggnader</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335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195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55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35</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15</a:t>
                      </a:r>
                    </a:p>
                  </a:txBody>
                  <a:tcPr marL="0" marR="0" marT="0" marB="0" anchor="b"/>
                </a:tc>
                <a:extLst>
                  <a:ext uri="{0D108BD9-81ED-4DB2-BD59-A6C34878D82A}">
                    <a16:rowId xmlns:a16="http://schemas.microsoft.com/office/drawing/2014/main" val="2993874506"/>
                  </a:ext>
                </a:extLst>
              </a:tr>
              <a:tr h="556483">
                <a:tc>
                  <a:txBody>
                    <a:bodyPr/>
                    <a:lstStyle/>
                    <a:p>
                      <a:pPr algn="l" fontAlgn="b"/>
                      <a:r>
                        <a:rPr lang="sv-SE" sz="1100" u="none" strike="noStrike">
                          <a:effectLst/>
                        </a:rPr>
                        <a:t>Kontor, vårdcentraler, utbildningslokaler, specialbostäder, hotell och logi</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290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170</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r>
                        <a:rPr lang="sv-SE" sz="1100" u="none" strike="noStrike">
                          <a:effectLst/>
                        </a:rPr>
                        <a:t>45</a:t>
                      </a:r>
                      <a:endParaRPr lang="sv-SE" sz="1100" b="0" i="0" u="none" strike="noStrike">
                        <a:solidFill>
                          <a:srgbClr val="000000"/>
                        </a:solidFill>
                        <a:effectLst/>
                        <a:latin typeface="Aptos Narrow" panose="020B0004020202020204" pitchFamily="34" charset="0"/>
                      </a:endParaRP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30</a:t>
                      </a:r>
                    </a:p>
                  </a:txBody>
                  <a:tcPr marL="0" marR="0" marT="0" marB="0" anchor="b"/>
                </a:tc>
                <a:tc>
                  <a:txBody>
                    <a:bodyPr/>
                    <a:lstStyle/>
                    <a:p>
                      <a:pPr marL="0" algn="r" defTabSz="914400" rtl="0" eaLnBrk="1" fontAlgn="b" latinLnBrk="0" hangingPunct="1"/>
                      <a:r>
                        <a:rPr lang="sv-SE" sz="1100" u="none" strike="noStrike" kern="1200">
                          <a:solidFill>
                            <a:schemeClr val="dk1"/>
                          </a:solidFill>
                          <a:effectLst/>
                          <a:latin typeface="+mn-lt"/>
                          <a:ea typeface="+mn-ea"/>
                          <a:cs typeface="+mn-cs"/>
                        </a:rPr>
                        <a:t>14</a:t>
                      </a:r>
                    </a:p>
                  </a:txBody>
                  <a:tcPr marL="0" marR="0" marT="0" marB="0" anchor="b"/>
                </a:tc>
                <a:extLst>
                  <a:ext uri="{0D108BD9-81ED-4DB2-BD59-A6C34878D82A}">
                    <a16:rowId xmlns:a16="http://schemas.microsoft.com/office/drawing/2014/main" val="2265122437"/>
                  </a:ext>
                </a:extLst>
              </a:tr>
            </a:tbl>
          </a:graphicData>
        </a:graphic>
      </p:graphicFrame>
      <p:sp>
        <p:nvSpPr>
          <p:cNvPr id="3" name="textruta 2">
            <a:extLst>
              <a:ext uri="{FF2B5EF4-FFF2-40B4-BE49-F238E27FC236}">
                <a16:creationId xmlns:a16="http://schemas.microsoft.com/office/drawing/2014/main" id="{493A392B-08C9-8D99-51AB-5C4AFA2C5E4C}"/>
              </a:ext>
              <a:ext uri="{C183D7F6-B498-43B3-948B-1728B52AA6E4}">
                <adec:decorative xmlns:adec="http://schemas.microsoft.com/office/drawing/2017/decorative" val="1"/>
              </a:ext>
            </a:extLst>
          </p:cNvPr>
          <p:cNvSpPr txBox="1"/>
          <p:nvPr/>
        </p:nvSpPr>
        <p:spPr>
          <a:xfrm>
            <a:off x="11363217" y="172655"/>
            <a:ext cx="780983" cy="276999"/>
          </a:xfrm>
          <a:prstGeom prst="rect">
            <a:avLst/>
          </a:prstGeom>
          <a:noFill/>
        </p:spPr>
        <p:txBody>
          <a:bodyPr wrap="none" rtlCol="0">
            <a:spAutoFit/>
          </a:bodyPr>
          <a:lstStyle/>
          <a:p>
            <a:r>
              <a:rPr lang="sv-SE" sz="1200"/>
              <a:t>Bild 4:27</a:t>
            </a:r>
          </a:p>
        </p:txBody>
      </p:sp>
    </p:spTree>
    <p:extLst>
      <p:ext uri="{BB962C8B-B14F-4D97-AF65-F5344CB8AC3E}">
        <p14:creationId xmlns:p14="http://schemas.microsoft.com/office/powerpoint/2010/main" val="3736003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A7A8-7589-8BA7-7CD9-502AE26F06AD}"/>
              </a:ext>
            </a:extLst>
          </p:cNvPr>
          <p:cNvSpPr>
            <a:spLocks noGrp="1"/>
          </p:cNvSpPr>
          <p:nvPr>
            <p:ph type="title"/>
          </p:nvPr>
        </p:nvSpPr>
        <p:spPr/>
        <p:txBody>
          <a:bodyPr/>
          <a:lstStyle/>
          <a:p>
            <a:r>
              <a:rPr lang="en-US"/>
              <a:t>5. </a:t>
            </a:r>
            <a:r>
              <a:rPr lang="en-US" err="1"/>
              <a:t>Redovisning</a:t>
            </a:r>
            <a:r>
              <a:rPr lang="en-US"/>
              <a:t> av </a:t>
            </a:r>
            <a:r>
              <a:rPr lang="en-US" err="1"/>
              <a:t>biogent</a:t>
            </a:r>
            <a:r>
              <a:rPr lang="en-US"/>
              <a:t> </a:t>
            </a:r>
            <a:r>
              <a:rPr lang="en-US" err="1"/>
              <a:t>kol</a:t>
            </a:r>
            <a:endParaRPr lang="en-US"/>
          </a:p>
        </p:txBody>
      </p:sp>
      <p:sp>
        <p:nvSpPr>
          <p:cNvPr id="3" name="Text Placeholder 2">
            <a:extLst>
              <a:ext uri="{FF2B5EF4-FFF2-40B4-BE49-F238E27FC236}">
                <a16:creationId xmlns:a16="http://schemas.microsoft.com/office/drawing/2014/main" id="{7BBC85D1-165F-324E-AA5D-19926D8F77C5}"/>
              </a:ext>
              <a:ext uri="{C183D7F6-B498-43B3-948B-1728B52AA6E4}">
                <adec:decorative xmlns:adec="http://schemas.microsoft.com/office/drawing/2017/decorative" val="1"/>
              </a:ext>
            </a:extLst>
          </p:cNvPr>
          <p:cNvSpPr>
            <a:spLocks noGrp="1"/>
          </p:cNvSpPr>
          <p:nvPr>
            <p:ph type="body" idx="1"/>
          </p:nvPr>
        </p:nvSpPr>
        <p:spPr/>
        <p:txBody>
          <a:bodyPr vert="horz" lIns="91440" tIns="45720" rIns="91440" bIns="45720" rtlCol="0" anchor="t">
            <a:noAutofit/>
          </a:bodyPr>
          <a:lstStyle/>
          <a:p>
            <a:endParaRPr lang="en-US"/>
          </a:p>
        </p:txBody>
      </p:sp>
    </p:spTree>
    <p:extLst>
      <p:ext uri="{BB962C8B-B14F-4D97-AF65-F5344CB8AC3E}">
        <p14:creationId xmlns:p14="http://schemas.microsoft.com/office/powerpoint/2010/main" val="18753355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C2A8-A913-D841-FD09-763A900888E2}"/>
              </a:ext>
            </a:extLst>
          </p:cNvPr>
          <p:cNvSpPr>
            <a:spLocks noGrp="1"/>
          </p:cNvSpPr>
          <p:nvPr>
            <p:ph type="title"/>
          </p:nvPr>
        </p:nvSpPr>
        <p:spPr/>
        <p:txBody>
          <a:bodyPr/>
          <a:lstStyle/>
          <a:p>
            <a:r>
              <a:rPr lang="en-US" err="1"/>
              <a:t>Deluppdrag</a:t>
            </a:r>
            <a:r>
              <a:rPr lang="en-US"/>
              <a:t> om </a:t>
            </a:r>
            <a:r>
              <a:rPr lang="en-US" err="1"/>
              <a:t>biogent</a:t>
            </a:r>
            <a:r>
              <a:rPr lang="en-US"/>
              <a:t> </a:t>
            </a:r>
            <a:r>
              <a:rPr lang="en-US" err="1"/>
              <a:t>kol</a:t>
            </a:r>
            <a:endParaRPr lang="en-US"/>
          </a:p>
        </p:txBody>
      </p:sp>
      <p:sp>
        <p:nvSpPr>
          <p:cNvPr id="3" name="Content Placeholder 2">
            <a:extLst>
              <a:ext uri="{FF2B5EF4-FFF2-40B4-BE49-F238E27FC236}">
                <a16:creationId xmlns:a16="http://schemas.microsoft.com/office/drawing/2014/main" id="{3288D1FE-A834-414F-A46F-73D127549CBB}"/>
              </a:ext>
            </a:extLst>
          </p:cNvPr>
          <p:cNvSpPr>
            <a:spLocks noGrp="1"/>
          </p:cNvSpPr>
          <p:nvPr>
            <p:ph idx="1"/>
          </p:nvPr>
        </p:nvSpPr>
        <p:spPr/>
        <p:txBody>
          <a:bodyPr vert="horz" lIns="91440" tIns="45720" rIns="91440" bIns="45720" rtlCol="0" anchor="t">
            <a:noAutofit/>
          </a:bodyPr>
          <a:lstStyle/>
          <a:p>
            <a:pPr marL="0" indent="0">
              <a:buNone/>
            </a:pPr>
            <a:r>
              <a:rPr lang="sv-SE"/>
              <a:t>Boverket önskar förslag om redovisning av biogent kol för byggnader, baserat på metoden i utkastet till standarden CRCF, </a:t>
            </a:r>
            <a:r>
              <a:rPr lang="sv-SE" i="1" err="1"/>
              <a:t>technical</a:t>
            </a:r>
            <a:r>
              <a:rPr lang="sv-SE" i="1"/>
              <a:t> </a:t>
            </a:r>
            <a:r>
              <a:rPr lang="sv-SE" i="1" err="1"/>
              <a:t>assessment</a:t>
            </a:r>
            <a:r>
              <a:rPr lang="sv-SE" i="1"/>
              <a:t> </a:t>
            </a:r>
            <a:r>
              <a:rPr lang="sv-SE" i="1" err="1"/>
              <a:t>of</a:t>
            </a:r>
            <a:r>
              <a:rPr lang="sv-SE" i="1"/>
              <a:t> </a:t>
            </a:r>
            <a:r>
              <a:rPr lang="sv-SE" i="1" err="1"/>
              <a:t>certification</a:t>
            </a:r>
            <a:r>
              <a:rPr lang="sv-SE" i="1"/>
              <a:t> </a:t>
            </a:r>
            <a:r>
              <a:rPr lang="sv-SE" i="1" err="1"/>
              <a:t>methodologies</a:t>
            </a:r>
            <a:r>
              <a:rPr lang="sv-SE" i="1"/>
              <a:t> long-term </a:t>
            </a:r>
            <a:r>
              <a:rPr lang="sv-SE" i="1" err="1"/>
              <a:t>temporary</a:t>
            </a:r>
            <a:r>
              <a:rPr lang="sv-SE" i="1"/>
              <a:t> </a:t>
            </a:r>
            <a:r>
              <a:rPr lang="sv-SE" i="1" err="1"/>
              <a:t>biogenic</a:t>
            </a:r>
            <a:r>
              <a:rPr lang="sv-SE" i="1"/>
              <a:t> </a:t>
            </a:r>
            <a:r>
              <a:rPr lang="sv-SE" i="1" err="1"/>
              <a:t>carbon</a:t>
            </a:r>
            <a:r>
              <a:rPr lang="sv-SE" i="1"/>
              <a:t> </a:t>
            </a:r>
            <a:r>
              <a:rPr lang="sv-SE" i="1" err="1"/>
              <a:t>storage</a:t>
            </a:r>
            <a:r>
              <a:rPr lang="sv-SE" i="1"/>
              <a:t> in </a:t>
            </a:r>
            <a:r>
              <a:rPr lang="sv-SE" i="1" err="1"/>
              <a:t>buildings</a:t>
            </a:r>
            <a:r>
              <a:rPr lang="sv-SE"/>
              <a:t>.</a:t>
            </a:r>
          </a:p>
          <a:p>
            <a:pPr marL="0" indent="0">
              <a:buNone/>
            </a:pPr>
            <a:endParaRPr lang="sv-SE"/>
          </a:p>
          <a:p>
            <a:r>
              <a:rPr lang="sv-SE">
                <a:solidFill>
                  <a:srgbClr val="000000"/>
                </a:solidFill>
                <a:latin typeface="Figtree" panose="020F0502020204030204"/>
                <a:cs typeface="Segoe UI"/>
              </a:rPr>
              <a:t>EPBD Artikel 7.6 …"Medlemsstaterna ska också beakta koldioxidupptag i samband med koldioxidlagring i eller på byggnader"</a:t>
            </a:r>
            <a:endParaRPr lang="sv-SE"/>
          </a:p>
          <a:p>
            <a:r>
              <a:rPr lang="sv-SE"/>
              <a:t>EPBD anger (Bilaga V) att energideklarationen kan innehålla information om byggnadens kolupptag</a:t>
            </a:r>
          </a:p>
          <a:p>
            <a:r>
              <a:rPr lang="sv-SE"/>
              <a:t>CRCF-förordningen nämner ej EPBD, men avsikten är att samordna denna fråga</a:t>
            </a:r>
          </a:p>
          <a:p>
            <a:pPr marL="0" indent="0">
              <a:buNone/>
            </a:pPr>
            <a:endParaRPr lang="sv-SE"/>
          </a:p>
        </p:txBody>
      </p:sp>
      <p:sp>
        <p:nvSpPr>
          <p:cNvPr id="4" name="textruta 3">
            <a:extLst>
              <a:ext uri="{FF2B5EF4-FFF2-40B4-BE49-F238E27FC236}">
                <a16:creationId xmlns:a16="http://schemas.microsoft.com/office/drawing/2014/main" id="{171E1F8E-6BB6-030C-7681-68C308E53023}"/>
              </a:ext>
              <a:ext uri="{C183D7F6-B498-43B3-948B-1728B52AA6E4}">
                <adec:decorative xmlns:adec="http://schemas.microsoft.com/office/drawing/2017/decorative" val="1"/>
              </a:ext>
            </a:extLst>
          </p:cNvPr>
          <p:cNvSpPr txBox="1"/>
          <p:nvPr/>
        </p:nvSpPr>
        <p:spPr>
          <a:xfrm>
            <a:off x="11363217" y="172655"/>
            <a:ext cx="667170" cy="276999"/>
          </a:xfrm>
          <a:prstGeom prst="rect">
            <a:avLst/>
          </a:prstGeom>
          <a:noFill/>
        </p:spPr>
        <p:txBody>
          <a:bodyPr wrap="none" rtlCol="0">
            <a:spAutoFit/>
          </a:bodyPr>
          <a:lstStyle/>
          <a:p>
            <a:r>
              <a:rPr lang="sv-SE" sz="1200"/>
              <a:t>Bild 5:1</a:t>
            </a:r>
          </a:p>
        </p:txBody>
      </p:sp>
    </p:spTree>
    <p:extLst>
      <p:ext uri="{BB962C8B-B14F-4D97-AF65-F5344CB8AC3E}">
        <p14:creationId xmlns:p14="http://schemas.microsoft.com/office/powerpoint/2010/main" val="24626645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Metod för beräkning av kolsänka enligt CRCF</a:t>
            </a:r>
          </a:p>
        </p:txBody>
      </p:sp>
      <p:pic>
        <p:nvPicPr>
          <p:cNvPr id="4" name="Bildobjekt 1" descr="Illustration som visar Metod för beräkning av kolsänka enligt CRCF"/>
          <p:cNvPicPr>
            <a:picLocks noGrp="1"/>
          </p:cNvPicPr>
          <p:nvPr>
            <p:ph idx="1"/>
          </p:nvPr>
        </p:nvPicPr>
        <p:blipFill>
          <a:blip r:embed="rId3"/>
          <a:srcRect/>
          <a:stretch>
            <a:fillRect/>
          </a:stretch>
        </p:blipFill>
        <p:spPr>
          <a:xfrm>
            <a:off x="600075" y="2692774"/>
            <a:ext cx="10990263" cy="2812303"/>
          </a:xfrm>
          <a:prstGeom prst="rect">
            <a:avLst/>
          </a:prstGeom>
          <a:noFill/>
          <a:ln>
            <a:noFill/>
            <a:prstDash/>
          </a:ln>
        </p:spPr>
      </p:pic>
      <p:sp>
        <p:nvSpPr>
          <p:cNvPr id="3" name="textruta 2">
            <a:extLst>
              <a:ext uri="{FF2B5EF4-FFF2-40B4-BE49-F238E27FC236}">
                <a16:creationId xmlns:a16="http://schemas.microsoft.com/office/drawing/2014/main" id="{FFC28005-F463-B8E5-7BC5-408EFA3C1CB3}"/>
              </a:ext>
              <a:ext uri="{C183D7F6-B498-43B3-948B-1728B52AA6E4}">
                <adec:decorative xmlns:adec="http://schemas.microsoft.com/office/drawing/2017/decorative" val="1"/>
              </a:ext>
            </a:extLst>
          </p:cNvPr>
          <p:cNvSpPr txBox="1"/>
          <p:nvPr/>
        </p:nvSpPr>
        <p:spPr>
          <a:xfrm>
            <a:off x="11363217" y="172655"/>
            <a:ext cx="686406" cy="276999"/>
          </a:xfrm>
          <a:prstGeom prst="rect">
            <a:avLst/>
          </a:prstGeom>
          <a:noFill/>
        </p:spPr>
        <p:txBody>
          <a:bodyPr wrap="none" lIns="91440" tIns="45720" rIns="91440" bIns="45720" rtlCol="0" anchor="t">
            <a:spAutoFit/>
          </a:bodyPr>
          <a:lstStyle/>
          <a:p>
            <a:r>
              <a:rPr lang="sv-SE" sz="1200"/>
              <a:t>Bild 5:2</a:t>
            </a:r>
          </a:p>
        </p:txBody>
      </p:sp>
    </p:spTree>
    <p:extLst>
      <p:ext uri="{BB962C8B-B14F-4D97-AF65-F5344CB8AC3E}">
        <p14:creationId xmlns:p14="http://schemas.microsoft.com/office/powerpoint/2010/main" val="13483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E6E4-0B82-7268-390D-B822C894C83B}"/>
              </a:ext>
            </a:extLst>
          </p:cNvPr>
          <p:cNvSpPr>
            <a:spLocks noGrp="1"/>
          </p:cNvSpPr>
          <p:nvPr>
            <p:ph type="title"/>
          </p:nvPr>
        </p:nvSpPr>
        <p:spPr/>
        <p:txBody>
          <a:bodyPr/>
          <a:lstStyle/>
          <a:p>
            <a:r>
              <a:rPr lang="en-US" err="1"/>
              <a:t>Översikt</a:t>
            </a:r>
            <a:r>
              <a:rPr lang="en-US"/>
              <a:t> </a:t>
            </a:r>
            <a:r>
              <a:rPr lang="en-US" err="1"/>
              <a:t>presentationer</a:t>
            </a:r>
          </a:p>
        </p:txBody>
      </p:sp>
      <p:sp>
        <p:nvSpPr>
          <p:cNvPr id="3" name="Content Placeholder 2">
            <a:extLst>
              <a:ext uri="{FF2B5EF4-FFF2-40B4-BE49-F238E27FC236}">
                <a16:creationId xmlns:a16="http://schemas.microsoft.com/office/drawing/2014/main" id="{5E08B453-015B-16C6-D83C-C0BCDAC05215}"/>
              </a:ext>
            </a:extLst>
          </p:cNvPr>
          <p:cNvSpPr>
            <a:spLocks noGrp="1"/>
          </p:cNvSpPr>
          <p:nvPr>
            <p:ph idx="1"/>
          </p:nvPr>
        </p:nvSpPr>
        <p:spPr/>
        <p:txBody>
          <a:bodyPr vert="horz" lIns="91440" tIns="45720" rIns="91440" bIns="45720" rtlCol="0" anchor="t">
            <a:noAutofit/>
          </a:bodyPr>
          <a:lstStyle/>
          <a:p>
            <a:pPr marL="457200" indent="-457200">
              <a:buAutoNum type="arabicPeriod"/>
            </a:pPr>
            <a:r>
              <a:rPr lang="en-US" err="1"/>
              <a:t>Avgränsningar</a:t>
            </a:r>
            <a:r>
              <a:rPr lang="en-US"/>
              <a:t> </a:t>
            </a:r>
            <a:r>
              <a:rPr lang="en-US" err="1"/>
              <a:t>i</a:t>
            </a:r>
            <a:r>
              <a:rPr lang="en-US"/>
              <a:t> </a:t>
            </a:r>
            <a:r>
              <a:rPr lang="en-US" err="1"/>
              <a:t>reglerna</a:t>
            </a:r>
            <a:r>
              <a:rPr lang="en-US"/>
              <a:t> - för </a:t>
            </a:r>
            <a:r>
              <a:rPr lang="en-US" err="1"/>
              <a:t>både</a:t>
            </a:r>
            <a:r>
              <a:rPr lang="en-US"/>
              <a:t> </a:t>
            </a:r>
            <a:r>
              <a:rPr lang="en-US" err="1"/>
              <a:t>utökad</a:t>
            </a:r>
            <a:r>
              <a:rPr lang="en-US"/>
              <a:t> </a:t>
            </a:r>
            <a:r>
              <a:rPr lang="en-US" err="1"/>
              <a:t>klimatdeklaration</a:t>
            </a:r>
            <a:r>
              <a:rPr lang="en-US"/>
              <a:t> </a:t>
            </a:r>
            <a:r>
              <a:rPr lang="en-US" err="1"/>
              <a:t>och</a:t>
            </a:r>
            <a:r>
              <a:rPr lang="en-US"/>
              <a:t> </a:t>
            </a:r>
            <a:r>
              <a:rPr lang="en-US" err="1"/>
              <a:t>gränsvärden</a:t>
            </a:r>
            <a:endParaRPr lang="en-US"/>
          </a:p>
          <a:p>
            <a:pPr marL="457200" indent="-457200">
              <a:buAutoNum type="arabicPeriod"/>
            </a:pPr>
            <a:r>
              <a:rPr lang="en-US" err="1"/>
              <a:t>Beräkningsmetodik</a:t>
            </a:r>
            <a:r>
              <a:rPr lang="en-US"/>
              <a:t> </a:t>
            </a:r>
            <a:r>
              <a:rPr lang="en-US" err="1"/>
              <a:t>och</a:t>
            </a:r>
            <a:r>
              <a:rPr lang="en-US"/>
              <a:t> </a:t>
            </a:r>
            <a:r>
              <a:rPr lang="en-US" err="1"/>
              <a:t>kvalitetskrav</a:t>
            </a:r>
            <a:r>
              <a:rPr lang="en-US"/>
              <a:t> - för </a:t>
            </a:r>
            <a:r>
              <a:rPr lang="en-US" err="1"/>
              <a:t>både</a:t>
            </a:r>
            <a:r>
              <a:rPr lang="en-US"/>
              <a:t> </a:t>
            </a:r>
            <a:r>
              <a:rPr lang="en-US" err="1"/>
              <a:t>utökad</a:t>
            </a:r>
            <a:r>
              <a:rPr lang="en-US"/>
              <a:t> </a:t>
            </a:r>
            <a:r>
              <a:rPr lang="en-US" err="1"/>
              <a:t>klimatdeklaration</a:t>
            </a:r>
            <a:r>
              <a:rPr lang="en-US"/>
              <a:t> </a:t>
            </a:r>
            <a:r>
              <a:rPr lang="en-US" err="1"/>
              <a:t>och</a:t>
            </a:r>
            <a:r>
              <a:rPr lang="en-US"/>
              <a:t> </a:t>
            </a:r>
            <a:r>
              <a:rPr lang="en-US" err="1"/>
              <a:t>gränsvärden</a:t>
            </a:r>
            <a:endParaRPr lang="en-US"/>
          </a:p>
          <a:p>
            <a:pPr marL="457200" indent="-457200">
              <a:buAutoNum type="arabicPeriod"/>
            </a:pPr>
            <a:r>
              <a:rPr lang="en-US" err="1"/>
              <a:t>Utökad</a:t>
            </a:r>
            <a:r>
              <a:rPr lang="en-US"/>
              <a:t> </a:t>
            </a:r>
            <a:r>
              <a:rPr lang="en-US" err="1"/>
              <a:t>klimatdeklaration</a:t>
            </a:r>
            <a:r>
              <a:rPr lang="en-US"/>
              <a:t> för </a:t>
            </a:r>
            <a:r>
              <a:rPr lang="en-US" err="1"/>
              <a:t>hel</a:t>
            </a:r>
            <a:r>
              <a:rPr lang="en-US"/>
              <a:t> </a:t>
            </a:r>
            <a:r>
              <a:rPr lang="en-US" err="1"/>
              <a:t>livscykel</a:t>
            </a:r>
            <a:endParaRPr lang="en-US"/>
          </a:p>
          <a:p>
            <a:pPr marL="457200" indent="-457200">
              <a:buAutoNum type="arabicPeriod"/>
            </a:pPr>
            <a:r>
              <a:rPr lang="en-US" err="1"/>
              <a:t>Gränsvärden</a:t>
            </a:r>
            <a:r>
              <a:rPr lang="en-US"/>
              <a:t> för </a:t>
            </a:r>
            <a:r>
              <a:rPr lang="en-US" err="1"/>
              <a:t>byggnaders</a:t>
            </a:r>
            <a:r>
              <a:rPr lang="en-US"/>
              <a:t> </a:t>
            </a:r>
            <a:r>
              <a:rPr lang="en-US" err="1"/>
              <a:t>klimatpåverkan</a:t>
            </a:r>
            <a:endParaRPr lang="en-US"/>
          </a:p>
          <a:p>
            <a:pPr marL="914400" lvl="1">
              <a:buFont typeface="Courier New" panose="020B0604020202020204" pitchFamily="34" charset="0"/>
              <a:buChar char="o"/>
            </a:pPr>
            <a:r>
              <a:rPr lang="en-US" err="1"/>
              <a:t>Indelning</a:t>
            </a:r>
            <a:r>
              <a:rPr lang="en-US"/>
              <a:t> </a:t>
            </a:r>
            <a:r>
              <a:rPr lang="en-US" err="1"/>
              <a:t>i</a:t>
            </a:r>
            <a:r>
              <a:rPr lang="en-US"/>
              <a:t> </a:t>
            </a:r>
            <a:r>
              <a:rPr lang="en-US" err="1"/>
              <a:t>byggnadstyper</a:t>
            </a:r>
            <a:r>
              <a:rPr lang="en-US"/>
              <a:t> </a:t>
            </a:r>
            <a:r>
              <a:rPr lang="en-US" err="1"/>
              <a:t>och</a:t>
            </a:r>
            <a:r>
              <a:rPr lang="en-US"/>
              <a:t> </a:t>
            </a:r>
            <a:r>
              <a:rPr lang="en-US" err="1"/>
              <a:t>uppdaterade</a:t>
            </a:r>
            <a:r>
              <a:rPr lang="en-US"/>
              <a:t> </a:t>
            </a:r>
            <a:r>
              <a:rPr lang="en-US" err="1"/>
              <a:t>referensvärden</a:t>
            </a:r>
            <a:endParaRPr lang="en-US"/>
          </a:p>
          <a:p>
            <a:pPr marL="914400" lvl="1">
              <a:buFont typeface="Courier New" panose="020B0604020202020204" pitchFamily="34" charset="0"/>
              <a:buChar char="o"/>
            </a:pPr>
            <a:r>
              <a:rPr lang="en-US" err="1"/>
              <a:t>Utvecklingen</a:t>
            </a:r>
            <a:r>
              <a:rPr lang="en-US"/>
              <a:t> </a:t>
            </a:r>
            <a:r>
              <a:rPr lang="en-US" err="1"/>
              <a:t>fram</a:t>
            </a:r>
            <a:r>
              <a:rPr lang="en-US"/>
              <a:t> till 2030</a:t>
            </a:r>
          </a:p>
          <a:p>
            <a:pPr marL="914400" lvl="1">
              <a:buFont typeface="Courier New" panose="020B0604020202020204" pitchFamily="34" charset="0"/>
              <a:buChar char="o"/>
            </a:pPr>
            <a:r>
              <a:rPr lang="en-US" err="1"/>
              <a:t>Alternativ</a:t>
            </a:r>
            <a:r>
              <a:rPr lang="en-US"/>
              <a:t> för </a:t>
            </a:r>
            <a:r>
              <a:rPr lang="en-US" err="1"/>
              <a:t>gränsvärden</a:t>
            </a:r>
            <a:r>
              <a:rPr lang="en-US"/>
              <a:t> 2030</a:t>
            </a:r>
          </a:p>
          <a:p>
            <a:pPr marL="914400" lvl="1">
              <a:buFont typeface="Courier New" panose="020B0604020202020204" pitchFamily="34" charset="0"/>
              <a:buChar char="o"/>
            </a:pPr>
            <a:r>
              <a:rPr lang="en-US" err="1"/>
              <a:t>Gränsvärden</a:t>
            </a:r>
            <a:r>
              <a:rPr lang="en-US"/>
              <a:t> </a:t>
            </a:r>
            <a:r>
              <a:rPr lang="en-US" err="1"/>
              <a:t>efter</a:t>
            </a:r>
            <a:r>
              <a:rPr lang="en-US"/>
              <a:t> 2030</a:t>
            </a:r>
          </a:p>
          <a:p>
            <a:pPr marL="457200" indent="-457200">
              <a:buAutoNum type="arabicPeriod"/>
            </a:pPr>
            <a:r>
              <a:rPr lang="en-US" err="1"/>
              <a:t>Redovisning</a:t>
            </a:r>
            <a:r>
              <a:rPr lang="en-US"/>
              <a:t> </a:t>
            </a:r>
            <a:r>
              <a:rPr lang="en-US" err="1"/>
              <a:t>biogent</a:t>
            </a:r>
            <a:r>
              <a:rPr lang="en-US"/>
              <a:t> </a:t>
            </a:r>
            <a:r>
              <a:rPr lang="en-US" err="1"/>
              <a:t>kol</a:t>
            </a:r>
            <a:endParaRPr lang="en-US"/>
          </a:p>
          <a:p>
            <a:pPr marL="457200" indent="-457200">
              <a:buAutoNum type="arabicPeriod"/>
            </a:pPr>
            <a:r>
              <a:rPr lang="en-US"/>
              <a:t>Information om </a:t>
            </a:r>
            <a:r>
              <a:rPr lang="en-US" err="1"/>
              <a:t>övriga</a:t>
            </a:r>
            <a:r>
              <a:rPr lang="en-US"/>
              <a:t> </a:t>
            </a:r>
            <a:r>
              <a:rPr lang="en-US" err="1"/>
              <a:t>utredningsfrågor</a:t>
            </a:r>
            <a:endParaRPr lang="en-US"/>
          </a:p>
          <a:p>
            <a:pPr marL="0" indent="0">
              <a:buNone/>
            </a:pPr>
            <a:endParaRPr lang="en-US"/>
          </a:p>
          <a:p>
            <a:pPr marL="0" indent="0">
              <a:buNone/>
            </a:pPr>
            <a:r>
              <a:rPr lang="en-US"/>
              <a:t>Paus </a:t>
            </a:r>
            <a:r>
              <a:rPr lang="en-US" err="1"/>
              <a:t>mellan</a:t>
            </a:r>
            <a:r>
              <a:rPr lang="en-US"/>
              <a:t> </a:t>
            </a:r>
            <a:r>
              <a:rPr lang="en-US" err="1"/>
              <a:t>avsnitt</a:t>
            </a:r>
            <a:r>
              <a:rPr lang="en-US"/>
              <a:t> 3 </a:t>
            </a:r>
            <a:r>
              <a:rPr lang="en-US" err="1"/>
              <a:t>och</a:t>
            </a:r>
            <a:r>
              <a:rPr lang="en-US"/>
              <a:t> 4.</a:t>
            </a:r>
          </a:p>
          <a:p>
            <a:pPr marL="0" indent="0">
              <a:buNone/>
            </a:pPr>
            <a:endParaRPr lang="en-US"/>
          </a:p>
        </p:txBody>
      </p:sp>
    </p:spTree>
    <p:extLst>
      <p:ext uri="{BB962C8B-B14F-4D97-AF65-F5344CB8AC3E}">
        <p14:creationId xmlns:p14="http://schemas.microsoft.com/office/powerpoint/2010/main" val="3666855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Förslag- redovisning biogent kol enligt CRCF vid uppförande av byggnader</a:t>
            </a:r>
          </a:p>
        </p:txBody>
      </p:sp>
      <p:sp>
        <p:nvSpPr>
          <p:cNvPr id="3" name="Content Placeholder 2"/>
          <p:cNvSpPr>
            <a:spLocks noGrp="1"/>
          </p:cNvSpPr>
          <p:nvPr>
            <p:ph idx="1"/>
          </p:nvPr>
        </p:nvSpPr>
        <p:spPr>
          <a:xfrm>
            <a:off x="600075" y="2404306"/>
            <a:ext cx="10990263" cy="4453808"/>
          </a:xfrm>
        </p:spPr>
        <p:txBody>
          <a:bodyPr vert="horz" lIns="91440" tIns="45720" rIns="91440" bIns="45720" rtlCol="0" anchor="t">
            <a:noAutofit/>
          </a:bodyPr>
          <a:lstStyle/>
          <a:p>
            <a:pPr marL="0" lvl="0" indent="0">
              <a:buNone/>
            </a:pPr>
            <a:r>
              <a:rPr lang="sv-SE"/>
              <a:t>Två frivilliga indikatorer beräknas och redovisas för delar av byggnaden:</a:t>
            </a:r>
            <a:endParaRPr lang="en-US"/>
          </a:p>
          <a:p>
            <a:pPr marL="457200" lvl="0" indent="-457200">
              <a:buAutoNum type="arabicPeriod"/>
            </a:pPr>
            <a:r>
              <a:rPr lang="sv-SE"/>
              <a:t>Inbyggd mängd biogent kol i byggnadens alla byggdelar, frånsett sådana byggdelar som på grund av väderexponering eller normalt slitage inte förväntas uppnå en livslängd på 35 år. Indikatorresultatet benämns i deklarationen ’Inbyggd mängd biogen kol’ och ges som kg C</a:t>
            </a:r>
          </a:p>
          <a:p>
            <a:pPr marL="457200" indent="-457200">
              <a:buAutoNum type="arabicPeriod"/>
            </a:pPr>
            <a:r>
              <a:rPr lang="sv-SE"/>
              <a:t>Klimatpåverkan GWP-GHG som entydigt kan knytas till dessa byggprodukters tillverkning transport och byggarbetsplatsens spill. Indikatorresultatet benämns i deklarationen ’Associerad klimatpåverkan GWP-GHG A1-5*’ och ges som kg CO2e.</a:t>
            </a:r>
          </a:p>
          <a:p>
            <a:pPr marL="0" indent="0">
              <a:buNone/>
            </a:pPr>
            <a:r>
              <a:rPr lang="sv-SE"/>
              <a:t>Boverkets databas kompletteras med data om biogent kolinnehåll (kg C) för beräkning av indikatorn 1. Leverantörsspecifika uppgifter i prestandadeklaration enligt Byggproduktförordningen tillåts också.</a:t>
            </a:r>
            <a:br>
              <a:rPr lang="sv-SE"/>
            </a:br>
            <a:br>
              <a:rPr lang="sv-SE"/>
            </a:br>
            <a:r>
              <a:rPr lang="sv-SE"/>
              <a:t>* Detta förutsätter att GWP-GHG beräknas enligt CRCF (samt PEF) dvs. alla GHG-gaser frånsett upptag och utsläpp av biogent kol i produkten eller dess förpackningsmaterial</a:t>
            </a:r>
          </a:p>
          <a:p>
            <a:endParaRPr lang="sv-SE"/>
          </a:p>
        </p:txBody>
      </p:sp>
      <p:sp>
        <p:nvSpPr>
          <p:cNvPr id="4" name="textruta 3">
            <a:extLst>
              <a:ext uri="{FF2B5EF4-FFF2-40B4-BE49-F238E27FC236}">
                <a16:creationId xmlns:a16="http://schemas.microsoft.com/office/drawing/2014/main" id="{578FDACC-71F3-9BD4-FEE3-49DB74F671E2}"/>
              </a:ext>
              <a:ext uri="{C183D7F6-B498-43B3-948B-1728B52AA6E4}">
                <adec:decorative xmlns:adec="http://schemas.microsoft.com/office/drawing/2017/decorative" val="1"/>
              </a:ext>
            </a:extLst>
          </p:cNvPr>
          <p:cNvSpPr txBox="1"/>
          <p:nvPr/>
        </p:nvSpPr>
        <p:spPr>
          <a:xfrm>
            <a:off x="11363217" y="172655"/>
            <a:ext cx="699230" cy="276999"/>
          </a:xfrm>
          <a:prstGeom prst="rect">
            <a:avLst/>
          </a:prstGeom>
          <a:noFill/>
        </p:spPr>
        <p:txBody>
          <a:bodyPr wrap="none" lIns="91440" tIns="45720" rIns="91440" bIns="45720" rtlCol="0" anchor="t">
            <a:spAutoFit/>
          </a:bodyPr>
          <a:lstStyle/>
          <a:p>
            <a:r>
              <a:rPr lang="sv-SE" sz="1200"/>
              <a:t>Bild 5:3</a:t>
            </a:r>
          </a:p>
        </p:txBody>
      </p:sp>
    </p:spTree>
    <p:extLst>
      <p:ext uri="{BB962C8B-B14F-4D97-AF65-F5344CB8AC3E}">
        <p14:creationId xmlns:p14="http://schemas.microsoft.com/office/powerpoint/2010/main" val="1351155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9BE82C-2E03-7F74-1D5E-7C76DA1CF605}"/>
              </a:ext>
            </a:extLst>
          </p:cNvPr>
          <p:cNvSpPr>
            <a:spLocks noGrp="1"/>
          </p:cNvSpPr>
          <p:nvPr>
            <p:ph type="title"/>
          </p:nvPr>
        </p:nvSpPr>
        <p:spPr>
          <a:xfrm>
            <a:off x="600075" y="-568412"/>
            <a:ext cx="10990263" cy="568412"/>
          </a:xfrm>
        </p:spPr>
        <p:txBody>
          <a:bodyPr vert="horz" lIns="91440" tIns="108000" rIns="91440" bIns="45720" rtlCol="0" anchor="b">
            <a:noAutofit/>
          </a:bodyPr>
          <a:lstStyle/>
          <a:p>
            <a:r>
              <a:rPr lang="sv-SE" dirty="0"/>
              <a:t>QR-kod till enkät</a:t>
            </a:r>
          </a:p>
        </p:txBody>
      </p:sp>
      <p:pic>
        <p:nvPicPr>
          <p:cNvPr id="10" name="Platshållare för innehåll 9" descr="QR-kod till enkät för synpunkter på förslag presenterade på Boverkets hearing 28 augusti 2025.">
            <a:extLst>
              <a:ext uri="{FF2B5EF4-FFF2-40B4-BE49-F238E27FC236}">
                <a16:creationId xmlns:a16="http://schemas.microsoft.com/office/drawing/2014/main" id="{CE553761-2582-D823-E882-E78165E2A3D2}"/>
              </a:ext>
            </a:extLst>
          </p:cNvPr>
          <p:cNvPicPr>
            <a:picLocks noGrp="1" noChangeAspect="1"/>
          </p:cNvPicPr>
          <p:nvPr>
            <p:ph idx="1"/>
          </p:nvPr>
        </p:nvPicPr>
        <p:blipFill>
          <a:blip r:embed="rId2"/>
          <a:stretch>
            <a:fillRect/>
          </a:stretch>
        </p:blipFill>
        <p:spPr>
          <a:xfrm>
            <a:off x="2738403" y="278402"/>
            <a:ext cx="6047787" cy="6047787"/>
          </a:xfrm>
        </p:spPr>
      </p:pic>
    </p:spTree>
    <p:extLst>
      <p:ext uri="{BB962C8B-B14F-4D97-AF65-F5344CB8AC3E}">
        <p14:creationId xmlns:p14="http://schemas.microsoft.com/office/powerpoint/2010/main" val="418302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E1CD-BA10-84C0-C01A-E655B57EACA3}"/>
              </a:ext>
            </a:extLst>
          </p:cNvPr>
          <p:cNvSpPr>
            <a:spLocks noGrp="1"/>
          </p:cNvSpPr>
          <p:nvPr>
            <p:ph type="title"/>
          </p:nvPr>
        </p:nvSpPr>
        <p:spPr/>
        <p:txBody>
          <a:bodyPr/>
          <a:lstStyle/>
          <a:p>
            <a:r>
              <a:rPr lang="en-US"/>
              <a:t>1. </a:t>
            </a:r>
            <a:r>
              <a:rPr lang="en-US" err="1"/>
              <a:t>Avgränsningar</a:t>
            </a:r>
            <a:r>
              <a:rPr lang="en-US"/>
              <a:t> </a:t>
            </a:r>
            <a:r>
              <a:rPr lang="en-US" err="1"/>
              <a:t>i</a:t>
            </a:r>
            <a:r>
              <a:rPr lang="en-US"/>
              <a:t> </a:t>
            </a:r>
            <a:r>
              <a:rPr lang="en-US" err="1"/>
              <a:t>reglerna</a:t>
            </a:r>
          </a:p>
        </p:txBody>
      </p:sp>
      <p:sp>
        <p:nvSpPr>
          <p:cNvPr id="3" name="Text Placeholder 2">
            <a:extLst>
              <a:ext uri="{FF2B5EF4-FFF2-40B4-BE49-F238E27FC236}">
                <a16:creationId xmlns:a16="http://schemas.microsoft.com/office/drawing/2014/main" id="{1B350D1F-B1AF-BC09-ED26-93318BE493C4}"/>
              </a:ext>
            </a:extLst>
          </p:cNvPr>
          <p:cNvSpPr>
            <a:spLocks noGrp="1"/>
          </p:cNvSpPr>
          <p:nvPr>
            <p:ph type="body" idx="1"/>
          </p:nvPr>
        </p:nvSpPr>
        <p:spPr/>
        <p:txBody>
          <a:bodyPr vert="horz" lIns="91440" tIns="45720" rIns="91440" bIns="45720" rtlCol="0" anchor="t">
            <a:noAutofit/>
          </a:bodyPr>
          <a:lstStyle/>
          <a:p>
            <a:r>
              <a:rPr lang="en-US" err="1"/>
              <a:t>Utökad</a:t>
            </a:r>
            <a:r>
              <a:rPr lang="en-US"/>
              <a:t> </a:t>
            </a:r>
            <a:r>
              <a:rPr lang="en-US" err="1"/>
              <a:t>klimatdeklaration</a:t>
            </a:r>
            <a:r>
              <a:rPr lang="en-US"/>
              <a:t> och </a:t>
            </a:r>
            <a:r>
              <a:rPr lang="en-US" err="1"/>
              <a:t>Gränsvärden</a:t>
            </a:r>
            <a:endParaRPr lang="en-US"/>
          </a:p>
        </p:txBody>
      </p:sp>
    </p:spTree>
    <p:extLst>
      <p:ext uri="{BB962C8B-B14F-4D97-AF65-F5344CB8AC3E}">
        <p14:creationId xmlns:p14="http://schemas.microsoft.com/office/powerpoint/2010/main" val="2908858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A71BDF-388A-A0BC-113A-740E22A3EE8F}"/>
              </a:ext>
            </a:extLst>
          </p:cNvPr>
          <p:cNvSpPr>
            <a:spLocks noGrp="1"/>
          </p:cNvSpPr>
          <p:nvPr>
            <p:ph type="title"/>
          </p:nvPr>
        </p:nvSpPr>
        <p:spPr/>
        <p:txBody>
          <a:bodyPr/>
          <a:lstStyle/>
          <a:p>
            <a:r>
              <a:rPr lang="sv-SE"/>
              <a:t>Vilka byggnader omfattas?</a:t>
            </a:r>
          </a:p>
        </p:txBody>
      </p:sp>
      <p:sp>
        <p:nvSpPr>
          <p:cNvPr id="3" name="Platshållare för innehåll 2">
            <a:extLst>
              <a:ext uri="{FF2B5EF4-FFF2-40B4-BE49-F238E27FC236}">
                <a16:creationId xmlns:a16="http://schemas.microsoft.com/office/drawing/2014/main" id="{2E48D03A-B037-2FC2-5872-C3A95990E94E}"/>
              </a:ext>
            </a:extLst>
          </p:cNvPr>
          <p:cNvSpPr>
            <a:spLocks noGrp="1"/>
          </p:cNvSpPr>
          <p:nvPr>
            <p:ph idx="1"/>
          </p:nvPr>
        </p:nvSpPr>
        <p:spPr>
          <a:xfrm>
            <a:off x="600075" y="1872344"/>
            <a:ext cx="11054839" cy="1199164"/>
          </a:xfrm>
        </p:spPr>
        <p:txBody>
          <a:bodyPr vert="horz" lIns="91440" tIns="45720" rIns="91440" bIns="45720" rtlCol="0" anchor="t">
            <a:noAutofit/>
          </a:bodyPr>
          <a:lstStyle/>
          <a:p>
            <a:r>
              <a:rPr lang="sv-SE"/>
              <a:t>Nya byggnader som uppförs</a:t>
            </a:r>
            <a:endParaRPr lang="en-US"/>
          </a:p>
          <a:p>
            <a:r>
              <a:rPr lang="sv-SE"/>
              <a:t>Ändring av vilka byggnader som omfattas av klimatdeklaration mot nuvarande regelverk:</a:t>
            </a:r>
          </a:p>
          <a:p>
            <a:pPr marL="0" indent="0">
              <a:buNone/>
            </a:pPr>
            <a:r>
              <a:rPr lang="sv-SE" b="1">
                <a:ea typeface="Calibri"/>
                <a:cs typeface="Calibri"/>
              </a:rPr>
              <a:t>Samma undantag som för energideklaration</a:t>
            </a:r>
            <a:r>
              <a:rPr lang="sv-SE">
                <a:ea typeface="Calibri"/>
                <a:cs typeface="Calibri"/>
              </a:rPr>
              <a:t> </a:t>
            </a:r>
            <a:r>
              <a:rPr lang="en-US">
                <a:ea typeface="Calibri"/>
                <a:cs typeface="Calibri"/>
              </a:rPr>
              <a:t> </a:t>
            </a:r>
            <a:endParaRPr lang="sv-SE">
              <a:ea typeface="Calibri"/>
              <a:cs typeface="Calibri"/>
            </a:endParaRPr>
          </a:p>
          <a:p>
            <a:endParaRPr lang="sv-SE" sz="1600">
              <a:ea typeface="Calibri"/>
              <a:cs typeface="Calibri"/>
            </a:endParaRPr>
          </a:p>
          <a:p>
            <a:endParaRPr lang="sv-SE"/>
          </a:p>
          <a:p>
            <a:endParaRPr lang="sv-SE"/>
          </a:p>
          <a:p>
            <a:pPr marL="0" indent="0">
              <a:buNone/>
            </a:pPr>
            <a:endParaRPr lang="sv-SE"/>
          </a:p>
        </p:txBody>
      </p:sp>
      <p:sp>
        <p:nvSpPr>
          <p:cNvPr id="4" name="textruta 3">
            <a:extLst>
              <a:ext uri="{FF2B5EF4-FFF2-40B4-BE49-F238E27FC236}">
                <a16:creationId xmlns:a16="http://schemas.microsoft.com/office/drawing/2014/main" id="{B579C908-CA52-BF51-4A7A-3F1A41C8A19D}"/>
              </a:ext>
              <a:ext uri="{C183D7F6-B498-43B3-948B-1728B52AA6E4}">
                <adec:decorative xmlns:adec="http://schemas.microsoft.com/office/drawing/2017/decorative" val="1"/>
              </a:ext>
            </a:extLst>
          </p:cNvPr>
          <p:cNvSpPr txBox="1"/>
          <p:nvPr/>
        </p:nvSpPr>
        <p:spPr>
          <a:xfrm>
            <a:off x="11363217" y="172655"/>
            <a:ext cx="643125" cy="276999"/>
          </a:xfrm>
          <a:prstGeom prst="rect">
            <a:avLst/>
          </a:prstGeom>
          <a:noFill/>
        </p:spPr>
        <p:txBody>
          <a:bodyPr wrap="none" rtlCol="0">
            <a:spAutoFit/>
          </a:bodyPr>
          <a:lstStyle/>
          <a:p>
            <a:r>
              <a:rPr lang="sv-SE" sz="1200"/>
              <a:t>Bild 1:1</a:t>
            </a:r>
          </a:p>
        </p:txBody>
      </p:sp>
      <p:sp>
        <p:nvSpPr>
          <p:cNvPr id="8" name="TextBox 6">
            <a:extLst>
              <a:ext uri="{FF2B5EF4-FFF2-40B4-BE49-F238E27FC236}">
                <a16:creationId xmlns:a16="http://schemas.microsoft.com/office/drawing/2014/main" id="{41E93E95-60D9-A11B-AB26-FF3F66384E64}"/>
              </a:ext>
            </a:extLst>
          </p:cNvPr>
          <p:cNvSpPr txBox="1"/>
          <p:nvPr/>
        </p:nvSpPr>
        <p:spPr>
          <a:xfrm>
            <a:off x="604435" y="5150604"/>
            <a:ext cx="10750656"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a:p>
            <a:r>
              <a:rPr lang="en-US">
                <a:ea typeface="+mn-lt"/>
                <a:cs typeface="+mn-lt"/>
                <a:hlinkClick r:id="rId3"/>
              </a:rPr>
              <a:t>Energideklaration omfattning</a:t>
            </a:r>
            <a:endParaRPr lang="en-US"/>
          </a:p>
          <a:p>
            <a:r>
              <a:rPr lang="en-US">
                <a:ea typeface="+mn-lt"/>
                <a:cs typeface="+mn-lt"/>
                <a:hlinkClick r:id="rId4"/>
              </a:rPr>
              <a:t>Nu gällande klimatdeklaration omfattning</a:t>
            </a:r>
            <a:r>
              <a:rPr lang="en-US">
                <a:ea typeface="+mn-lt"/>
                <a:cs typeface="+mn-lt"/>
              </a:rPr>
              <a:t> </a:t>
            </a:r>
            <a:endParaRPr lang="en-US"/>
          </a:p>
        </p:txBody>
      </p:sp>
    </p:spTree>
    <p:extLst>
      <p:ext uri="{BB962C8B-B14F-4D97-AF65-F5344CB8AC3E}">
        <p14:creationId xmlns:p14="http://schemas.microsoft.com/office/powerpoint/2010/main" val="59831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B131-73A1-E0D3-AF55-5380DE05E76E}"/>
              </a:ext>
            </a:extLst>
          </p:cNvPr>
          <p:cNvSpPr>
            <a:spLocks noGrp="1"/>
          </p:cNvSpPr>
          <p:nvPr>
            <p:ph type="title"/>
          </p:nvPr>
        </p:nvSpPr>
        <p:spPr/>
        <p:txBody>
          <a:bodyPr/>
          <a:lstStyle/>
          <a:p>
            <a:r>
              <a:rPr lang="en-US" err="1"/>
              <a:t>Undantagna</a:t>
            </a:r>
            <a:r>
              <a:rPr lang="en-US"/>
              <a:t> </a:t>
            </a:r>
            <a:r>
              <a:rPr lang="en-US" err="1"/>
              <a:t>byggnader</a:t>
            </a:r>
            <a:r>
              <a:rPr lang="en-US"/>
              <a:t> </a:t>
            </a:r>
            <a:r>
              <a:rPr lang="en-US" err="1"/>
              <a:t>från</a:t>
            </a:r>
            <a:r>
              <a:rPr lang="en-US"/>
              <a:t> 2028</a:t>
            </a:r>
          </a:p>
        </p:txBody>
      </p:sp>
      <p:graphicFrame>
        <p:nvGraphicFramePr>
          <p:cNvPr id="5" name="Table 4">
            <a:extLst>
              <a:ext uri="{FF2B5EF4-FFF2-40B4-BE49-F238E27FC236}">
                <a16:creationId xmlns:a16="http://schemas.microsoft.com/office/drawing/2014/main" id="{BFCD9426-E558-E0E5-E111-5D56B38E2F2C}"/>
              </a:ext>
            </a:extLst>
          </p:cNvPr>
          <p:cNvGraphicFramePr>
            <a:graphicFrameLocks noGrp="1"/>
          </p:cNvGraphicFramePr>
          <p:nvPr>
            <p:extLst>
              <p:ext uri="{D42A27DB-BD31-4B8C-83A1-F6EECF244321}">
                <p14:modId xmlns:p14="http://schemas.microsoft.com/office/powerpoint/2010/main" val="3378345211"/>
              </p:ext>
            </p:extLst>
          </p:nvPr>
        </p:nvGraphicFramePr>
        <p:xfrm>
          <a:off x="1111280" y="1933047"/>
          <a:ext cx="9947126" cy="4458101"/>
        </p:xfrm>
        <a:graphic>
          <a:graphicData uri="http://schemas.openxmlformats.org/drawingml/2006/table">
            <a:tbl>
              <a:tblPr firstRow="1" bandRow="1">
                <a:tableStyleId>{5C22544A-7EE6-4342-B048-85BDC9FD1C3A}</a:tableStyleId>
              </a:tblPr>
              <a:tblGrid>
                <a:gridCol w="9947126">
                  <a:extLst>
                    <a:ext uri="{9D8B030D-6E8A-4147-A177-3AD203B41FA5}">
                      <a16:colId xmlns:a16="http://schemas.microsoft.com/office/drawing/2014/main" val="4069275357"/>
                    </a:ext>
                  </a:extLst>
                </a:gridCol>
              </a:tblGrid>
              <a:tr h="541421">
                <a:tc>
                  <a:txBody>
                    <a:bodyPr/>
                    <a:lstStyle/>
                    <a:p>
                      <a:pPr fontAlgn="base">
                        <a:lnSpc>
                          <a:spcPts val="2175"/>
                        </a:lnSpc>
                        <a:buNone/>
                      </a:pPr>
                      <a:r>
                        <a:rPr lang="sv-SE" sz="1800" b="1">
                          <a:solidFill>
                            <a:srgbClr val="FFFFFF"/>
                          </a:solidFill>
                          <a:effectLst/>
                          <a:latin typeface="Figtree"/>
                        </a:rPr>
                        <a:t>Följande slags byggnader undantas (samma undantag som för energideklarationer)</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8726" cap="flat" cmpd="sng" algn="ctr">
                      <a:solidFill>
                        <a:srgbClr val="FFFFFF"/>
                      </a:solidFill>
                      <a:prstDash val="solid"/>
                      <a:round/>
                      <a:headEnd type="none" w="med" len="med"/>
                      <a:tailEnd type="none" w="med" len="med"/>
                    </a:lnB>
                    <a:solidFill>
                      <a:srgbClr val="004791"/>
                    </a:solidFill>
                  </a:tcPr>
                </a:tc>
                <a:extLst>
                  <a:ext uri="{0D108BD9-81ED-4DB2-BD59-A6C34878D82A}">
                    <a16:rowId xmlns:a16="http://schemas.microsoft.com/office/drawing/2014/main" val="1217772745"/>
                  </a:ext>
                </a:extLst>
              </a:tr>
              <a:tr h="1028700">
                <a:tc>
                  <a:txBody>
                    <a:bodyPr/>
                    <a:lstStyle/>
                    <a:p>
                      <a:pPr marL="171450" lvl="0" indent="-171450" fontAlgn="base">
                        <a:lnSpc>
                          <a:spcPts val="1425"/>
                        </a:lnSpc>
                        <a:buFont typeface="Arial"/>
                        <a:buChar char="•"/>
                      </a:pPr>
                      <a:endParaRPr lang="sv-SE" sz="1200" b="1" dirty="0">
                        <a:solidFill>
                          <a:srgbClr val="00B050"/>
                        </a:solidFill>
                        <a:effectLst/>
                        <a:latin typeface="Open Sans"/>
                      </a:endParaRPr>
                    </a:p>
                    <a:p>
                      <a:pPr marL="285750" lvl="0" indent="-285750" algn="l">
                        <a:lnSpc>
                          <a:spcPct val="100000"/>
                        </a:lnSpc>
                        <a:spcBef>
                          <a:spcPts val="0"/>
                        </a:spcBef>
                        <a:spcAft>
                          <a:spcPts val="0"/>
                        </a:spcAft>
                        <a:buFont typeface="Arial"/>
                        <a:buChar char="•"/>
                      </a:pPr>
                      <a:r>
                        <a:rPr lang="sv-SE" sz="1800" b="0" i="0" u="none" strike="noStrike" noProof="0" dirty="0">
                          <a:solidFill>
                            <a:schemeClr val="tx1"/>
                          </a:solidFill>
                          <a:effectLst/>
                          <a:latin typeface="Figtree"/>
                        </a:rPr>
                        <a:t>Byggnader som i huvudsak används för andakt eller religiös verksamhet.</a:t>
                      </a:r>
                      <a:endParaRPr lang="sv-SE" sz="1800" b="0" i="0" u="none" strike="noStrike" noProof="0" dirty="0">
                        <a:solidFill>
                          <a:schemeClr val="tx1"/>
                        </a:solidFill>
                        <a:latin typeface="Figtree"/>
                      </a:endParaRPr>
                    </a:p>
                    <a:p>
                      <a:pPr marL="285750" lvl="0" indent="-285750" algn="l">
                        <a:lnSpc>
                          <a:spcPct val="100000"/>
                        </a:lnSpc>
                        <a:spcBef>
                          <a:spcPts val="0"/>
                        </a:spcBef>
                        <a:spcAft>
                          <a:spcPts val="0"/>
                        </a:spcAft>
                        <a:buFont typeface="Arial"/>
                        <a:buChar char="•"/>
                      </a:pPr>
                      <a:r>
                        <a:rPr lang="sv-SE" sz="1800" b="0" i="0" u="none" strike="noStrike" noProof="0" dirty="0">
                          <a:solidFill>
                            <a:schemeClr val="tx1"/>
                          </a:solidFill>
                          <a:effectLst/>
                          <a:latin typeface="Figtree"/>
                        </a:rPr>
                        <a:t>Industrianläggningar och verkstäder.</a:t>
                      </a:r>
                      <a:endParaRPr lang="sv-SE" sz="1800" i="0" dirty="0">
                        <a:solidFill>
                          <a:schemeClr val="tx1"/>
                        </a:solidFill>
                        <a:latin typeface="Figtree"/>
                      </a:endParaRPr>
                    </a:p>
                    <a:p>
                      <a:pPr marL="285750" lvl="0" indent="-285750" algn="l">
                        <a:lnSpc>
                          <a:spcPct val="100000"/>
                        </a:lnSpc>
                        <a:spcBef>
                          <a:spcPts val="0"/>
                        </a:spcBef>
                        <a:spcAft>
                          <a:spcPts val="0"/>
                        </a:spcAft>
                        <a:buFont typeface="Arial"/>
                        <a:buChar char="•"/>
                      </a:pPr>
                      <a:r>
                        <a:rPr lang="sv-SE" sz="1800" b="0" i="0" u="none" strike="noStrike" noProof="0" dirty="0">
                          <a:solidFill>
                            <a:schemeClr val="tx1"/>
                          </a:solidFill>
                          <a:effectLst/>
                          <a:latin typeface="Figtree"/>
                        </a:rPr>
                        <a:t>Bostadshus som används eller är avsedda för användning</a:t>
                      </a:r>
                      <a:br>
                        <a:rPr lang="sv-SE" sz="1800" b="0" i="0" u="none" strike="noStrike" noProof="0" dirty="0">
                          <a:solidFill>
                            <a:srgbClr val="000000"/>
                          </a:solidFill>
                          <a:effectLst/>
                          <a:latin typeface="Figtree"/>
                        </a:rPr>
                      </a:br>
                      <a:r>
                        <a:rPr lang="sv-SE" sz="1800" b="0" i="0" u="none" strike="noStrike" noProof="0" dirty="0">
                          <a:solidFill>
                            <a:schemeClr val="tx1"/>
                          </a:solidFill>
                          <a:effectLst/>
                          <a:latin typeface="Figtree"/>
                        </a:rPr>
                        <a:t> a) mindre än fyra månader per år, eller</a:t>
                      </a:r>
                      <a:br>
                        <a:rPr lang="sv-SE" sz="1800" b="0" i="0" u="none" strike="noStrike" noProof="0" dirty="0">
                          <a:solidFill>
                            <a:srgbClr val="000000"/>
                          </a:solidFill>
                          <a:effectLst/>
                          <a:latin typeface="Figtree"/>
                        </a:rPr>
                      </a:br>
                      <a:r>
                        <a:rPr lang="sv-SE" sz="1800" b="0" i="0" u="none" strike="noStrike" noProof="0" dirty="0">
                          <a:solidFill>
                            <a:schemeClr val="tx1"/>
                          </a:solidFill>
                          <a:effectLst/>
                          <a:latin typeface="Figtree"/>
                        </a:rPr>
                        <a:t> b) under en begränsad del av året om energianvändningen beräknas vara mindre än 25 procent av en helårsanvändning.</a:t>
                      </a:r>
                      <a:endParaRPr lang="sv-SE" sz="1800" b="0" i="0" u="none" strike="noStrike" noProof="0" dirty="0">
                        <a:solidFill>
                          <a:schemeClr val="tx1"/>
                        </a:solidFill>
                        <a:latin typeface="Figtree"/>
                      </a:endParaRPr>
                    </a:p>
                    <a:p>
                      <a:pPr marL="285750" lvl="0" indent="-285750" algn="l">
                        <a:lnSpc>
                          <a:spcPct val="100000"/>
                        </a:lnSpc>
                        <a:spcBef>
                          <a:spcPts val="0"/>
                        </a:spcBef>
                        <a:spcAft>
                          <a:spcPts val="0"/>
                        </a:spcAft>
                        <a:buFont typeface="Arial"/>
                        <a:buChar char="•"/>
                      </a:pPr>
                      <a:r>
                        <a:rPr lang="sv-SE" sz="1800" b="0" i="0" u="none" strike="noStrike" noProof="0" dirty="0">
                          <a:solidFill>
                            <a:schemeClr val="tx1"/>
                          </a:solidFill>
                          <a:effectLst/>
                          <a:latin typeface="Figtree"/>
                        </a:rPr>
                        <a:t>Tillfälliga byggnader som är avsedda att användas högst två år.</a:t>
                      </a:r>
                      <a:endParaRPr lang="sv-SE" sz="1800" b="0" i="0" u="none" strike="noStrike" noProof="0" dirty="0">
                        <a:solidFill>
                          <a:schemeClr val="tx1"/>
                        </a:solidFill>
                        <a:latin typeface="Figtree"/>
                      </a:endParaRPr>
                    </a:p>
                    <a:p>
                      <a:pPr marL="285750" lvl="0" indent="-285750" algn="l">
                        <a:lnSpc>
                          <a:spcPct val="100000"/>
                        </a:lnSpc>
                        <a:spcBef>
                          <a:spcPts val="0"/>
                        </a:spcBef>
                        <a:spcAft>
                          <a:spcPts val="0"/>
                        </a:spcAft>
                        <a:buFont typeface="Arial"/>
                        <a:buChar char="•"/>
                      </a:pPr>
                      <a:r>
                        <a:rPr lang="sv-SE" sz="1800" b="0" i="0" u="none" strike="noStrike" noProof="0" dirty="0">
                          <a:solidFill>
                            <a:schemeClr val="tx1"/>
                          </a:solidFill>
                          <a:effectLst/>
                          <a:latin typeface="Figtree"/>
                        </a:rPr>
                        <a:t>Ekonomibyggnader med ett lågt energibehov som är avsedda för jordbruk, skogsbruk och därmed jämförlig näring.</a:t>
                      </a:r>
                      <a:endParaRPr lang="sv-SE" sz="1800" i="0" dirty="0">
                        <a:solidFill>
                          <a:schemeClr val="tx1"/>
                        </a:solidFill>
                        <a:latin typeface="Figtree"/>
                      </a:endParaRPr>
                    </a:p>
                    <a:p>
                      <a:pPr marL="285750" lvl="0" indent="-285750" algn="l">
                        <a:lnSpc>
                          <a:spcPct val="100000"/>
                        </a:lnSpc>
                        <a:spcBef>
                          <a:spcPts val="0"/>
                        </a:spcBef>
                        <a:spcAft>
                          <a:spcPts val="0"/>
                        </a:spcAft>
                        <a:buFont typeface="Arial"/>
                        <a:buChar char="•"/>
                      </a:pPr>
                      <a:r>
                        <a:rPr lang="sv-SE" sz="1800" b="0" i="0" u="none" strike="noStrike" noProof="0" dirty="0">
                          <a:solidFill>
                            <a:schemeClr val="tx1"/>
                          </a:solidFill>
                          <a:effectLst/>
                          <a:latin typeface="Figtree"/>
                        </a:rPr>
                        <a:t>Fristående byggnader med en total användbar </a:t>
                      </a:r>
                      <a:r>
                        <a:rPr lang="sv-SE" sz="1800" b="0" i="0" u="none" strike="noStrike" noProof="0" dirty="0" err="1">
                          <a:solidFill>
                            <a:schemeClr val="tx1"/>
                          </a:solidFill>
                          <a:effectLst/>
                          <a:latin typeface="Figtree"/>
                        </a:rPr>
                        <a:t>golvarea</a:t>
                      </a:r>
                      <a:r>
                        <a:rPr lang="sv-SE" sz="1800" b="0" i="0" u="none" strike="noStrike" noProof="0" dirty="0">
                          <a:solidFill>
                            <a:schemeClr val="tx1"/>
                          </a:solidFill>
                          <a:effectLst/>
                          <a:latin typeface="Figtree"/>
                        </a:rPr>
                        <a:t> som är mindre än 50 kvadratmeter.</a:t>
                      </a:r>
                      <a:endParaRPr lang="sv-SE" sz="1800" i="0" dirty="0">
                        <a:solidFill>
                          <a:schemeClr val="tx1"/>
                        </a:solidFill>
                        <a:latin typeface="Figtree"/>
                      </a:endParaRPr>
                    </a:p>
                    <a:p>
                      <a:pPr marL="285750" lvl="0" indent="-285750" algn="l">
                        <a:lnSpc>
                          <a:spcPct val="100000"/>
                        </a:lnSpc>
                        <a:spcBef>
                          <a:spcPts val="0"/>
                        </a:spcBef>
                        <a:spcAft>
                          <a:spcPts val="0"/>
                        </a:spcAft>
                        <a:buFont typeface="Arial"/>
                        <a:buChar char="•"/>
                      </a:pPr>
                      <a:r>
                        <a:rPr lang="sv-SE" sz="1800" b="0" i="0" u="none" strike="noStrike" noProof="0" dirty="0">
                          <a:solidFill>
                            <a:schemeClr val="tx1"/>
                          </a:solidFill>
                          <a:effectLst/>
                          <a:latin typeface="Figtree"/>
                        </a:rPr>
                        <a:t>Byggnader som är avsedda för totalförsvaret och som på grund av byggnadens utformning eller den verksamhet som bedrivs där är av hemlig natur.</a:t>
                      </a:r>
                      <a:endParaRPr lang="sv-SE" sz="1800" b="0" i="0" u="none" strike="noStrike" noProof="0" dirty="0">
                        <a:solidFill>
                          <a:schemeClr val="tx1"/>
                        </a:solidFill>
                        <a:latin typeface="Figtree"/>
                      </a:endParaRPr>
                    </a:p>
                    <a:p>
                      <a:pPr marL="342900" lvl="0" indent="-342900">
                        <a:lnSpc>
                          <a:spcPts val="1425"/>
                        </a:lnSpc>
                        <a:buFont typeface="Arial" panose="020B0604020202020204" pitchFamily="34" charset="0"/>
                        <a:buChar char="•"/>
                      </a:pPr>
                      <a:endParaRPr lang="sv-SE" sz="1200" b="1" dirty="0">
                        <a:solidFill>
                          <a:srgbClr val="00B050"/>
                        </a:solidFill>
                        <a:effectLst/>
                        <a:latin typeface="Open Sans"/>
                      </a:endParaRPr>
                    </a:p>
                    <a:p>
                      <a:pPr marL="342900" lvl="0" indent="-342900" fontAlgn="base">
                        <a:lnSpc>
                          <a:spcPts val="1425"/>
                        </a:lnSpc>
                        <a:buFont typeface="Arial" panose="020B0604020202020204" pitchFamily="34" charset="0"/>
                        <a:buChar char="•"/>
                      </a:pPr>
                      <a:endParaRPr lang="sv-SE" sz="1200" dirty="0">
                        <a:solidFill>
                          <a:srgbClr val="434343"/>
                        </a:solidFill>
                        <a:effectLst/>
                        <a:latin typeface="Open Sans"/>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8726"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BCFDC"/>
                    </a:solidFill>
                  </a:tcPr>
                </a:tc>
                <a:extLst>
                  <a:ext uri="{0D108BD9-81ED-4DB2-BD59-A6C34878D82A}">
                    <a16:rowId xmlns:a16="http://schemas.microsoft.com/office/drawing/2014/main" val="2550012525"/>
                  </a:ext>
                </a:extLst>
              </a:tr>
            </a:tbl>
          </a:graphicData>
        </a:graphic>
      </p:graphicFrame>
      <p:sp>
        <p:nvSpPr>
          <p:cNvPr id="4" name="textruta 3">
            <a:extLst>
              <a:ext uri="{FF2B5EF4-FFF2-40B4-BE49-F238E27FC236}">
                <a16:creationId xmlns:a16="http://schemas.microsoft.com/office/drawing/2014/main" id="{4F889A01-CFDB-F491-460F-A43A5DE7B836}"/>
              </a:ext>
              <a:ext uri="{C183D7F6-B498-43B3-948B-1728B52AA6E4}">
                <adec:decorative xmlns:adec="http://schemas.microsoft.com/office/drawing/2017/decorative" val="1"/>
              </a:ext>
            </a:extLst>
          </p:cNvPr>
          <p:cNvSpPr txBox="1"/>
          <p:nvPr/>
        </p:nvSpPr>
        <p:spPr>
          <a:xfrm>
            <a:off x="11363217" y="172655"/>
            <a:ext cx="665567" cy="276999"/>
          </a:xfrm>
          <a:prstGeom prst="rect">
            <a:avLst/>
          </a:prstGeom>
          <a:noFill/>
        </p:spPr>
        <p:txBody>
          <a:bodyPr wrap="none" lIns="91440" tIns="45720" rIns="91440" bIns="45720" rtlCol="0" anchor="t">
            <a:spAutoFit/>
          </a:bodyPr>
          <a:lstStyle/>
          <a:p>
            <a:r>
              <a:rPr lang="sv-SE" sz="1200"/>
              <a:t>Bild 1:2</a:t>
            </a:r>
          </a:p>
        </p:txBody>
      </p:sp>
    </p:spTree>
    <p:extLst>
      <p:ext uri="{BB962C8B-B14F-4D97-AF65-F5344CB8AC3E}">
        <p14:creationId xmlns:p14="http://schemas.microsoft.com/office/powerpoint/2010/main" val="3451474757"/>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BUF Klimatprestandakrav">
    <a:dk1>
      <a:sysClr val="windowText" lastClr="000000"/>
    </a:dk1>
    <a:lt1>
      <a:sysClr val="window" lastClr="FFFFFF"/>
    </a:lt1>
    <a:dk2>
      <a:srgbClr val="0E2841"/>
    </a:dk2>
    <a:lt2>
      <a:srgbClr val="E8E8E8"/>
    </a:lt2>
    <a:accent1>
      <a:srgbClr val="566C6F"/>
    </a:accent1>
    <a:accent2>
      <a:srgbClr val="9FD9DB"/>
    </a:accent2>
    <a:accent3>
      <a:srgbClr val="F2C283"/>
    </a:accent3>
    <a:accent4>
      <a:srgbClr val="EAA038"/>
    </a:accent4>
    <a:accent5>
      <a:srgbClr val="307543"/>
    </a:accent5>
    <a:accent6>
      <a:srgbClr val="76B87C"/>
    </a:accent6>
    <a:hlink>
      <a:srgbClr val="7C2B2A"/>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6d6246a-664d-4680-809e-ca4b8550ca8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F7B58F990D8F45AE6B054152C61A5B" ma:contentTypeVersion="10" ma:contentTypeDescription="Create a new document." ma:contentTypeScope="" ma:versionID="3dfeb5f09497c93cb30c6e3a5df0a46f">
  <xsd:schema xmlns:xsd="http://www.w3.org/2001/XMLSchema" xmlns:xs="http://www.w3.org/2001/XMLSchema" xmlns:p="http://schemas.microsoft.com/office/2006/metadata/properties" xmlns:ns2="76d6246a-664d-4680-809e-ca4b8550ca8e" targetNamespace="http://schemas.microsoft.com/office/2006/metadata/properties" ma:root="true" ma:fieldsID="171c44c44190e27be8a39daa3e8477e6" ns2:_="">
    <xsd:import namespace="76d6246a-664d-4680-809e-ca4b8550ca8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6246a-664d-4680-809e-ca4b8550ca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5d298e1-810f-4711-8be9-ef4702f2a38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67D58D-0CBC-4094-A75D-DABA7B70AA93}">
  <ds:schemaRefs>
    <ds:schemaRef ds:uri="http://schemas.microsoft.com/sharepoint/v3/contenttype/forms"/>
  </ds:schemaRefs>
</ds:datastoreItem>
</file>

<file path=customXml/itemProps2.xml><?xml version="1.0" encoding="utf-8"?>
<ds:datastoreItem xmlns:ds="http://schemas.openxmlformats.org/officeDocument/2006/customXml" ds:itemID="{6E5B3C74-B6F8-4351-B2A6-B42A81EDBFD1}">
  <ds:schemaRefs>
    <ds:schemaRef ds:uri="6b9c3fce-27fe-40e3-9545-4cb822d50347"/>
    <ds:schemaRef ds:uri="6f1a1157-bd73-4690-8459-7fb251acbb42"/>
    <ds:schemaRef ds:uri="76d6246a-664d-4680-809e-ca4b8550ca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E6ED119-19CA-402D-AC09-38D3AC8916C7}">
  <ds:schemaRefs>
    <ds:schemaRef ds:uri="76d6246a-664d-4680-809e-ca4b8550ca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9096ad9-8b60-446a-90b7-017dbb9421a3}" enabled="1" method="Standard" siteId="{3d234255-e20f-4205-88a5-9658a402999b}" removed="0"/>
</clbl:labelList>
</file>

<file path=docProps/app.xml><?xml version="1.0" encoding="utf-8"?>
<Properties xmlns="http://schemas.openxmlformats.org/officeDocument/2006/extended-properties" xmlns:vt="http://schemas.openxmlformats.org/officeDocument/2006/docPropsVTypes">
  <Template>KTH</Template>
  <TotalTime>65</TotalTime>
  <Words>13076</Words>
  <Application>Microsoft Office PowerPoint</Application>
  <PresentationFormat>Bredbild</PresentationFormat>
  <Paragraphs>1031</Paragraphs>
  <Slides>61</Slides>
  <Notes>55</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61</vt:i4>
      </vt:variant>
    </vt:vector>
  </HeadingPairs>
  <TitlesOfParts>
    <vt:vector size="70" baseType="lpstr">
      <vt:lpstr>Calibri</vt:lpstr>
      <vt:lpstr>Open Sans</vt:lpstr>
      <vt:lpstr>Courier New</vt:lpstr>
      <vt:lpstr>Arial</vt:lpstr>
      <vt:lpstr>Aptos Narrow</vt:lpstr>
      <vt:lpstr>Figtree</vt:lpstr>
      <vt:lpstr>Symbol</vt:lpstr>
      <vt:lpstr>Georgia</vt:lpstr>
      <vt:lpstr>Office-tema</vt:lpstr>
      <vt:lpstr>Hearing om kommande gränsvärden för byggnaders klimatpåverkan</vt:lpstr>
      <vt:lpstr>Underlag till Boverkets regeringsuppdrag</vt:lpstr>
      <vt:lpstr>Huvudsakliga utredningsfrågor</vt:lpstr>
      <vt:lpstr>Centrala utgångspunkter</vt:lpstr>
      <vt:lpstr>Genomförande</vt:lpstr>
      <vt:lpstr>Översikt presentationer</vt:lpstr>
      <vt:lpstr>1. Avgränsningar i reglerna</vt:lpstr>
      <vt:lpstr>Vilka byggnader omfattas?</vt:lpstr>
      <vt:lpstr>Undantagna byggnader från 2028</vt:lpstr>
      <vt:lpstr>Systemgränser - livscykelskeden</vt:lpstr>
      <vt:lpstr>Systemgränser - byggdelar</vt:lpstr>
      <vt:lpstr>Yttre systemgräns för gränsvärden</vt:lpstr>
      <vt:lpstr>Yttre systemgräns för utökad klimatdeklaration</vt:lpstr>
      <vt:lpstr>2. Beräkningsmetodik och kvalitetskrav</vt:lpstr>
      <vt:lpstr>GWP-indikatorer</vt:lpstr>
      <vt:lpstr>Alternativa förslag för "motsvarande GWP-GHG"</vt:lpstr>
      <vt:lpstr>Eliminering av dataluckor -schablonvärden</vt:lpstr>
      <vt:lpstr>Repetition systemgränser - byggdelar</vt:lpstr>
      <vt:lpstr>Minsta nivå av täckningsgrad</vt:lpstr>
      <vt:lpstr>Alternativa förslag till eliminering av dataluckor</vt:lpstr>
      <vt:lpstr>3. Utökad klimatdeklaration för hel livscykel</vt:lpstr>
      <vt:lpstr>Utökad klimatdeklaration enligt EPBD</vt:lpstr>
      <vt:lpstr>Underlag för beräkningsmetodik</vt:lpstr>
      <vt:lpstr>Förslag på metodförtydliganden</vt:lpstr>
      <vt:lpstr>4. Gränsvärden för byggnadens klimatpåverkan</vt:lpstr>
      <vt:lpstr>Uppdraget - gränsvärdesnivåer</vt:lpstr>
      <vt:lpstr>Utredningsförutsättningar från Boverket  </vt:lpstr>
      <vt:lpstr>Gränsvärden - repetition av avgränsningar</vt:lpstr>
      <vt:lpstr>Indelning i byggnadstyper och uppdaterade referensvärden</vt:lpstr>
      <vt:lpstr>Indelning i byggnadstyper</vt:lpstr>
      <vt:lpstr>Två alternativ för lokalbyggnader</vt:lpstr>
      <vt:lpstr>Uppdaterade referensvärden</vt:lpstr>
      <vt:lpstr>Utvecklingen fram till 2030</vt:lpstr>
      <vt:lpstr>Utvecklingen mellan 2020-2030</vt:lpstr>
      <vt:lpstr>Konservativt antagen utveckling om inga lagkrav för gränsvärden finns, exempel flerbostadshus, genomsnitt</vt:lpstr>
      <vt:lpstr>Underlag för antagandet om 25% reduktion</vt:lpstr>
      <vt:lpstr>Diagram: Mål minskning av klimatpåverkan till år 2030</vt:lpstr>
      <vt:lpstr>Klimatkrav i markanvisningar  - nivå jämfört med referensvärde (median) år 2020 </vt:lpstr>
      <vt:lpstr>Indikativ kostnadsutveckling för byggnadsmaterial</vt:lpstr>
      <vt:lpstr>Alternativ för gränsvärden 2030</vt:lpstr>
      <vt:lpstr>Tre alternativ för gränsvärden - principer</vt:lpstr>
      <vt:lpstr>Tre alternativ för gränsvärden</vt:lpstr>
      <vt:lpstr>Metod för gränsvärden – Boverket 2023:20</vt:lpstr>
      <vt:lpstr>Alternativ för gränsvärden från år 2030</vt:lpstr>
      <vt:lpstr>Diagram: Gränsvärde, tre alternativ</vt:lpstr>
      <vt:lpstr>Konservativt antagen utveckling utan lagkrav – jämförelse med förslag gränsvärden, exempel flerbostadshus</vt:lpstr>
      <vt:lpstr>Tidig branschdialog – syn på gränsvärdesnivåer</vt:lpstr>
      <vt:lpstr>Tidig branschdialog – syn på kostnadspåverkan</vt:lpstr>
      <vt:lpstr>Andel som uppfyller gränsvärdesnivåerna </vt:lpstr>
      <vt:lpstr>Gränsvärden för skyddsrum</vt:lpstr>
      <vt:lpstr>Gränsvärden efter 2030</vt:lpstr>
      <vt:lpstr>Gränsvärden efter 2030 – principer</vt:lpstr>
      <vt:lpstr>Gränsvärden efter 2030 – ex. flerbostadhus</vt:lpstr>
      <vt:lpstr>Gränsvärden alternativ 1</vt:lpstr>
      <vt:lpstr>Gränsvärden alternativ 2</vt:lpstr>
      <vt:lpstr>Gränsvärden alternativ 3</vt:lpstr>
      <vt:lpstr>5. Redovisning av biogent kol</vt:lpstr>
      <vt:lpstr>Deluppdrag om biogent kol</vt:lpstr>
      <vt:lpstr>Metod för beräkning av kolsänka enligt CRCF</vt:lpstr>
      <vt:lpstr>Förslag- redovisning biogent kol enligt CRCF vid uppförande av byggnader</vt:lpstr>
      <vt:lpstr>QR-kod till enkät</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Tove Malmqvist Stigell</dc:creator>
  <cp:lastModifiedBy>David Altefur</cp:lastModifiedBy>
  <cp:revision>9</cp:revision>
  <cp:lastPrinted>2025-05-21T06:40:59Z</cp:lastPrinted>
  <dcterms:created xsi:type="dcterms:W3CDTF">2025-01-30T11:39:58Z</dcterms:created>
  <dcterms:modified xsi:type="dcterms:W3CDTF">2025-08-28T12:25:59Z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0x0101007FF7B58F990D8F45AE6B054152C61A5B</vt:lpwstr>
  </property>
  <property fmtid="{D5CDD505-2E9C-101B-9397-08002B2CF9AE}" pid="3" name="MediaServiceImageTags">
    <vt:lpwstr/>
  </property>
</Properties>
</file>